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8" r:id="rId3"/>
    <p:sldId id="261" r:id="rId4"/>
    <p:sldId id="260" r:id="rId5"/>
    <p:sldId id="262" r:id="rId6"/>
    <p:sldId id="263" r:id="rId7"/>
    <p:sldId id="264" r:id="rId8"/>
    <p:sldId id="265" r:id="rId9"/>
    <p:sldId id="257" r:id="rId10"/>
    <p:sldId id="266" r:id="rId11"/>
    <p:sldId id="267" r:id="rId12"/>
    <p:sldId id="268" r:id="rId13"/>
    <p:sldId id="270"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3"/>
  </p:normalViewPr>
  <p:slideViewPr>
    <p:cSldViewPr snapToGrid="0" snapToObjects="1" showGuides="1">
      <p:cViewPr>
        <p:scale>
          <a:sx n="75" d="100"/>
          <a:sy n="75" d="100"/>
        </p:scale>
        <p:origin x="1424" y="64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11/12/21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198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11/12/21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9820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11/12/21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50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11/12/21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3515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11/12/21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72497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11/12/21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492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11/12/21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570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11/12/21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6668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11/12/21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3670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11/12/21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7160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11/12/21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1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11/12/21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06453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Digital rendering of a coloured world map">
            <a:extLst>
              <a:ext uri="{FF2B5EF4-FFF2-40B4-BE49-F238E27FC236}">
                <a16:creationId xmlns:a16="http://schemas.microsoft.com/office/drawing/2014/main" id="{E545935F-0E98-4427-96FB-87C0A6E3037E}"/>
              </a:ext>
            </a:extLst>
          </p:cNvPr>
          <p:cNvPicPr>
            <a:picLocks noChangeAspect="1"/>
          </p:cNvPicPr>
          <p:nvPr/>
        </p:nvPicPr>
        <p:blipFill rotWithShape="1">
          <a:blip r:embed="rId2">
            <a:alphaModFix amt="40000"/>
          </a:blip>
          <a:srcRect t="1260" b="17805"/>
          <a:stretch/>
        </p:blipFill>
        <p:spPr>
          <a:xfrm>
            <a:off x="0" y="0"/>
            <a:ext cx="12192001" cy="6858001"/>
          </a:xfrm>
          <a:prstGeom prst="rect">
            <a:avLst/>
          </a:prstGeom>
        </p:spPr>
      </p:pic>
      <p:sp>
        <p:nvSpPr>
          <p:cNvPr id="2" name="Title 1">
            <a:extLst>
              <a:ext uri="{FF2B5EF4-FFF2-40B4-BE49-F238E27FC236}">
                <a16:creationId xmlns:a16="http://schemas.microsoft.com/office/drawing/2014/main" id="{798ECF32-2712-174F-8718-80CEC58FA9E7}"/>
              </a:ext>
            </a:extLst>
          </p:cNvPr>
          <p:cNvSpPr>
            <a:spLocks noGrp="1"/>
          </p:cNvSpPr>
          <p:nvPr>
            <p:ph type="ctrTitle"/>
          </p:nvPr>
        </p:nvSpPr>
        <p:spPr>
          <a:xfrm>
            <a:off x="517870" y="978408"/>
            <a:ext cx="7685226" cy="1501541"/>
          </a:xfrm>
        </p:spPr>
        <p:txBody>
          <a:bodyPr anchor="t">
            <a:normAutofit/>
          </a:bodyPr>
          <a:lstStyle/>
          <a:p>
            <a:r>
              <a:rPr lang="en-IN" sz="3100" dirty="0">
                <a:solidFill>
                  <a:schemeClr val="bg1"/>
                </a:solidFill>
              </a:rPr>
              <a:t>Trade off between the Liberalism and the Neo-liberalism</a:t>
            </a:r>
            <a:endParaRPr lang="en-US" dirty="0">
              <a:solidFill>
                <a:srgbClr val="FFFFFF"/>
              </a:solidFill>
            </a:endParaRPr>
          </a:p>
        </p:txBody>
      </p:sp>
      <p:sp>
        <p:nvSpPr>
          <p:cNvPr id="3" name="Subtitle 2">
            <a:extLst>
              <a:ext uri="{FF2B5EF4-FFF2-40B4-BE49-F238E27FC236}">
                <a16:creationId xmlns:a16="http://schemas.microsoft.com/office/drawing/2014/main" id="{FD188C6A-4D59-244B-9F75-E1EBE950B90A}"/>
              </a:ext>
            </a:extLst>
          </p:cNvPr>
          <p:cNvSpPr>
            <a:spLocks noGrp="1"/>
          </p:cNvSpPr>
          <p:nvPr>
            <p:ph type="subTitle" idx="1"/>
          </p:nvPr>
        </p:nvSpPr>
        <p:spPr>
          <a:xfrm>
            <a:off x="5134405" y="5136963"/>
            <a:ext cx="5040785" cy="1375817"/>
          </a:xfrm>
        </p:spPr>
        <p:txBody>
          <a:bodyPr anchor="b">
            <a:normAutofit/>
          </a:bodyPr>
          <a:lstStyle/>
          <a:p>
            <a:pPr algn="r"/>
            <a:r>
              <a:rPr lang="en-IN" sz="2000" dirty="0">
                <a:solidFill>
                  <a:schemeClr val="bg1"/>
                </a:solidFill>
              </a:rPr>
              <a:t>Shankar </a:t>
            </a:r>
            <a:r>
              <a:rPr lang="en-IN" sz="2000" dirty="0" err="1">
                <a:solidFill>
                  <a:schemeClr val="bg1"/>
                </a:solidFill>
              </a:rPr>
              <a:t>Mepparambath</a:t>
            </a:r>
            <a:br>
              <a:rPr lang="en-IN" sz="1600" dirty="0"/>
            </a:br>
            <a:endParaRPr lang="en-US" sz="1600" dirty="0">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4EB74B15-B98F-3C4C-9A9C-95CF2C637C0C}"/>
              </a:ext>
            </a:extLst>
          </p:cNvPr>
          <p:cNvSpPr txBox="1">
            <a:spLocks/>
          </p:cNvSpPr>
          <p:nvPr/>
        </p:nvSpPr>
        <p:spPr>
          <a:xfrm>
            <a:off x="488477" y="2479949"/>
            <a:ext cx="5713539" cy="1898096"/>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000" dirty="0">
                <a:solidFill>
                  <a:schemeClr val="bg1"/>
                </a:solidFill>
              </a:rPr>
              <a:t>Submitted to</a:t>
            </a:r>
          </a:p>
          <a:p>
            <a:r>
              <a:rPr lang="en-IN" sz="4000" dirty="0" err="1">
                <a:solidFill>
                  <a:schemeClr val="bg1"/>
                </a:solidFill>
              </a:rPr>
              <a:t>Dr.</a:t>
            </a:r>
            <a:r>
              <a:rPr lang="en-IN" sz="4000" dirty="0">
                <a:solidFill>
                  <a:schemeClr val="bg1"/>
                </a:solidFill>
              </a:rPr>
              <a:t> </a:t>
            </a:r>
            <a:r>
              <a:rPr lang="en-IN" sz="4000" dirty="0" err="1">
                <a:solidFill>
                  <a:schemeClr val="bg1"/>
                </a:solidFill>
              </a:rPr>
              <a:t>Shanthie</a:t>
            </a:r>
            <a:r>
              <a:rPr lang="en-IN" sz="4000" dirty="0">
                <a:solidFill>
                  <a:schemeClr val="bg1"/>
                </a:solidFill>
              </a:rPr>
              <a:t> M. Dsouza</a:t>
            </a:r>
          </a:p>
          <a:p>
            <a:r>
              <a:rPr lang="en-IN" sz="4000" dirty="0">
                <a:solidFill>
                  <a:schemeClr val="bg1"/>
                </a:solidFill>
              </a:rPr>
              <a:t>Founding Faculty – International Relations</a:t>
            </a:r>
          </a:p>
          <a:p>
            <a:r>
              <a:rPr lang="en-IN" sz="4000" dirty="0">
                <a:solidFill>
                  <a:schemeClr val="bg1"/>
                </a:solidFill>
              </a:rPr>
              <a:t>KSPP </a:t>
            </a:r>
            <a:br>
              <a:rPr lang="en-IN" sz="1600" dirty="0"/>
            </a:br>
            <a:endParaRPr lang="en-US" sz="1600" dirty="0">
              <a:solidFill>
                <a:srgbClr val="FFFFFF"/>
              </a:solidFill>
            </a:endParaRPr>
          </a:p>
        </p:txBody>
      </p:sp>
      <p:sp>
        <p:nvSpPr>
          <p:cNvPr id="6" name="Rectangle 1">
            <a:extLst>
              <a:ext uri="{FF2B5EF4-FFF2-40B4-BE49-F238E27FC236}">
                <a16:creationId xmlns:a16="http://schemas.microsoft.com/office/drawing/2014/main" id="{E4E75ED8-1BC8-AB46-AD10-2FFC7A3E860C}"/>
              </a:ext>
            </a:extLst>
          </p:cNvPr>
          <p:cNvSpPr>
            <a:spLocks noChangeArrowheads="1"/>
          </p:cNvSpPr>
          <p:nvPr/>
        </p:nvSpPr>
        <p:spPr bwMode="auto">
          <a:xfrm>
            <a:off x="6662738" y="3268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343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334ECD-FAE8-E547-BE12-C82073DB27E4}"/>
              </a:ext>
            </a:extLst>
          </p:cNvPr>
          <p:cNvSpPr>
            <a:spLocks noGrp="1"/>
          </p:cNvSpPr>
          <p:nvPr>
            <p:ph type="title"/>
          </p:nvPr>
        </p:nvSpPr>
        <p:spPr>
          <a:xfrm>
            <a:off x="6652947" y="976160"/>
            <a:ext cx="5021183" cy="1934172"/>
          </a:xfrm>
        </p:spPr>
        <p:txBody>
          <a:bodyPr>
            <a:normAutofit/>
          </a:bodyPr>
          <a:lstStyle/>
          <a:p>
            <a:r>
              <a:rPr lang="en-US" dirty="0"/>
              <a:t>ANOVA Results</a:t>
            </a:r>
          </a:p>
        </p:txBody>
      </p:sp>
      <p:sp>
        <p:nvSpPr>
          <p:cNvPr id="15" name="Rectangle 14">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ar chart&#10;&#10;Description automatically generated">
            <a:extLst>
              <a:ext uri="{FF2B5EF4-FFF2-40B4-BE49-F238E27FC236}">
                <a16:creationId xmlns:a16="http://schemas.microsoft.com/office/drawing/2014/main" id="{185A3014-6681-7645-8B0A-820EDBCF87D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11011" y="976160"/>
            <a:ext cx="5551114" cy="4729564"/>
          </a:xfrm>
          <a:prstGeom prst="rect">
            <a:avLst/>
          </a:prstGeom>
          <a:noFill/>
        </p:spPr>
      </p:pic>
      <p:sp>
        <p:nvSpPr>
          <p:cNvPr id="3" name="Content Placeholder 2">
            <a:extLst>
              <a:ext uri="{FF2B5EF4-FFF2-40B4-BE49-F238E27FC236}">
                <a16:creationId xmlns:a16="http://schemas.microsoft.com/office/drawing/2014/main" id="{51051875-F2CD-8046-B0AF-5C835075B206}"/>
              </a:ext>
            </a:extLst>
          </p:cNvPr>
          <p:cNvSpPr>
            <a:spLocks noGrp="1"/>
          </p:cNvSpPr>
          <p:nvPr>
            <p:ph idx="1"/>
          </p:nvPr>
        </p:nvSpPr>
        <p:spPr>
          <a:xfrm>
            <a:off x="6652947" y="1921565"/>
            <a:ext cx="4945183" cy="4267299"/>
          </a:xfrm>
        </p:spPr>
        <p:txBody>
          <a:bodyPr>
            <a:normAutofit/>
          </a:bodyPr>
          <a:lstStyle/>
          <a:p>
            <a:r>
              <a:rPr lang="en-IN" dirty="0"/>
              <a:t>All the four indicators are measuring neo-liberalism; on Tariff, Eurasia is dominating M=8.25 out of 10 and Sd = +/- .69, F = 247.97 and P  &lt; .001.  Non-tariff trade barriers, Financial Openness, and Freedom to trade internationally, Europe is secured higher scored than other regions, and all the P values &lt;.001, it showed. Hypotheses 2 confirmed that the theory of neoliberalism is prevailing higher in the European region than in other parts of the world.</a:t>
            </a:r>
          </a:p>
        </p:txBody>
      </p:sp>
      <p:sp>
        <p:nvSpPr>
          <p:cNvPr id="17" name="Rectangle 16">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75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334ECD-FAE8-E547-BE12-C82073DB27E4}"/>
              </a:ext>
            </a:extLst>
          </p:cNvPr>
          <p:cNvSpPr>
            <a:spLocks noGrp="1"/>
          </p:cNvSpPr>
          <p:nvPr>
            <p:ph type="title"/>
          </p:nvPr>
        </p:nvSpPr>
        <p:spPr>
          <a:xfrm>
            <a:off x="517870" y="976160"/>
            <a:ext cx="5021183" cy="600849"/>
          </a:xfrm>
        </p:spPr>
        <p:txBody>
          <a:bodyPr vert="horz" lIns="91440" tIns="45720" rIns="91440" bIns="45720" rtlCol="0" anchor="t">
            <a:normAutofit/>
          </a:bodyPr>
          <a:lstStyle/>
          <a:p>
            <a:r>
              <a:rPr lang="en-US" sz="3200" dirty="0"/>
              <a:t>Regression Results</a:t>
            </a:r>
          </a:p>
        </p:txBody>
      </p:sp>
      <p:sp>
        <p:nvSpPr>
          <p:cNvPr id="34" name="Rectangle 33">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8">
            <a:extLst>
              <a:ext uri="{FF2B5EF4-FFF2-40B4-BE49-F238E27FC236}">
                <a16:creationId xmlns:a16="http://schemas.microsoft.com/office/drawing/2014/main" id="{DA92F940-0D02-5845-9793-0B1F98228FB2}"/>
              </a:ext>
            </a:extLst>
          </p:cNvPr>
          <p:cNvSpPr txBox="1"/>
          <p:nvPr/>
        </p:nvSpPr>
        <p:spPr>
          <a:xfrm>
            <a:off x="6662168" y="976159"/>
            <a:ext cx="4945183" cy="5663179"/>
          </a:xfrm>
          <a:prstGeom prst="rect">
            <a:avLst/>
          </a:prstGeom>
        </p:spPr>
        <p:txBody>
          <a:bodyPr vert="horz" lIns="91440" tIns="45720" rIns="91440" bIns="45720" rtlCol="0">
            <a:normAutofit fontScale="70000" lnSpcReduction="20000"/>
          </a:bodyPr>
          <a:lstStyle/>
          <a:p>
            <a:pPr>
              <a:spcAft>
                <a:spcPts val="750"/>
              </a:spcAft>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Dependent variable: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M1= Tariffs              M2 =  Non Tariff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trade barriers</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Constant                    6.978***                 4.326***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(0.149)                   (0.128)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Reference(America)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r>
              <a:rPr lang="en-US" sz="1900" dirty="0" err="1">
                <a:effectLst/>
              </a:rPr>
              <a:t>RegionAsia</a:t>
            </a:r>
            <a:r>
              <a:rPr lang="en-US" sz="1900" dirty="0">
                <a:effectLst/>
              </a:rPr>
              <a:t>                 0.131                   0.510***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(0.113)                   (0.096)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r>
              <a:rPr lang="en-US" sz="1900" dirty="0" err="1">
                <a:effectLst/>
              </a:rPr>
              <a:t>RegionEurasia</a:t>
            </a:r>
            <a:r>
              <a:rPr lang="en-US" sz="1900" dirty="0">
                <a:effectLst/>
              </a:rPr>
              <a:t>         0.818***                 0.419***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(0.163)                   (0.139)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r>
              <a:rPr lang="en-US" sz="1900" dirty="0" err="1">
                <a:effectLst/>
              </a:rPr>
              <a:t>RegionEurope</a:t>
            </a:r>
            <a:r>
              <a:rPr lang="en-US" sz="1900" dirty="0">
                <a:effectLst/>
              </a:rPr>
              <a:t>          0.350***                 0.500***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(0.105)                   (0.089)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r>
              <a:rPr lang="en-US" sz="1900" dirty="0" err="1">
                <a:effectLst/>
              </a:rPr>
              <a:t>RegionMENA</a:t>
            </a:r>
            <a:r>
              <a:rPr lang="en-US" sz="1900" dirty="0">
                <a:effectLst/>
              </a:rPr>
              <a:t>           0.124                    0.737***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(0.142)                   (0.121)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r>
              <a:rPr lang="en-US" sz="1900" dirty="0" err="1">
                <a:effectLst/>
              </a:rPr>
              <a:t>RegionSSA</a:t>
            </a:r>
            <a:r>
              <a:rPr lang="en-US" sz="1900" dirty="0">
                <a:effectLst/>
              </a:rPr>
              <a:t>              -0.466***               -0.089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(0.108)                   (0.092)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r>
              <a:rPr lang="en-US" sz="1900" dirty="0" err="1">
                <a:solidFill>
                  <a:srgbClr val="FF0000"/>
                </a:solidFill>
                <a:effectLst/>
              </a:rPr>
              <a:t>Political_Rights</a:t>
            </a:r>
            <a:r>
              <a:rPr lang="en-US" sz="1900" dirty="0">
                <a:solidFill>
                  <a:srgbClr val="FF0000"/>
                </a:solidFill>
                <a:effectLst/>
              </a:rPr>
              <a:t>        -0.008                   -0.031***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(0.009)                   (0.007)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r>
              <a:rPr lang="en-US" sz="1900" dirty="0" err="1">
                <a:solidFill>
                  <a:schemeClr val="accent1">
                    <a:lumMod val="75000"/>
                  </a:schemeClr>
                </a:solidFill>
                <a:effectLst/>
              </a:rPr>
              <a:t>Civil_Liberties</a:t>
            </a:r>
            <a:r>
              <a:rPr lang="en-US" sz="1900" dirty="0">
                <a:solidFill>
                  <a:schemeClr val="accent1">
                    <a:lumMod val="75000"/>
                  </a:schemeClr>
                </a:solidFill>
                <a:effectLst/>
              </a:rPr>
              <a:t>         0.020***               0.049***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(0.007)                   (0.006)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Observations                 1,069                           1,061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R2                                 0.165                            0.261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Adjusted R2                  0.159                           0.256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Residual S.E.       1.037 (df = 1061)          0.883 (df = 1053)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F Statistic          29.911*** (df = 7; 1061) 53.025*** (df = 7; 1053) </a:t>
            </a:r>
          </a:p>
          <a:p>
            <a:pPr>
              <a:buFont typeface="Arial" panose="020B0604020202020204" pitchFamily="34" charset="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endParaRPr lang="en-US" sz="500" dirty="0">
              <a:effectLst/>
            </a:endParaRPr>
          </a:p>
        </p:txBody>
      </p:sp>
      <p:sp>
        <p:nvSpPr>
          <p:cNvPr id="23" name="Title 1">
            <a:extLst>
              <a:ext uri="{FF2B5EF4-FFF2-40B4-BE49-F238E27FC236}">
                <a16:creationId xmlns:a16="http://schemas.microsoft.com/office/drawing/2014/main" id="{FEB665BD-51AC-A542-A6AD-B6F872E165E2}"/>
              </a:ext>
            </a:extLst>
          </p:cNvPr>
          <p:cNvSpPr txBox="1">
            <a:spLocks/>
          </p:cNvSpPr>
          <p:nvPr/>
        </p:nvSpPr>
        <p:spPr>
          <a:xfrm>
            <a:off x="584649" y="2065121"/>
            <a:ext cx="5021183" cy="412364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IN" sz="1800" b="0" dirty="0"/>
              <a:t>Model 1 &amp; 2</a:t>
            </a:r>
          </a:p>
          <a:p>
            <a:r>
              <a:rPr lang="en-IN" sz="1800" b="0" dirty="0"/>
              <a:t>R square  are 0.165 and  0.261, respectively. R square is ranged between 0 to 1; the higher the R square better the explanatory power. </a:t>
            </a:r>
          </a:p>
          <a:p>
            <a:endParaRPr lang="en-IN" sz="1800" b="0" dirty="0"/>
          </a:p>
          <a:p>
            <a:r>
              <a:rPr lang="en-IN" sz="1800" b="0" dirty="0"/>
              <a:t>In model 1&amp;2, political rights are not established statistical significant with DV. However, it attained an expected negative relationship. Hence overall Analysis supported Hypothesis 1</a:t>
            </a:r>
          </a:p>
          <a:p>
            <a:endParaRPr lang="en-IN" sz="1800" b="0" dirty="0"/>
          </a:p>
          <a:p>
            <a:r>
              <a:rPr lang="en-IN" sz="1800" b="0" dirty="0"/>
              <a:t>In model 1&amp;2, Civil liberties are established statistical significant with DV. </a:t>
            </a:r>
          </a:p>
          <a:p>
            <a:endParaRPr lang="en-US" sz="900" dirty="0"/>
          </a:p>
        </p:txBody>
      </p:sp>
    </p:spTree>
    <p:extLst>
      <p:ext uri="{BB962C8B-B14F-4D97-AF65-F5344CB8AC3E}">
        <p14:creationId xmlns:p14="http://schemas.microsoft.com/office/powerpoint/2010/main" val="323771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334ECD-FAE8-E547-BE12-C82073DB27E4}"/>
              </a:ext>
            </a:extLst>
          </p:cNvPr>
          <p:cNvSpPr>
            <a:spLocks noGrp="1"/>
          </p:cNvSpPr>
          <p:nvPr>
            <p:ph type="title"/>
          </p:nvPr>
        </p:nvSpPr>
        <p:spPr>
          <a:xfrm>
            <a:off x="517870" y="976160"/>
            <a:ext cx="5021183" cy="746623"/>
          </a:xfrm>
        </p:spPr>
        <p:txBody>
          <a:bodyPr vert="horz" lIns="91440" tIns="45720" rIns="91440" bIns="45720" rtlCol="0" anchor="t">
            <a:normAutofit/>
          </a:bodyPr>
          <a:lstStyle/>
          <a:p>
            <a:r>
              <a:rPr lang="en-US" sz="4000" dirty="0"/>
              <a:t>Regression Results</a:t>
            </a:r>
          </a:p>
        </p:txBody>
      </p:sp>
      <p:sp>
        <p:nvSpPr>
          <p:cNvPr id="48" name="Rectangle 4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FEB665BD-51AC-A542-A6AD-B6F872E165E2}"/>
              </a:ext>
            </a:extLst>
          </p:cNvPr>
          <p:cNvSpPr txBox="1">
            <a:spLocks/>
          </p:cNvSpPr>
          <p:nvPr/>
        </p:nvSpPr>
        <p:spPr>
          <a:xfrm>
            <a:off x="517870" y="1855304"/>
            <a:ext cx="4945183" cy="4333560"/>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buFont typeface="Arial" panose="020B0604020202020204" pitchFamily="34" charset="0"/>
            </a:pPr>
            <a:r>
              <a:rPr lang="en-US" sz="1800" b="0" dirty="0">
                <a:latin typeface="+mn-lt"/>
                <a:ea typeface="+mn-ea"/>
                <a:cs typeface="+mn-cs"/>
              </a:rPr>
              <a:t>Model 3 &amp; 4</a:t>
            </a:r>
          </a:p>
          <a:p>
            <a:pPr>
              <a:spcAft>
                <a:spcPts val="600"/>
              </a:spcAft>
              <a:buFont typeface="Arial" panose="020B0604020202020204" pitchFamily="34" charset="0"/>
            </a:pPr>
            <a:r>
              <a:rPr lang="en-US" sz="1800" b="0" dirty="0">
                <a:latin typeface="+mn-lt"/>
                <a:ea typeface="+mn-ea"/>
                <a:cs typeface="+mn-cs"/>
              </a:rPr>
              <a:t>R square  are .330 and  0.461, respectively. </a:t>
            </a:r>
          </a:p>
          <a:p>
            <a:pPr>
              <a:spcAft>
                <a:spcPts val="600"/>
              </a:spcAft>
              <a:buFont typeface="Arial" panose="020B0604020202020204" pitchFamily="34" charset="0"/>
            </a:pPr>
            <a:r>
              <a:rPr lang="en-US" sz="1800" b="0" dirty="0">
                <a:latin typeface="+mn-lt"/>
                <a:ea typeface="+mn-ea"/>
                <a:cs typeface="+mn-cs"/>
              </a:rPr>
              <a:t>In model 3&amp;4, political rights are established statistical significant with DV. and, it attained an expected negative relationship. Hence overall Analysis supported Hypothesis 1</a:t>
            </a:r>
          </a:p>
          <a:p>
            <a:pPr>
              <a:spcAft>
                <a:spcPts val="600"/>
              </a:spcAft>
              <a:buFont typeface="Arial" panose="020B0604020202020204" pitchFamily="34" charset="0"/>
            </a:pPr>
            <a:endParaRPr lang="en-US" sz="1800" b="0" dirty="0">
              <a:latin typeface="+mn-lt"/>
              <a:ea typeface="+mn-ea"/>
              <a:cs typeface="+mn-cs"/>
            </a:endParaRPr>
          </a:p>
          <a:p>
            <a:pPr>
              <a:spcAft>
                <a:spcPts val="600"/>
              </a:spcAft>
              <a:buFont typeface="Arial" panose="020B0604020202020204" pitchFamily="34" charset="0"/>
            </a:pPr>
            <a:r>
              <a:rPr lang="en-US" sz="1800" b="0" dirty="0">
                <a:latin typeface="+mn-lt"/>
                <a:ea typeface="+mn-ea"/>
                <a:cs typeface="+mn-cs"/>
              </a:rPr>
              <a:t>In model 3&amp;4, Civil liberties are established statistical significant with DV. </a:t>
            </a:r>
          </a:p>
          <a:p>
            <a:pPr>
              <a:spcAft>
                <a:spcPts val="600"/>
              </a:spcAft>
              <a:buFont typeface="Arial" panose="020B0604020202020204" pitchFamily="34" charset="0"/>
            </a:pPr>
            <a:endParaRPr lang="en-US" sz="1800" dirty="0">
              <a:latin typeface="+mn-lt"/>
              <a:ea typeface="+mn-ea"/>
              <a:cs typeface="+mn-cs"/>
            </a:endParaRPr>
          </a:p>
        </p:txBody>
      </p:sp>
      <p:pic>
        <p:nvPicPr>
          <p:cNvPr id="11" name="Picture 10">
            <a:extLst>
              <a:ext uri="{FF2B5EF4-FFF2-40B4-BE49-F238E27FC236}">
                <a16:creationId xmlns:a16="http://schemas.microsoft.com/office/drawing/2014/main" id="{42AF1BA8-47FC-9A4F-BF36-84190CCE5791}"/>
              </a:ext>
            </a:extLst>
          </p:cNvPr>
          <p:cNvPicPr>
            <a:picLocks noChangeAspect="1"/>
          </p:cNvPicPr>
          <p:nvPr/>
        </p:nvPicPr>
        <p:blipFill>
          <a:blip r:embed="rId2"/>
          <a:stretch>
            <a:fillRect/>
          </a:stretch>
        </p:blipFill>
        <p:spPr>
          <a:xfrm>
            <a:off x="6662168" y="508090"/>
            <a:ext cx="5028041" cy="5583659"/>
          </a:xfrm>
          <a:prstGeom prst="rect">
            <a:avLst/>
          </a:prstGeom>
        </p:spPr>
      </p:pic>
      <p:sp>
        <p:nvSpPr>
          <p:cNvPr id="50" name="Rectangle 49">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1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8411-AAC9-774E-8326-35E961F2118A}"/>
              </a:ext>
            </a:extLst>
          </p:cNvPr>
          <p:cNvSpPr>
            <a:spLocks noGrp="1"/>
          </p:cNvSpPr>
          <p:nvPr>
            <p:ph type="title"/>
          </p:nvPr>
        </p:nvSpPr>
        <p:spPr>
          <a:xfrm>
            <a:off x="517870" y="978408"/>
            <a:ext cx="5021182" cy="1406983"/>
          </a:xfrm>
        </p:spPr>
        <p:txBody>
          <a:bodyPr>
            <a:normAutofit fontScale="90000"/>
          </a:bodyPr>
          <a:lstStyle/>
          <a:p>
            <a:r>
              <a:rPr lang="en-US" sz="4400" dirty="0"/>
              <a:t>Findings and conclusions</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277195A9-5E1F-A047-BFAE-DA13434DC292}"/>
              </a:ext>
            </a:extLst>
          </p:cNvPr>
          <p:cNvSpPr>
            <a:spLocks noGrp="1"/>
          </p:cNvSpPr>
          <p:nvPr>
            <p:ph sz="half" idx="1"/>
          </p:nvPr>
        </p:nvSpPr>
        <p:spPr>
          <a:xfrm>
            <a:off x="6063049" y="569843"/>
            <a:ext cx="5983177" cy="3604591"/>
          </a:xfrm>
          <a:ln w="19050">
            <a:solidFill>
              <a:schemeClr val="accent5"/>
            </a:solidFill>
          </a:ln>
        </p:spPr>
        <p:txBody>
          <a:bodyPr>
            <a:noAutofit/>
          </a:bodyPr>
          <a:lstStyle/>
          <a:p>
            <a:pPr marL="342900" indent="-342900">
              <a:buFont typeface="Wingdings" pitchFamily="2" charset="2"/>
              <a:buChar char="v"/>
            </a:pPr>
            <a:r>
              <a:rPr lang="en-IN" sz="1400" dirty="0"/>
              <a:t>Study findings revealed, the political rights have a negative relationship with all the four indicators of neo-liberalism, this explaining that, when an increase in political rights, neo-liberalism declines. </a:t>
            </a:r>
          </a:p>
          <a:p>
            <a:pPr marL="342900" indent="-342900">
              <a:buFont typeface="Wingdings" pitchFamily="2" charset="2"/>
              <a:buChar char="v"/>
            </a:pPr>
            <a:r>
              <a:rPr lang="en-IN" sz="1400" dirty="0"/>
              <a:t>Prior studies such as (</a:t>
            </a:r>
            <a:r>
              <a:rPr lang="en-IN" sz="1400" dirty="0" err="1"/>
              <a:t>Gane</a:t>
            </a:r>
            <a:r>
              <a:rPr lang="en-IN" sz="1400" dirty="0"/>
              <a:t> 2009), (Girdwood 2007) and (NIXON 2012) conceptually supported the findings of the current study</a:t>
            </a:r>
          </a:p>
          <a:p>
            <a:pPr marL="342900" indent="-342900">
              <a:buFont typeface="Wingdings" pitchFamily="2" charset="2"/>
              <a:buChar char="v"/>
            </a:pPr>
            <a:r>
              <a:rPr lang="en-IN" sz="1400" dirty="0"/>
              <a:t>trade-off between political rights and the economic empowerment of the state </a:t>
            </a:r>
          </a:p>
          <a:p>
            <a:pPr marL="342900" indent="-342900">
              <a:buFont typeface="Wingdings" pitchFamily="2" charset="2"/>
              <a:buChar char="v"/>
            </a:pPr>
            <a:r>
              <a:rPr lang="en-IN" sz="1400" dirty="0"/>
              <a:t>civil liberties are positively related to all four indicators, study findings reemphasized  of the previous study neo-liberalism is very much manifested through financial openness and Freedom trade internationally compared with Tariff and non-tariff barriers. </a:t>
            </a:r>
          </a:p>
          <a:p>
            <a:pPr marL="342900" indent="-342900">
              <a:buFont typeface="Wingdings" pitchFamily="2" charset="2"/>
              <a:buChar char="v"/>
            </a:pPr>
            <a:r>
              <a:rPr lang="en-IN" sz="1400" dirty="0"/>
              <a:t>Region-wise, MENA and SSA need more improvement in all the indicators, on Tariff and Non-Tariff, Asia improving gradually. </a:t>
            </a:r>
          </a:p>
        </p:txBody>
      </p:sp>
      <p:sp>
        <p:nvSpPr>
          <p:cNvPr id="4" name="Content Placeholder 3">
            <a:extLst>
              <a:ext uri="{FF2B5EF4-FFF2-40B4-BE49-F238E27FC236}">
                <a16:creationId xmlns:a16="http://schemas.microsoft.com/office/drawing/2014/main" id="{6B66F0FA-12AB-6D45-B2EB-AFA404725CA6}"/>
              </a:ext>
            </a:extLst>
          </p:cNvPr>
          <p:cNvSpPr>
            <a:spLocks noGrp="1"/>
          </p:cNvSpPr>
          <p:nvPr>
            <p:ph sz="half" idx="2"/>
          </p:nvPr>
        </p:nvSpPr>
        <p:spPr>
          <a:xfrm>
            <a:off x="6063049" y="4439478"/>
            <a:ext cx="5983177" cy="2418521"/>
          </a:xfrm>
          <a:ln w="19050">
            <a:solidFill>
              <a:schemeClr val="accent1"/>
            </a:solidFill>
          </a:ln>
        </p:spPr>
        <p:txBody>
          <a:bodyPr>
            <a:noAutofit/>
          </a:bodyPr>
          <a:lstStyle/>
          <a:p>
            <a:pPr marL="285750" indent="-285750">
              <a:buFont typeface="Wingdings" pitchFamily="2" charset="2"/>
              <a:buChar char="v"/>
            </a:pPr>
            <a:r>
              <a:rPr lang="en-IN" sz="1600" dirty="0"/>
              <a:t>the study gave a warning message to policymakers not to stretch neo-liberalism beyond the saddle point where it disturb the fundamental rights of the political institutions. </a:t>
            </a:r>
          </a:p>
          <a:p>
            <a:pPr marL="285750" indent="-285750">
              <a:buFont typeface="Wingdings" pitchFamily="2" charset="2"/>
              <a:buChar char="v"/>
            </a:pPr>
            <a:r>
              <a:rPr lang="en-IN" sz="1600" dirty="0"/>
              <a:t>The world order is very much influenced by liberalism and neo-liberalism. </a:t>
            </a:r>
          </a:p>
          <a:p>
            <a:pPr marL="285750" indent="-285750">
              <a:buFont typeface="Wingdings" pitchFamily="2" charset="2"/>
              <a:buChar char="v"/>
            </a:pPr>
            <a:r>
              <a:rPr lang="en-IN" sz="1600" dirty="0"/>
              <a:t>The trade-off between liberalism and neo-liberalism is needed to complement each other than devaluing the core value of liberalism.</a:t>
            </a:r>
          </a:p>
          <a:p>
            <a:endParaRPr lang="en-IN" sz="1600" dirty="0"/>
          </a:p>
        </p:txBody>
      </p:sp>
      <p:pic>
        <p:nvPicPr>
          <p:cNvPr id="5" name="Picture 4" descr="Text, table&#10;&#10;Description automatically generated">
            <a:extLst>
              <a:ext uri="{FF2B5EF4-FFF2-40B4-BE49-F238E27FC236}">
                <a16:creationId xmlns:a16="http://schemas.microsoft.com/office/drawing/2014/main" id="{19E28C68-8656-6249-AF1C-0EDC91AEFD4C}"/>
              </a:ext>
            </a:extLst>
          </p:cNvPr>
          <p:cNvPicPr/>
          <p:nvPr/>
        </p:nvPicPr>
        <p:blipFill>
          <a:blip r:embed="rId2"/>
          <a:stretch>
            <a:fillRect/>
          </a:stretch>
        </p:blipFill>
        <p:spPr>
          <a:xfrm>
            <a:off x="279687" y="3057354"/>
            <a:ext cx="5021182" cy="1842052"/>
          </a:xfrm>
          <a:prstGeom prst="rect">
            <a:avLst/>
          </a:prstGeom>
        </p:spPr>
      </p:pic>
    </p:spTree>
    <p:extLst>
      <p:ext uri="{BB962C8B-B14F-4D97-AF65-F5344CB8AC3E}">
        <p14:creationId xmlns:p14="http://schemas.microsoft.com/office/powerpoint/2010/main" val="570845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F4B45B-81DB-D44C-B762-8DFB5154A0FB}"/>
              </a:ext>
            </a:extLst>
          </p:cNvPr>
          <p:cNvSpPr>
            <a:spLocks noGrp="1"/>
          </p:cNvSpPr>
          <p:nvPr>
            <p:ph type="title"/>
          </p:nvPr>
        </p:nvSpPr>
        <p:spPr>
          <a:xfrm>
            <a:off x="517869" y="978407"/>
            <a:ext cx="10725863" cy="5507059"/>
          </a:xfrm>
        </p:spPr>
        <p:txBody>
          <a:bodyPr>
            <a:noAutofit/>
          </a:bodyPr>
          <a:lstStyle/>
          <a:p>
            <a:br>
              <a:rPr lang="en-US" sz="900" b="0" dirty="0"/>
            </a:br>
            <a:r>
              <a:rPr lang="en-GB" sz="1200" b="0" dirty="0"/>
              <a:t>Box-Steffensmeier, Janet M., Henry E. Brady, and David Collier. 2008. </a:t>
            </a:r>
            <a:r>
              <a:rPr lang="en-GB" sz="1200" b="0" i="1" dirty="0"/>
              <a:t>The Oxford Handbook of Political Methodology</a:t>
            </a:r>
            <a:r>
              <a:rPr lang="en-GB" sz="1200" b="0" dirty="0"/>
              <a:t>. Oxford University Press.</a:t>
            </a:r>
            <a:br>
              <a:rPr lang="en-IN" sz="1200" b="0" dirty="0"/>
            </a:br>
            <a:r>
              <a:rPr lang="en-GB" sz="1200" b="0" dirty="0" err="1"/>
              <a:t>Carr</a:t>
            </a:r>
            <a:r>
              <a:rPr lang="en-GB" sz="1200" b="0" dirty="0"/>
              <a:t>, Paul R., and Gina </a:t>
            </a:r>
            <a:r>
              <a:rPr lang="en-GB" sz="1200" b="0" dirty="0" err="1"/>
              <a:t>Thésée</a:t>
            </a:r>
            <a:r>
              <a:rPr lang="en-GB" sz="1200" b="0" dirty="0"/>
              <a:t>. 2011. “Chapter 6: Neo-Liberalism, Political (Il) Literacy and the Quest for Democracy.” </a:t>
            </a:r>
            <a:r>
              <a:rPr lang="en-GB" sz="1200" b="0" i="1" dirty="0"/>
              <a:t>Counterpoints</a:t>
            </a:r>
            <a:r>
              <a:rPr lang="en-GB" sz="1200" b="0" dirty="0"/>
              <a:t> 378: 105–22. https://</a:t>
            </a:r>
            <a:r>
              <a:rPr lang="en-GB" sz="1200" b="0" dirty="0" err="1"/>
              <a:t>www.jstor.org</a:t>
            </a:r>
            <a:r>
              <a:rPr lang="en-GB" sz="1200" b="0" dirty="0"/>
              <a:t>/stable/42980996.</a:t>
            </a:r>
            <a:br>
              <a:rPr lang="en-GB" sz="1200" b="0" dirty="0"/>
            </a:br>
            <a:br>
              <a:rPr lang="en-IN" sz="1200" b="0" dirty="0"/>
            </a:br>
            <a:r>
              <a:rPr lang="en-GB" sz="1200" b="0" dirty="0" err="1"/>
              <a:t>Curini</a:t>
            </a:r>
            <a:r>
              <a:rPr lang="en-GB" sz="1200" b="0" dirty="0"/>
              <a:t>, Luigi, and Robert Franzese, eds. 2020. </a:t>
            </a:r>
            <a:r>
              <a:rPr lang="en-GB" sz="1200" b="0" i="1" dirty="0"/>
              <a:t>The SAGE Handbook of Research Methods in Political Science and International Relations</a:t>
            </a:r>
            <a:r>
              <a:rPr lang="en-GB" sz="1200" b="0" dirty="0"/>
              <a:t>. SAGE.</a:t>
            </a:r>
            <a:br>
              <a:rPr lang="en-IN" sz="1200" b="0" dirty="0"/>
            </a:br>
            <a:r>
              <a:rPr lang="en-GB" sz="1200" b="0" dirty="0"/>
              <a:t>Edwards, Jeffrey A., and </a:t>
            </a:r>
            <a:r>
              <a:rPr lang="en-GB" sz="1200" b="0" dirty="0" err="1"/>
              <a:t>Jennis</a:t>
            </a:r>
            <a:r>
              <a:rPr lang="en-GB" sz="1200" b="0" dirty="0"/>
              <a:t> J. </a:t>
            </a:r>
            <a:r>
              <a:rPr lang="en-GB" sz="1200" b="0" dirty="0" err="1"/>
              <a:t>Biser</a:t>
            </a:r>
            <a:r>
              <a:rPr lang="en-GB" sz="1200" b="0" dirty="0"/>
              <a:t>. 2011. “The Interactive Effect of Remittances and Civil Liberties on Investment and Consumption.” </a:t>
            </a:r>
            <a:r>
              <a:rPr lang="en-GB" sz="1200" b="0" i="1" dirty="0"/>
              <a:t>International Journal of Development Issues</a:t>
            </a:r>
            <a:r>
              <a:rPr lang="en-GB" sz="1200" b="0" dirty="0"/>
              <a:t> 10 (1): 20–33. https://</a:t>
            </a:r>
            <a:r>
              <a:rPr lang="en-GB" sz="1200" b="0" dirty="0" err="1"/>
              <a:t>doi.org</a:t>
            </a:r>
            <a:r>
              <a:rPr lang="en-GB" sz="1200" b="0" dirty="0"/>
              <a:t>/10.1108/14468951111123319.</a:t>
            </a:r>
            <a:br>
              <a:rPr lang="en-IN" sz="1200" b="0" dirty="0"/>
            </a:br>
            <a:r>
              <a:rPr lang="en-GB" sz="1200" b="0" dirty="0"/>
              <a:t>“Freedom in the World.” 2021. Freedom House. 2021. https://</a:t>
            </a:r>
            <a:r>
              <a:rPr lang="en-GB" sz="1200" b="0" dirty="0" err="1"/>
              <a:t>freedomhouse.org</a:t>
            </a:r>
            <a:r>
              <a:rPr lang="en-GB" sz="1200" b="0" dirty="0"/>
              <a:t>/report/freedom-world.</a:t>
            </a:r>
            <a:br>
              <a:rPr lang="en-IN" sz="1200" b="0" dirty="0"/>
            </a:br>
            <a:r>
              <a:rPr lang="en-GB" sz="1200" b="0" dirty="0" err="1"/>
              <a:t>Gane</a:t>
            </a:r>
            <a:r>
              <a:rPr lang="en-GB" sz="1200" b="0" dirty="0"/>
              <a:t>, Mike. 2009. “The Paradox of Neo-Liberalism.” </a:t>
            </a:r>
            <a:r>
              <a:rPr lang="en-GB" sz="1200" b="0" i="1" dirty="0"/>
              <a:t>Durkheimian Studies / Études </a:t>
            </a:r>
            <a:r>
              <a:rPr lang="en-GB" sz="1200" b="0" i="1" dirty="0" err="1"/>
              <a:t>Durkheimiennes</a:t>
            </a:r>
            <a:r>
              <a:rPr lang="en-GB" sz="1200" b="0" dirty="0"/>
              <a:t> 15: 20–25. https://</a:t>
            </a:r>
            <a:r>
              <a:rPr lang="en-GB" sz="1200" b="0" dirty="0" err="1"/>
              <a:t>www.jstor.org</a:t>
            </a:r>
            <a:r>
              <a:rPr lang="en-GB" sz="1200" b="0" dirty="0"/>
              <a:t>/stable/23866836.</a:t>
            </a:r>
            <a:br>
              <a:rPr lang="en-IN" sz="1200" b="0" dirty="0"/>
            </a:br>
            <a:r>
              <a:rPr lang="en-GB" sz="1200" b="0" dirty="0"/>
              <a:t>Girdwood, John. 2007. “Reforming the World Bank: From Social-Liberalism to Neo-Liberalism.” </a:t>
            </a:r>
            <a:r>
              <a:rPr lang="en-GB" sz="1200" b="0" i="1" dirty="0"/>
              <a:t>Comparative Education</a:t>
            </a:r>
            <a:r>
              <a:rPr lang="en-GB" sz="1200" b="0" dirty="0"/>
              <a:t> 43 (3): 413–31. https://</a:t>
            </a:r>
            <a:r>
              <a:rPr lang="en-GB" sz="1200" b="0" dirty="0" err="1"/>
              <a:t>www.jstor.org</a:t>
            </a:r>
            <a:r>
              <a:rPr lang="en-GB" sz="1200" b="0" dirty="0"/>
              <a:t>/stable/29727843.</a:t>
            </a:r>
            <a:br>
              <a:rPr lang="en-IN" sz="1200" b="0" dirty="0"/>
            </a:br>
            <a:r>
              <a:rPr lang="en-GB" sz="1200" b="0" dirty="0" err="1"/>
              <a:t>Gwartney</a:t>
            </a:r>
            <a:r>
              <a:rPr lang="en-GB" sz="1200" b="0" dirty="0"/>
              <a:t>, James. 2021. “Economic Freedom of the World: 2021 Annual Report.” </a:t>
            </a:r>
            <a:r>
              <a:rPr lang="en-GB" sz="1200" b="0" i="1" dirty="0"/>
              <a:t>Fraser Institute</a:t>
            </a:r>
            <a:r>
              <a:rPr lang="en-GB" sz="1200" b="0" dirty="0"/>
              <a:t>, 282.</a:t>
            </a:r>
            <a:br>
              <a:rPr lang="en-IN" sz="1200" b="0" dirty="0"/>
            </a:br>
            <a:r>
              <a:rPr lang="en-GB" sz="1200" b="0" dirty="0"/>
              <a:t>Hahn, Jeffrey W., and Igor </a:t>
            </a:r>
            <a:r>
              <a:rPr lang="en-GB" sz="1200" b="0" dirty="0" err="1"/>
              <a:t>Logvinenko</a:t>
            </a:r>
            <a:r>
              <a:rPr lang="en-GB" sz="1200" b="0" dirty="0"/>
              <a:t>. 2008. “Generational Differences in Russian Attitudes towards Democracy and the Economy.” </a:t>
            </a:r>
            <a:r>
              <a:rPr lang="en-GB" sz="1200" b="0" i="1" dirty="0"/>
              <a:t>Europe-Asia Studies</a:t>
            </a:r>
            <a:r>
              <a:rPr lang="en-GB" sz="1200" b="0" dirty="0"/>
              <a:t> 60 (8): 1345–69. https://</a:t>
            </a:r>
            <a:r>
              <a:rPr lang="en-GB" sz="1200" b="0" dirty="0" err="1"/>
              <a:t>doi.org</a:t>
            </a:r>
            <a:r>
              <a:rPr lang="en-GB" sz="1200" b="0" dirty="0"/>
              <a:t>/10.1080/09668130802292168.</a:t>
            </a:r>
            <a:br>
              <a:rPr lang="en-IN" sz="1200" b="0" dirty="0"/>
            </a:br>
            <a:r>
              <a:rPr lang="en-GB" sz="1200" b="0" dirty="0"/>
              <a:t>Lamont, Christopher. 2021. </a:t>
            </a:r>
            <a:r>
              <a:rPr lang="en-GB" sz="1200" b="0" i="1" dirty="0"/>
              <a:t>Research Methods in International Relations</a:t>
            </a:r>
            <a:r>
              <a:rPr lang="en-GB" sz="1200" b="0" dirty="0"/>
              <a:t>. SAGE.</a:t>
            </a:r>
            <a:br>
              <a:rPr lang="en-IN" sz="1200" b="0" dirty="0"/>
            </a:br>
            <a:r>
              <a:rPr lang="en-GB" sz="1200" b="0" dirty="0"/>
              <a:t>Peterson, Timothy. 2013. “An Examination of the Relationship between the Economic Freedom Index Value and the Matching Country Specific Exchange Traded Fund Return.” Edited by </a:t>
            </a:r>
            <a:r>
              <a:rPr lang="en-GB" sz="1200" b="0" dirty="0" err="1"/>
              <a:t>Monzurul</a:t>
            </a:r>
            <a:r>
              <a:rPr lang="en-GB" sz="1200" b="0" dirty="0"/>
              <a:t> Hoque. </a:t>
            </a:r>
            <a:r>
              <a:rPr lang="en-GB" sz="1200" b="0" i="1" dirty="0"/>
              <a:t>Managerial Finance</a:t>
            </a:r>
            <a:r>
              <a:rPr lang="en-GB" sz="1200" b="0" dirty="0"/>
              <a:t> 39 (7): 677–90. https://</a:t>
            </a:r>
            <a:r>
              <a:rPr lang="en-GB" sz="1200" b="0" dirty="0" err="1"/>
              <a:t>doi.org</a:t>
            </a:r>
            <a:r>
              <a:rPr lang="en-GB" sz="1200" b="0" dirty="0"/>
              <a:t>/10.1108/03074351311323464.</a:t>
            </a:r>
            <a:br>
              <a:rPr lang="en-IN" sz="1200" b="0" dirty="0"/>
            </a:br>
            <a:r>
              <a:rPr lang="en-GB" sz="1200" b="0" dirty="0"/>
              <a:t>R Core Team. 2020. </a:t>
            </a:r>
            <a:r>
              <a:rPr lang="en-GB" sz="1200" b="0" i="1" dirty="0"/>
              <a:t>R: A Language and Environment for Statistical Computing [Computer Software]. Retrieved from  (R Packages Retrieved from MRAN Snapshot 2020-08-24).</a:t>
            </a:r>
            <a:r>
              <a:rPr lang="en-GB" sz="1200" b="0" dirty="0"/>
              <a:t> (version 4.0). https://</a:t>
            </a:r>
            <a:r>
              <a:rPr lang="en-GB" sz="1200" b="0" dirty="0" err="1"/>
              <a:t>cran.r-project.org</a:t>
            </a:r>
            <a:r>
              <a:rPr lang="en-GB" sz="1200" b="0" dirty="0"/>
              <a:t>.</a:t>
            </a:r>
            <a:br>
              <a:rPr lang="en-IN" sz="1200" b="0" dirty="0"/>
            </a:br>
            <a:r>
              <a:rPr lang="en-GB" sz="1200" b="0" dirty="0"/>
              <a:t>Roselle, Laura, Sharon Spray, and Joel T. Shelton. 2019. </a:t>
            </a:r>
            <a:r>
              <a:rPr lang="en-GB" sz="1200" b="0" i="1" dirty="0"/>
              <a:t>Research and Writing in International Relations</a:t>
            </a:r>
            <a:r>
              <a:rPr lang="en-GB" sz="1200" b="0" dirty="0"/>
              <a:t>. 3rd ed. New York: Routledge. https://</a:t>
            </a:r>
            <a:r>
              <a:rPr lang="en-GB" sz="1200" b="0" dirty="0" err="1"/>
              <a:t>doi.org</a:t>
            </a:r>
            <a:r>
              <a:rPr lang="en-GB" sz="1200" b="0" dirty="0"/>
              <a:t>/10.4324/9780429446733.</a:t>
            </a:r>
            <a:br>
              <a:rPr lang="en-IN" sz="1200" b="0" dirty="0"/>
            </a:br>
            <a:r>
              <a:rPr lang="en-GB" sz="1200" b="0" dirty="0" err="1"/>
              <a:t>Sambharya</a:t>
            </a:r>
            <a:r>
              <a:rPr lang="en-GB" sz="1200" b="0" dirty="0"/>
              <a:t>, Rakesh B, and Abdul A Rasheed. 2015. “Does Economic Freedom in Host Countries Lead to Increased Foreign Direct Investment?” </a:t>
            </a:r>
            <a:r>
              <a:rPr lang="en-GB" sz="1200" b="0" i="1" dirty="0"/>
              <a:t>Competitiveness Review</a:t>
            </a:r>
            <a:r>
              <a:rPr lang="en-GB" sz="1200" b="0" dirty="0"/>
              <a:t> 25 (1): 2–24. https://</a:t>
            </a:r>
            <a:r>
              <a:rPr lang="en-GB" sz="1200" b="0" dirty="0" err="1"/>
              <a:t>doi.org</a:t>
            </a:r>
            <a:r>
              <a:rPr lang="en-GB" sz="1200" b="0" dirty="0"/>
              <a:t>/10.1108/CR-05-2013-0047.</a:t>
            </a:r>
            <a:br>
              <a:rPr lang="en-IN" sz="1200" b="0" dirty="0"/>
            </a:br>
            <a:r>
              <a:rPr lang="en-GB" sz="1200" b="0" dirty="0"/>
              <a:t>Sarpong-</a:t>
            </a:r>
            <a:r>
              <a:rPr lang="en-GB" sz="1200" b="0" dirty="0" err="1"/>
              <a:t>Kumankoma</a:t>
            </a:r>
            <a:r>
              <a:rPr lang="en-GB" sz="1200" b="0" dirty="0"/>
              <a:t>, Emmanuel, Joshua Abor, Anthony </a:t>
            </a:r>
            <a:r>
              <a:rPr lang="en-GB" sz="1200" b="0" dirty="0" err="1"/>
              <a:t>Quame</a:t>
            </a:r>
            <a:r>
              <a:rPr lang="en-GB" sz="1200" b="0" dirty="0"/>
              <a:t> Q. Aboagye, and Mohammed </a:t>
            </a:r>
            <a:r>
              <a:rPr lang="en-GB" sz="1200" b="0" dirty="0" err="1"/>
              <a:t>Amidu</a:t>
            </a:r>
            <a:r>
              <a:rPr lang="en-GB" sz="1200" b="0" dirty="0"/>
              <a:t>. 2018. “Freedom, Competition and Bank Profitability in Sub-Saharan Africa.” </a:t>
            </a:r>
            <a:r>
              <a:rPr lang="en-GB" sz="1200" b="0" i="1" dirty="0"/>
              <a:t>Journal of Financial Regulation and Compliance</a:t>
            </a:r>
            <a:r>
              <a:rPr lang="en-GB" sz="1200" b="0" dirty="0"/>
              <a:t> 26 (4): 462–81. https://</a:t>
            </a:r>
            <a:r>
              <a:rPr lang="en-GB" sz="1200" b="0" dirty="0" err="1"/>
              <a:t>doi.org</a:t>
            </a:r>
            <a:r>
              <a:rPr lang="en-GB" sz="1200" b="0" dirty="0"/>
              <a:t>/10.1108/JFRC-12-2017-0107.</a:t>
            </a:r>
            <a:br>
              <a:rPr lang="en-IN" sz="1200" b="0" dirty="0"/>
            </a:br>
            <a:r>
              <a:rPr lang="en-GB" sz="1200" b="0" dirty="0"/>
              <a:t>Sharma, Anand. 2020. “Does Economic Freedom Improve Health Outcomes in Sub-Saharan Africa?” </a:t>
            </a:r>
            <a:r>
              <a:rPr lang="en-GB" sz="1200" b="0" i="1" dirty="0"/>
              <a:t>International Journal of Social Economics</a:t>
            </a:r>
            <a:r>
              <a:rPr lang="en-GB" sz="1200" b="0" dirty="0"/>
              <a:t> 47 (12): 1633–49. https://</a:t>
            </a:r>
            <a:r>
              <a:rPr lang="en-GB" sz="1200" b="0" dirty="0" err="1"/>
              <a:t>doi.org</a:t>
            </a:r>
            <a:r>
              <a:rPr lang="en-GB" sz="1200" b="0" dirty="0"/>
              <a:t>/10.1108/IJSE-01-2020-0008.</a:t>
            </a:r>
            <a:br>
              <a:rPr lang="en-IN" sz="1200" b="0" dirty="0"/>
            </a:br>
            <a:r>
              <a:rPr lang="en-GB" sz="1200" b="0" dirty="0"/>
              <a:t>Watson, </a:t>
            </a:r>
            <a:r>
              <a:rPr lang="en-GB" sz="1200" b="0" dirty="0" err="1"/>
              <a:t>Hilbourne</a:t>
            </a:r>
            <a:r>
              <a:rPr lang="en-GB" sz="1200" b="0" dirty="0"/>
              <a:t> A. 2004. “Liberalism and Neo-Liberal Capitalist Globalization: Contradictions of the Liberal Democratic State.” </a:t>
            </a:r>
            <a:r>
              <a:rPr lang="en-GB" sz="1200" b="0" i="1" dirty="0" err="1"/>
              <a:t>GeoJournal</a:t>
            </a:r>
            <a:r>
              <a:rPr lang="en-GB" sz="1200" b="0" dirty="0"/>
              <a:t> 60 (1): 43–59. https://</a:t>
            </a:r>
            <a:r>
              <a:rPr lang="en-GB" sz="1200" b="0" dirty="0" err="1"/>
              <a:t>www.jstor.org</a:t>
            </a:r>
            <a:r>
              <a:rPr lang="en-GB" sz="1200" b="0" dirty="0"/>
              <a:t>/stable/41147863.</a:t>
            </a:r>
            <a:br>
              <a:rPr lang="en-IN" sz="1200" b="0" dirty="0"/>
            </a:br>
            <a:endParaRPr lang="en-US" sz="1200" b="0" dirty="0"/>
          </a:p>
        </p:txBody>
      </p:sp>
      <p:sp>
        <p:nvSpPr>
          <p:cNvPr id="7" name="TextBox 6">
            <a:extLst>
              <a:ext uri="{FF2B5EF4-FFF2-40B4-BE49-F238E27FC236}">
                <a16:creationId xmlns:a16="http://schemas.microsoft.com/office/drawing/2014/main" id="{FF1858F9-9B68-CD40-9819-03A90752B202}"/>
              </a:ext>
            </a:extLst>
          </p:cNvPr>
          <p:cNvSpPr txBox="1"/>
          <p:nvPr/>
        </p:nvSpPr>
        <p:spPr>
          <a:xfrm>
            <a:off x="517870" y="126760"/>
            <a:ext cx="6096000" cy="369332"/>
          </a:xfrm>
          <a:prstGeom prst="rect">
            <a:avLst/>
          </a:prstGeom>
          <a:noFill/>
        </p:spPr>
        <p:txBody>
          <a:bodyPr wrap="square">
            <a:spAutoFit/>
          </a:bodyPr>
          <a:lstStyle/>
          <a:p>
            <a:r>
              <a:rPr lang="en-US" sz="1800" dirty="0"/>
              <a:t>Bibliography</a:t>
            </a:r>
            <a:endParaRPr lang="en-US" dirty="0"/>
          </a:p>
        </p:txBody>
      </p:sp>
    </p:spTree>
    <p:extLst>
      <p:ext uri="{BB962C8B-B14F-4D97-AF65-F5344CB8AC3E}">
        <p14:creationId xmlns:p14="http://schemas.microsoft.com/office/powerpoint/2010/main" val="222863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D1980C8-FD80-43D8-9D6A-0262A4D53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F88D4279-A705-44CA-8D03-25E5ABA4A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F1858F9-9B68-CD40-9819-03A90752B202}"/>
              </a:ext>
            </a:extLst>
          </p:cNvPr>
          <p:cNvSpPr txBox="1"/>
          <p:nvPr/>
        </p:nvSpPr>
        <p:spPr>
          <a:xfrm>
            <a:off x="517870" y="978408"/>
            <a:ext cx="5021182" cy="2334248"/>
          </a:xfrm>
          <a:prstGeom prst="rect">
            <a:avLst/>
          </a:prstGeom>
        </p:spPr>
        <p:txBody>
          <a:bodyPr vert="horz" lIns="91440" tIns="45720" rIns="91440" bIns="45720" rtlCol="0" anchor="t">
            <a:normAutofit/>
          </a:bodyPr>
          <a:lstStyle/>
          <a:p>
            <a:pPr>
              <a:spcBef>
                <a:spcPct val="0"/>
              </a:spcBef>
              <a:spcAft>
                <a:spcPts val="600"/>
              </a:spcAft>
            </a:pPr>
            <a:r>
              <a:rPr lang="en-US" sz="5400" b="1">
                <a:latin typeface="+mj-lt"/>
                <a:ea typeface="+mj-ea"/>
                <a:cs typeface="+mj-cs"/>
              </a:rPr>
              <a:t>Graph</a:t>
            </a:r>
          </a:p>
        </p:txBody>
      </p:sp>
      <p:sp>
        <p:nvSpPr>
          <p:cNvPr id="67" name="Rectangle 6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Chart&#10;&#10;Description automatically generated">
            <a:extLst>
              <a:ext uri="{FF2B5EF4-FFF2-40B4-BE49-F238E27FC236}">
                <a16:creationId xmlns:a16="http://schemas.microsoft.com/office/drawing/2014/main" id="{CB8427DB-59AF-F344-8722-5A8A193842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2168" y="418867"/>
            <a:ext cx="4951597" cy="3323400"/>
          </a:xfrm>
          <a:prstGeom prst="rect">
            <a:avLst/>
          </a:prstGeom>
          <a:noFill/>
          <a:ln>
            <a:noFill/>
          </a:ln>
        </p:spPr>
      </p:pic>
      <p:pic>
        <p:nvPicPr>
          <p:cNvPr id="38" name="Picture 37" descr="Diagram&#10;&#10;Description automatically generated">
            <a:extLst>
              <a:ext uri="{FF2B5EF4-FFF2-40B4-BE49-F238E27FC236}">
                <a16:creationId xmlns:a16="http://schemas.microsoft.com/office/drawing/2014/main" id="{9627E109-439A-DD45-86C5-970A93AD6B60}"/>
              </a:ext>
            </a:extLst>
          </p:cNvPr>
          <p:cNvPicPr/>
          <p:nvPr/>
        </p:nvPicPr>
        <p:blipFill rotWithShape="1">
          <a:blip r:embed="rId3">
            <a:extLst>
              <a:ext uri="{28A0092B-C50C-407E-A947-70E740481C1C}">
                <a14:useLocalDpi xmlns:a14="http://schemas.microsoft.com/office/drawing/2010/main" val="0"/>
              </a:ext>
            </a:extLst>
          </a:blip>
          <a:srcRect r="26143"/>
          <a:stretch/>
        </p:blipFill>
        <p:spPr bwMode="auto">
          <a:xfrm>
            <a:off x="517871" y="3079115"/>
            <a:ext cx="5140386" cy="24919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91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438FFF6-009A-FB44-8D58-BFD0BCD2F84E}"/>
              </a:ext>
            </a:extLst>
          </p:cNvPr>
          <p:cNvSpPr txBox="1"/>
          <p:nvPr/>
        </p:nvSpPr>
        <p:spPr>
          <a:xfrm>
            <a:off x="517870" y="976160"/>
            <a:ext cx="11064530" cy="615573"/>
          </a:xfrm>
          <a:prstGeom prst="rect">
            <a:avLst/>
          </a:prstGeom>
        </p:spPr>
        <p:txBody>
          <a:bodyPr vert="horz" lIns="91440" tIns="45720" rIns="91440" bIns="45720" rtlCol="0" anchor="t">
            <a:normAutofit fontScale="70000" lnSpcReduction="20000"/>
          </a:bodyPr>
          <a:lstStyle/>
          <a:p>
            <a:pPr>
              <a:spcBef>
                <a:spcPct val="0"/>
              </a:spcBef>
              <a:spcAft>
                <a:spcPts val="600"/>
              </a:spcAft>
            </a:pPr>
            <a:r>
              <a:rPr lang="en-US" sz="5400" b="1" dirty="0">
                <a:effectLst/>
                <a:latin typeface="+mj-lt"/>
                <a:ea typeface="+mj-ea"/>
                <a:cs typeface="+mj-cs"/>
              </a:rPr>
              <a:t>Liberalism and Neo-Liberalism</a:t>
            </a:r>
            <a:endParaRPr lang="en-US" sz="5400" b="1" dirty="0">
              <a:latin typeface="+mj-lt"/>
              <a:ea typeface="+mj-ea"/>
              <a:cs typeface="+mj-cs"/>
            </a:endParaRPr>
          </a:p>
        </p:txBody>
      </p:sp>
      <p:sp>
        <p:nvSpPr>
          <p:cNvPr id="25" name="Rectangle 24">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A11EFB4-A303-714F-A098-F28E669E9A98}"/>
              </a:ext>
            </a:extLst>
          </p:cNvPr>
          <p:cNvSpPr txBox="1"/>
          <p:nvPr/>
        </p:nvSpPr>
        <p:spPr>
          <a:xfrm>
            <a:off x="517870" y="1777635"/>
            <a:ext cx="11403198" cy="4572275"/>
          </a:xfrm>
          <a:prstGeom prst="rect">
            <a:avLst/>
          </a:prstGeom>
        </p:spPr>
        <p:txBody>
          <a:bodyPr vert="horz" lIns="91440" tIns="45720" rIns="91440" bIns="45720" rtlCol="0">
            <a:normAutofit/>
          </a:bodyPr>
          <a:lstStyle/>
          <a:p>
            <a:pPr marL="342900" indent="-342900">
              <a:lnSpc>
                <a:spcPct val="110000"/>
              </a:lnSpc>
              <a:spcAft>
                <a:spcPts val="600"/>
              </a:spcAft>
              <a:buFont typeface="Wingdings" pitchFamily="2" charset="2"/>
              <a:buChar char="v"/>
            </a:pPr>
            <a:r>
              <a:rPr lang="en-US" sz="2000" dirty="0">
                <a:effectLst/>
              </a:rPr>
              <a:t>Berlin's and Raz’s  - ”Perfectionist liberalism", perfectionist encompassed doctrine about the good life and the nature of value </a:t>
            </a:r>
          </a:p>
          <a:p>
            <a:pPr marL="342900" indent="-342900">
              <a:lnSpc>
                <a:spcPct val="110000"/>
              </a:lnSpc>
              <a:spcAft>
                <a:spcPts val="600"/>
              </a:spcAft>
              <a:buFont typeface="Wingdings" pitchFamily="2" charset="2"/>
              <a:buChar char="v"/>
            </a:pPr>
            <a:r>
              <a:rPr lang="en-IN" dirty="0"/>
              <a:t>Ronald Dworkin  - “Comprehensive liberalism” may be a non-perfectionist, defended the ideal of state neutrality</a:t>
            </a:r>
            <a:r>
              <a:rPr lang="en-IN" sz="2000" dirty="0">
                <a:effectLst/>
              </a:rPr>
              <a:t> </a:t>
            </a:r>
          </a:p>
          <a:p>
            <a:pPr marL="342900" indent="-342900">
              <a:lnSpc>
                <a:spcPct val="110000"/>
              </a:lnSpc>
              <a:spcAft>
                <a:spcPts val="600"/>
              </a:spcAft>
              <a:buFont typeface="Wingdings" pitchFamily="2" charset="2"/>
              <a:buChar char="v"/>
            </a:pPr>
            <a:r>
              <a:rPr lang="en-IN" dirty="0"/>
              <a:t>Charles </a:t>
            </a:r>
            <a:r>
              <a:rPr lang="en-IN" dirty="0" err="1"/>
              <a:t>Larmore</a:t>
            </a:r>
            <a:r>
              <a:rPr lang="en-IN" dirty="0"/>
              <a:t> - ”Political liberalism" recommends resolving the disagreements in a pluralistic society, where individual freedom and equal rights of citizens are rooted in the public political culture of liberal democracy </a:t>
            </a:r>
          </a:p>
          <a:p>
            <a:pPr marL="342900" indent="-342900">
              <a:lnSpc>
                <a:spcPct val="110000"/>
              </a:lnSpc>
              <a:spcAft>
                <a:spcPts val="600"/>
              </a:spcAft>
              <a:buFont typeface="Wingdings" pitchFamily="2" charset="2"/>
              <a:buChar char="v"/>
            </a:pPr>
            <a:r>
              <a:rPr lang="en-IN" dirty="0" err="1"/>
              <a:t>Dürkheim</a:t>
            </a:r>
            <a:r>
              <a:rPr lang="en-IN" dirty="0"/>
              <a:t> and </a:t>
            </a:r>
            <a:r>
              <a:rPr lang="en-IN" dirty="0" err="1"/>
              <a:t>Caillois</a:t>
            </a:r>
            <a:r>
              <a:rPr lang="en-IN" dirty="0"/>
              <a:t>  - “Neo-liberalism” tangent deviated more emphasizing the economic development of states though its origin is more social development through entrepreneurship and competitiveness. </a:t>
            </a:r>
          </a:p>
        </p:txBody>
      </p:sp>
    </p:spTree>
    <p:extLst>
      <p:ext uri="{BB962C8B-B14F-4D97-AF65-F5344CB8AC3E}">
        <p14:creationId xmlns:p14="http://schemas.microsoft.com/office/powerpoint/2010/main" val="235539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38FFF6-009A-FB44-8D58-BFD0BCD2F84E}"/>
              </a:ext>
            </a:extLst>
          </p:cNvPr>
          <p:cNvSpPr txBox="1"/>
          <p:nvPr/>
        </p:nvSpPr>
        <p:spPr>
          <a:xfrm>
            <a:off x="517870" y="976160"/>
            <a:ext cx="11064530" cy="615573"/>
          </a:xfrm>
          <a:prstGeom prst="rect">
            <a:avLst/>
          </a:prstGeom>
        </p:spPr>
        <p:txBody>
          <a:bodyPr vert="horz" lIns="91440" tIns="45720" rIns="91440" bIns="45720" rtlCol="0" anchor="t">
            <a:normAutofit fontScale="70000" lnSpcReduction="20000"/>
          </a:bodyPr>
          <a:lstStyle/>
          <a:p>
            <a:pPr>
              <a:spcBef>
                <a:spcPct val="0"/>
              </a:spcBef>
              <a:spcAft>
                <a:spcPts val="600"/>
              </a:spcAft>
            </a:pPr>
            <a:r>
              <a:rPr lang="en-US" sz="5400" b="1" dirty="0">
                <a:latin typeface="+mj-lt"/>
                <a:ea typeface="+mj-ea"/>
                <a:cs typeface="+mj-cs"/>
              </a:rPr>
              <a:t>Literature on Liberalism and Neo-Lib.</a:t>
            </a:r>
          </a:p>
        </p:txBody>
      </p:sp>
      <p:sp>
        <p:nvSpPr>
          <p:cNvPr id="3" name="TextBox 2">
            <a:extLst>
              <a:ext uri="{FF2B5EF4-FFF2-40B4-BE49-F238E27FC236}">
                <a16:creationId xmlns:a16="http://schemas.microsoft.com/office/drawing/2014/main" id="{CA11EFB4-A303-714F-A098-F28E669E9A98}"/>
              </a:ext>
            </a:extLst>
          </p:cNvPr>
          <p:cNvSpPr txBox="1"/>
          <p:nvPr/>
        </p:nvSpPr>
        <p:spPr>
          <a:xfrm>
            <a:off x="517870" y="1777635"/>
            <a:ext cx="5273330" cy="1651365"/>
          </a:xfrm>
          <a:prstGeom prst="rect">
            <a:avLst/>
          </a:prstGeom>
        </p:spPr>
        <p:txBody>
          <a:bodyPr vert="horz" lIns="91440" tIns="45720" rIns="91440" bIns="45720" rtlCol="0">
            <a:normAutofit/>
          </a:bodyPr>
          <a:lstStyle/>
          <a:p>
            <a:pPr marL="342900" indent="-342900">
              <a:lnSpc>
                <a:spcPct val="110000"/>
              </a:lnSpc>
              <a:spcAft>
                <a:spcPts val="600"/>
              </a:spcAft>
              <a:buFont typeface="Wingdings" pitchFamily="2" charset="2"/>
              <a:buChar char="v"/>
            </a:pPr>
            <a:r>
              <a:rPr lang="en-IN" dirty="0"/>
              <a:t>liberalism is emphasized on considerable values, principles about political rights, civil liberties, and promoting the shared cooperation for the benefit of universalism</a:t>
            </a:r>
            <a:r>
              <a:rPr lang="en-IN" dirty="0">
                <a:effectLst/>
              </a:rPr>
              <a:t> </a:t>
            </a:r>
          </a:p>
          <a:p>
            <a:pPr marL="342900" indent="-342900">
              <a:lnSpc>
                <a:spcPct val="110000"/>
              </a:lnSpc>
              <a:spcAft>
                <a:spcPts val="600"/>
              </a:spcAft>
              <a:buFont typeface="Wingdings" pitchFamily="2" charset="2"/>
              <a:buChar char="v"/>
            </a:pPr>
            <a:endParaRPr lang="en-US" sz="2000" dirty="0"/>
          </a:p>
        </p:txBody>
      </p:sp>
      <p:sp>
        <p:nvSpPr>
          <p:cNvPr id="8" name="TextBox 7">
            <a:extLst>
              <a:ext uri="{FF2B5EF4-FFF2-40B4-BE49-F238E27FC236}">
                <a16:creationId xmlns:a16="http://schemas.microsoft.com/office/drawing/2014/main" id="{08C47799-16A1-EA40-9C3D-6979FD19C102}"/>
              </a:ext>
            </a:extLst>
          </p:cNvPr>
          <p:cNvSpPr txBox="1"/>
          <p:nvPr/>
        </p:nvSpPr>
        <p:spPr>
          <a:xfrm>
            <a:off x="6096000" y="1777636"/>
            <a:ext cx="5273330" cy="1932974"/>
          </a:xfrm>
          <a:prstGeom prst="rect">
            <a:avLst/>
          </a:prstGeom>
        </p:spPr>
        <p:txBody>
          <a:bodyPr vert="horz" lIns="91440" tIns="45720" rIns="91440" bIns="45720" rtlCol="0">
            <a:normAutofit/>
          </a:bodyPr>
          <a:lstStyle/>
          <a:p>
            <a:pPr marL="342900" indent="-342900">
              <a:lnSpc>
                <a:spcPct val="110000"/>
              </a:lnSpc>
              <a:spcAft>
                <a:spcPts val="600"/>
              </a:spcAft>
              <a:buFont typeface="Wingdings" pitchFamily="2" charset="2"/>
              <a:buChar char="v"/>
            </a:pPr>
            <a:r>
              <a:rPr lang="en-IN" dirty="0"/>
              <a:t>neo-liberalism is backing the contemporary imperialism which binds all the economic institutions and various business activities and occupying the role of in terms of employment opportunities and influencing the state regulations on the business</a:t>
            </a:r>
            <a:r>
              <a:rPr lang="en-IN" sz="2000" dirty="0">
                <a:effectLst/>
              </a:rPr>
              <a:t> </a:t>
            </a:r>
          </a:p>
        </p:txBody>
      </p:sp>
      <p:sp>
        <p:nvSpPr>
          <p:cNvPr id="10" name="TextBox 9">
            <a:extLst>
              <a:ext uri="{FF2B5EF4-FFF2-40B4-BE49-F238E27FC236}">
                <a16:creationId xmlns:a16="http://schemas.microsoft.com/office/drawing/2014/main" id="{7D907377-7C21-9647-99E3-68F03E4EF7EC}"/>
              </a:ext>
            </a:extLst>
          </p:cNvPr>
          <p:cNvSpPr txBox="1"/>
          <p:nvPr/>
        </p:nvSpPr>
        <p:spPr>
          <a:xfrm>
            <a:off x="517869" y="4275671"/>
            <a:ext cx="11157295" cy="1932974"/>
          </a:xfrm>
          <a:prstGeom prst="rect">
            <a:avLst/>
          </a:prstGeom>
        </p:spPr>
        <p:txBody>
          <a:bodyPr vert="horz" lIns="91440" tIns="45720" rIns="91440" bIns="45720" rtlCol="0">
            <a:normAutofit fontScale="92500" lnSpcReduction="20000"/>
          </a:bodyPr>
          <a:lstStyle/>
          <a:p>
            <a:pPr marL="342900" indent="-342900">
              <a:lnSpc>
                <a:spcPct val="110000"/>
              </a:lnSpc>
              <a:spcAft>
                <a:spcPts val="600"/>
              </a:spcAft>
              <a:buFont typeface="Wingdings" pitchFamily="2" charset="2"/>
              <a:buChar char="v"/>
            </a:pPr>
            <a:r>
              <a:rPr lang="en-IN" dirty="0"/>
              <a:t>(Girdwood 2007)  highlights the reforms needed in the world bank. It moved from social-liberalism to neo-liberalism, especially education for the government in neo-liberal styles.</a:t>
            </a:r>
            <a:r>
              <a:rPr lang="en-IN" sz="2000" dirty="0">
                <a:effectLst/>
              </a:rPr>
              <a:t> </a:t>
            </a:r>
          </a:p>
          <a:p>
            <a:pPr marL="342900" indent="-342900">
              <a:lnSpc>
                <a:spcPct val="110000"/>
              </a:lnSpc>
              <a:spcAft>
                <a:spcPts val="600"/>
              </a:spcAft>
              <a:buFont typeface="Wingdings" pitchFamily="2" charset="2"/>
              <a:buChar char="v"/>
            </a:pPr>
            <a:r>
              <a:rPr lang="en-IN" sz="2000" dirty="0"/>
              <a:t>(</a:t>
            </a:r>
            <a:r>
              <a:rPr lang="en-IN" sz="2000" dirty="0" err="1"/>
              <a:t>Gane</a:t>
            </a:r>
            <a:r>
              <a:rPr lang="en-IN" sz="2000" dirty="0"/>
              <a:t> 2009) asserted that, originally philosophers thought that neo-liberalism was a new stage of socialism, but it might be called "negative socialism"</a:t>
            </a:r>
            <a:endParaRPr lang="en-US" sz="2400" dirty="0"/>
          </a:p>
          <a:p>
            <a:pPr marL="342900" indent="-342900">
              <a:lnSpc>
                <a:spcPct val="110000"/>
              </a:lnSpc>
              <a:spcAft>
                <a:spcPts val="600"/>
              </a:spcAft>
              <a:buFont typeface="Wingdings" pitchFamily="2" charset="2"/>
              <a:buChar char="v"/>
            </a:pPr>
            <a:r>
              <a:rPr lang="en-IN" dirty="0"/>
              <a:t>Hoffman defined "the neo-liberal agenda as broad, encompassing and extremely divisive in terms of the centre and the periphery".</a:t>
            </a:r>
            <a:r>
              <a:rPr lang="en-IN" sz="2000" dirty="0">
                <a:effectLst/>
              </a:rPr>
              <a:t> </a:t>
            </a:r>
          </a:p>
          <a:p>
            <a:pPr marL="342900" indent="-342900">
              <a:lnSpc>
                <a:spcPct val="110000"/>
              </a:lnSpc>
              <a:spcAft>
                <a:spcPts val="600"/>
              </a:spcAft>
              <a:buFont typeface="Wingdings" pitchFamily="2" charset="2"/>
              <a:buChar char="v"/>
            </a:pPr>
            <a:endParaRPr lang="en-IN" sz="2000" dirty="0">
              <a:effectLst/>
            </a:endParaRPr>
          </a:p>
        </p:txBody>
      </p:sp>
    </p:spTree>
    <p:extLst>
      <p:ext uri="{BB962C8B-B14F-4D97-AF65-F5344CB8AC3E}">
        <p14:creationId xmlns:p14="http://schemas.microsoft.com/office/powerpoint/2010/main" val="375204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8411-AAC9-774E-8326-35E961F2118A}"/>
              </a:ext>
            </a:extLst>
          </p:cNvPr>
          <p:cNvSpPr>
            <a:spLocks noGrp="1"/>
          </p:cNvSpPr>
          <p:nvPr>
            <p:ph type="title"/>
          </p:nvPr>
        </p:nvSpPr>
        <p:spPr>
          <a:xfrm>
            <a:off x="517870" y="978409"/>
            <a:ext cx="5021182" cy="890148"/>
          </a:xfrm>
        </p:spPr>
        <p:txBody>
          <a:bodyPr>
            <a:normAutofit fontScale="90000"/>
          </a:bodyPr>
          <a:lstStyle/>
          <a:p>
            <a:r>
              <a:rPr lang="en-US" dirty="0"/>
              <a:t>Research GAP</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277195A9-5E1F-A047-BFAE-DA13434DC292}"/>
              </a:ext>
            </a:extLst>
          </p:cNvPr>
          <p:cNvSpPr>
            <a:spLocks noGrp="1"/>
          </p:cNvSpPr>
          <p:nvPr>
            <p:ph sz="half" idx="1"/>
          </p:nvPr>
        </p:nvSpPr>
        <p:spPr>
          <a:ln w="19050">
            <a:solidFill>
              <a:schemeClr val="accent5"/>
            </a:solidFill>
          </a:ln>
        </p:spPr>
        <p:txBody>
          <a:bodyPr/>
          <a:lstStyle/>
          <a:p>
            <a:r>
              <a:rPr lang="en-IN" dirty="0"/>
              <a:t>Many past studies attempted to relate both liberalism and neo-liberalism in theoretical and philosophical approaches; however, their dearth of study operationalized both the constructs and established the quantitative relationship backed by statistics.</a:t>
            </a:r>
          </a:p>
          <a:p>
            <a:endParaRPr lang="en-US" dirty="0"/>
          </a:p>
        </p:txBody>
      </p:sp>
      <p:sp>
        <p:nvSpPr>
          <p:cNvPr id="4" name="Content Placeholder 3">
            <a:extLst>
              <a:ext uri="{FF2B5EF4-FFF2-40B4-BE49-F238E27FC236}">
                <a16:creationId xmlns:a16="http://schemas.microsoft.com/office/drawing/2014/main" id="{6B66F0FA-12AB-6D45-B2EB-AFA404725CA6}"/>
              </a:ext>
            </a:extLst>
          </p:cNvPr>
          <p:cNvSpPr>
            <a:spLocks noGrp="1"/>
          </p:cNvSpPr>
          <p:nvPr>
            <p:ph sz="half" idx="2"/>
          </p:nvPr>
        </p:nvSpPr>
        <p:spPr>
          <a:xfrm>
            <a:off x="6063049" y="3979658"/>
            <a:ext cx="5290751" cy="2555114"/>
          </a:xfrm>
          <a:ln w="19050">
            <a:solidFill>
              <a:schemeClr val="accent1"/>
            </a:solidFill>
          </a:ln>
        </p:spPr>
        <p:txBody>
          <a:bodyPr/>
          <a:lstStyle/>
          <a:p>
            <a:r>
              <a:rPr lang="en-IN" dirty="0"/>
              <a:t>This study used dimensions of freedom index as the variables measuring the concepts of liberalism and trade dimensions of economic freedom index variables used as measuring neo-liberalism. </a:t>
            </a:r>
            <a:endParaRPr lang="en-US" dirty="0"/>
          </a:p>
        </p:txBody>
      </p:sp>
      <p:sp>
        <p:nvSpPr>
          <p:cNvPr id="6" name="Title 1">
            <a:extLst>
              <a:ext uri="{FF2B5EF4-FFF2-40B4-BE49-F238E27FC236}">
                <a16:creationId xmlns:a16="http://schemas.microsoft.com/office/drawing/2014/main" id="{AA86C471-BE68-A443-8C4D-41C512DE9F2D}"/>
              </a:ext>
            </a:extLst>
          </p:cNvPr>
          <p:cNvSpPr txBox="1">
            <a:spLocks/>
          </p:cNvSpPr>
          <p:nvPr/>
        </p:nvSpPr>
        <p:spPr>
          <a:xfrm>
            <a:off x="517870" y="3465513"/>
            <a:ext cx="5021182" cy="2878342"/>
          </a:xfrm>
          <a:prstGeom prst="rect">
            <a:avLst/>
          </a:prstGeom>
        </p:spPr>
        <p:txBody>
          <a:bodyPr vert="horz" lIns="91440" tIns="45720" rIns="91440" bIns="45720" rtlCol="0" anchor="t">
            <a:normAutofit fontScale="32500" lnSpcReduction="2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8000" dirty="0"/>
              <a:t>Study limitation</a:t>
            </a:r>
          </a:p>
          <a:p>
            <a:endParaRPr lang="en-US" sz="8000" dirty="0"/>
          </a:p>
          <a:p>
            <a:pPr marL="685800" indent="-685800">
              <a:buFont typeface="Wingdings" pitchFamily="2" charset="2"/>
              <a:buChar char="v"/>
            </a:pPr>
            <a:r>
              <a:rPr lang="en-US" sz="5000" b="0" dirty="0"/>
              <a:t>Limited only to two theoretical perspectives and other are not touched </a:t>
            </a:r>
          </a:p>
          <a:p>
            <a:pPr marL="685800" indent="-685800">
              <a:buFont typeface="Wingdings" pitchFamily="2" charset="2"/>
              <a:buChar char="v"/>
            </a:pPr>
            <a:r>
              <a:rPr lang="en-US" sz="5000" b="0" dirty="0"/>
              <a:t>Operationalized through proxy than actual indicators</a:t>
            </a:r>
          </a:p>
          <a:p>
            <a:pPr marL="685800" indent="-685800">
              <a:buFont typeface="Wingdings" pitchFamily="2" charset="2"/>
              <a:buChar char="v"/>
            </a:pPr>
            <a:r>
              <a:rPr lang="en-US" sz="4900" b="0" dirty="0"/>
              <a:t>Indicators are borrowed from the existing index than generated by the researcher</a:t>
            </a:r>
          </a:p>
          <a:p>
            <a:pPr marL="685800" indent="-685800">
              <a:buFont typeface="Wingdings" pitchFamily="2" charset="2"/>
              <a:buChar char="v"/>
            </a:pPr>
            <a:r>
              <a:rPr lang="en-US" sz="4900" b="0" dirty="0"/>
              <a:t>Study period restricted only to 2015 to 2019</a:t>
            </a:r>
          </a:p>
          <a:p>
            <a:br>
              <a:rPr lang="en-US" dirty="0"/>
            </a:br>
            <a:br>
              <a:rPr lang="en-US" dirty="0"/>
            </a:br>
            <a:endParaRPr lang="en-US" dirty="0"/>
          </a:p>
        </p:txBody>
      </p:sp>
    </p:spTree>
    <p:extLst>
      <p:ext uri="{BB962C8B-B14F-4D97-AF65-F5344CB8AC3E}">
        <p14:creationId xmlns:p14="http://schemas.microsoft.com/office/powerpoint/2010/main" val="96547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8411-AAC9-774E-8326-35E961F2118A}"/>
              </a:ext>
            </a:extLst>
          </p:cNvPr>
          <p:cNvSpPr>
            <a:spLocks noGrp="1"/>
          </p:cNvSpPr>
          <p:nvPr>
            <p:ph type="title"/>
          </p:nvPr>
        </p:nvSpPr>
        <p:spPr>
          <a:xfrm>
            <a:off x="517870" y="978408"/>
            <a:ext cx="5021182" cy="1406983"/>
          </a:xfrm>
        </p:spPr>
        <p:txBody>
          <a:bodyPr>
            <a:normAutofit fontScale="90000"/>
          </a:bodyPr>
          <a:lstStyle/>
          <a:p>
            <a:r>
              <a:rPr lang="en-US" sz="4400" dirty="0"/>
              <a:t>Research Questions and Hypothesis</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277195A9-5E1F-A047-BFAE-DA13434DC292}"/>
              </a:ext>
            </a:extLst>
          </p:cNvPr>
          <p:cNvSpPr>
            <a:spLocks noGrp="1"/>
          </p:cNvSpPr>
          <p:nvPr>
            <p:ph sz="half" idx="1"/>
          </p:nvPr>
        </p:nvSpPr>
        <p:spPr>
          <a:ln w="19050">
            <a:solidFill>
              <a:schemeClr val="accent5"/>
            </a:solidFill>
          </a:ln>
        </p:spPr>
        <p:txBody>
          <a:bodyPr>
            <a:normAutofit fontScale="92500" lnSpcReduction="10000"/>
          </a:bodyPr>
          <a:lstStyle/>
          <a:p>
            <a:r>
              <a:rPr lang="en-IN" dirty="0"/>
              <a:t>Does liberalism (Political rights and civil liberties)  affect the presence of neo-liberalism (Tariffs, Non-tariff trade barriers, Financial Openness and Freedom to trade internationally) among the regions?</a:t>
            </a:r>
          </a:p>
          <a:p>
            <a:r>
              <a:rPr lang="en-IN" dirty="0"/>
              <a:t>Have any statistical differences on liberalism and neo-liberalism on regions wise. (Europe, MENA, SSA, Americas, Eurasia, and Asia).</a:t>
            </a:r>
          </a:p>
          <a:p>
            <a:endParaRPr lang="en-US" dirty="0"/>
          </a:p>
        </p:txBody>
      </p:sp>
      <p:sp>
        <p:nvSpPr>
          <p:cNvPr id="4" name="Content Placeholder 3">
            <a:extLst>
              <a:ext uri="{FF2B5EF4-FFF2-40B4-BE49-F238E27FC236}">
                <a16:creationId xmlns:a16="http://schemas.microsoft.com/office/drawing/2014/main" id="{6B66F0FA-12AB-6D45-B2EB-AFA404725CA6}"/>
              </a:ext>
            </a:extLst>
          </p:cNvPr>
          <p:cNvSpPr>
            <a:spLocks noGrp="1"/>
          </p:cNvSpPr>
          <p:nvPr>
            <p:ph sz="half" idx="2"/>
          </p:nvPr>
        </p:nvSpPr>
        <p:spPr>
          <a:xfrm>
            <a:off x="6063049" y="3960512"/>
            <a:ext cx="5519351" cy="2555114"/>
          </a:xfrm>
          <a:ln w="19050">
            <a:solidFill>
              <a:schemeClr val="accent1"/>
            </a:solidFill>
          </a:ln>
        </p:spPr>
        <p:txBody>
          <a:bodyPr>
            <a:normAutofit fontScale="92500" lnSpcReduction="10000"/>
          </a:bodyPr>
          <a:lstStyle/>
          <a:p>
            <a:r>
              <a:rPr lang="en-IN" sz="1800" dirty="0"/>
              <a:t>H1A: There is a relationship between liberalism (Political rights and civil liberties)  and neo-liberalism (Tariffs, Non-tariff trade barriers, Financial Openness and Freedom to trade internationally) among the various regions.</a:t>
            </a:r>
          </a:p>
          <a:p>
            <a:r>
              <a:rPr lang="en-IN" sz="1800" dirty="0"/>
              <a:t> H2A:  Disparity in the presence of  liberalism and  neo-liberalism across the region-wise (Europe, MENA, SSA, Americas, Eurasia, and Asia)</a:t>
            </a:r>
          </a:p>
        </p:txBody>
      </p:sp>
    </p:spTree>
    <p:extLst>
      <p:ext uri="{BB962C8B-B14F-4D97-AF65-F5344CB8AC3E}">
        <p14:creationId xmlns:p14="http://schemas.microsoft.com/office/powerpoint/2010/main" val="275345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8411-AAC9-774E-8326-35E961F2118A}"/>
              </a:ext>
            </a:extLst>
          </p:cNvPr>
          <p:cNvSpPr>
            <a:spLocks noGrp="1"/>
          </p:cNvSpPr>
          <p:nvPr>
            <p:ph type="title"/>
          </p:nvPr>
        </p:nvSpPr>
        <p:spPr>
          <a:xfrm>
            <a:off x="517870" y="978408"/>
            <a:ext cx="5021182" cy="1406983"/>
          </a:xfrm>
        </p:spPr>
        <p:txBody>
          <a:bodyPr>
            <a:normAutofit fontScale="90000"/>
          </a:bodyPr>
          <a:lstStyle/>
          <a:p>
            <a:r>
              <a:rPr lang="en-US" sz="4400" dirty="0"/>
              <a:t>Research Methodology</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277195A9-5E1F-A047-BFAE-DA13434DC292}"/>
              </a:ext>
            </a:extLst>
          </p:cNvPr>
          <p:cNvSpPr>
            <a:spLocks noGrp="1"/>
          </p:cNvSpPr>
          <p:nvPr>
            <p:ph sz="half" idx="1"/>
          </p:nvPr>
        </p:nvSpPr>
        <p:spPr>
          <a:ln w="19050">
            <a:solidFill>
              <a:schemeClr val="accent5"/>
            </a:solidFill>
          </a:ln>
        </p:spPr>
        <p:txBody>
          <a:bodyPr>
            <a:normAutofit/>
          </a:bodyPr>
          <a:lstStyle/>
          <a:p>
            <a:pPr marL="342900" indent="-342900">
              <a:buFont typeface="Wingdings" pitchFamily="2" charset="2"/>
              <a:buChar char="v"/>
            </a:pPr>
            <a:r>
              <a:rPr lang="en-IN" dirty="0"/>
              <a:t>positivism paradigm  </a:t>
            </a:r>
          </a:p>
          <a:p>
            <a:pPr marL="342900" indent="-342900">
              <a:buFont typeface="Wingdings" pitchFamily="2" charset="2"/>
              <a:buChar char="v"/>
            </a:pPr>
            <a:r>
              <a:rPr lang="en-IN" dirty="0"/>
              <a:t>Analytical research method  </a:t>
            </a:r>
          </a:p>
          <a:p>
            <a:pPr marL="342900" indent="-342900">
              <a:buFont typeface="Wingdings" pitchFamily="2" charset="2"/>
              <a:buChar char="v"/>
            </a:pPr>
            <a:r>
              <a:rPr lang="en-IN" dirty="0"/>
              <a:t>using quantitative-based analytical method.  </a:t>
            </a:r>
          </a:p>
          <a:p>
            <a:pPr marL="342900" indent="-342900">
              <a:buFont typeface="Wingdings" pitchFamily="2" charset="2"/>
              <a:buChar char="v"/>
            </a:pPr>
            <a:r>
              <a:rPr lang="en-IN" dirty="0"/>
              <a:t>Statistical application</a:t>
            </a:r>
          </a:p>
        </p:txBody>
      </p:sp>
      <p:sp>
        <p:nvSpPr>
          <p:cNvPr id="4" name="Content Placeholder 3">
            <a:extLst>
              <a:ext uri="{FF2B5EF4-FFF2-40B4-BE49-F238E27FC236}">
                <a16:creationId xmlns:a16="http://schemas.microsoft.com/office/drawing/2014/main" id="{6B66F0FA-12AB-6D45-B2EB-AFA404725CA6}"/>
              </a:ext>
            </a:extLst>
          </p:cNvPr>
          <p:cNvSpPr>
            <a:spLocks noGrp="1"/>
          </p:cNvSpPr>
          <p:nvPr>
            <p:ph sz="half" idx="2"/>
          </p:nvPr>
        </p:nvSpPr>
        <p:spPr>
          <a:xfrm>
            <a:off x="6063049" y="3875848"/>
            <a:ext cx="5983177" cy="2555114"/>
          </a:xfrm>
          <a:ln w="19050">
            <a:solidFill>
              <a:schemeClr val="accent1"/>
            </a:solidFill>
          </a:ln>
        </p:spPr>
        <p:txBody>
          <a:bodyPr>
            <a:normAutofit/>
          </a:bodyPr>
          <a:lstStyle/>
          <a:p>
            <a:r>
              <a:rPr lang="en-IN" sz="1800" dirty="0"/>
              <a:t>The formulated hypothesis is tested using statistical techniques like correlation, regression and one way ANOVA test. </a:t>
            </a:r>
          </a:p>
          <a:p>
            <a:r>
              <a:rPr lang="en-IN" sz="1800" dirty="0"/>
              <a:t>The data is collected from the Fraser Institute website for Economic freedom (EF)  index, and Freedom Index (FF) is collected from the Freedom House website</a:t>
            </a:r>
            <a:endParaRPr lang="en-IN" sz="1600" dirty="0"/>
          </a:p>
        </p:txBody>
      </p:sp>
      <p:pic>
        <p:nvPicPr>
          <p:cNvPr id="5" name="Picture 4" descr="Text, table&#10;&#10;Description automatically generated">
            <a:extLst>
              <a:ext uri="{FF2B5EF4-FFF2-40B4-BE49-F238E27FC236}">
                <a16:creationId xmlns:a16="http://schemas.microsoft.com/office/drawing/2014/main" id="{19E28C68-8656-6249-AF1C-0EDC91AEFD4C}"/>
              </a:ext>
            </a:extLst>
          </p:cNvPr>
          <p:cNvPicPr/>
          <p:nvPr/>
        </p:nvPicPr>
        <p:blipFill>
          <a:blip r:embed="rId2"/>
          <a:stretch>
            <a:fillRect/>
          </a:stretch>
        </p:blipFill>
        <p:spPr>
          <a:xfrm>
            <a:off x="279687" y="3057354"/>
            <a:ext cx="5021182" cy="1842052"/>
          </a:xfrm>
          <a:prstGeom prst="rect">
            <a:avLst/>
          </a:prstGeom>
        </p:spPr>
      </p:pic>
    </p:spTree>
    <p:extLst>
      <p:ext uri="{BB962C8B-B14F-4D97-AF65-F5344CB8AC3E}">
        <p14:creationId xmlns:p14="http://schemas.microsoft.com/office/powerpoint/2010/main" val="37454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8411-AAC9-774E-8326-35E961F2118A}"/>
              </a:ext>
            </a:extLst>
          </p:cNvPr>
          <p:cNvSpPr>
            <a:spLocks noGrp="1"/>
          </p:cNvSpPr>
          <p:nvPr>
            <p:ph type="title"/>
          </p:nvPr>
        </p:nvSpPr>
        <p:spPr>
          <a:xfrm>
            <a:off x="517870" y="978408"/>
            <a:ext cx="5021182" cy="1406983"/>
          </a:xfrm>
        </p:spPr>
        <p:txBody>
          <a:bodyPr>
            <a:normAutofit fontScale="90000"/>
          </a:bodyPr>
          <a:lstStyle/>
          <a:p>
            <a:r>
              <a:rPr lang="en-US" sz="4400" dirty="0"/>
              <a:t>Measured used in the study</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277195A9-5E1F-A047-BFAE-DA13434DC292}"/>
              </a:ext>
            </a:extLst>
          </p:cNvPr>
          <p:cNvSpPr>
            <a:spLocks noGrp="1"/>
          </p:cNvSpPr>
          <p:nvPr>
            <p:ph sz="half" idx="1"/>
          </p:nvPr>
        </p:nvSpPr>
        <p:spPr>
          <a:ln w="19050">
            <a:solidFill>
              <a:schemeClr val="accent5"/>
            </a:solidFill>
          </a:ln>
        </p:spPr>
        <p:txBody>
          <a:bodyPr>
            <a:normAutofit lnSpcReduction="10000"/>
          </a:bodyPr>
          <a:lstStyle/>
          <a:p>
            <a:r>
              <a:rPr lang="en-IN" dirty="0"/>
              <a:t>Freedom Index has two dimensions, namely 1. Political rights and 2. civil liberties  used proxy for liberalism</a:t>
            </a:r>
          </a:p>
          <a:p>
            <a:r>
              <a:rPr lang="en-IN" dirty="0"/>
              <a:t>The aggregated score of Political Rights is ranged between  0–40, and its aggregated score of  Civil Liberties is ranged between  0–60 </a:t>
            </a:r>
            <a:endParaRPr lang="en-US" dirty="0"/>
          </a:p>
        </p:txBody>
      </p:sp>
      <p:sp>
        <p:nvSpPr>
          <p:cNvPr id="4" name="Content Placeholder 3">
            <a:extLst>
              <a:ext uri="{FF2B5EF4-FFF2-40B4-BE49-F238E27FC236}">
                <a16:creationId xmlns:a16="http://schemas.microsoft.com/office/drawing/2014/main" id="{6B66F0FA-12AB-6D45-B2EB-AFA404725CA6}"/>
              </a:ext>
            </a:extLst>
          </p:cNvPr>
          <p:cNvSpPr>
            <a:spLocks noGrp="1"/>
          </p:cNvSpPr>
          <p:nvPr>
            <p:ph sz="half" idx="2"/>
          </p:nvPr>
        </p:nvSpPr>
        <p:spPr>
          <a:xfrm>
            <a:off x="6063049" y="3960512"/>
            <a:ext cx="5519351" cy="2555114"/>
          </a:xfrm>
          <a:ln w="19050">
            <a:solidFill>
              <a:schemeClr val="accent1"/>
            </a:solidFill>
          </a:ln>
        </p:spPr>
        <p:txBody>
          <a:bodyPr>
            <a:normAutofit lnSpcReduction="10000"/>
          </a:bodyPr>
          <a:lstStyle/>
          <a:p>
            <a:r>
              <a:rPr lang="en-IN" dirty="0"/>
              <a:t>The study was interested only in exploring the Regulatory efficiency; the study selected four indicators that measure the international business of system of both Tariff and non-tariff. These four variables are used as a proxy to measure neo-liberalism</a:t>
            </a:r>
          </a:p>
        </p:txBody>
      </p:sp>
    </p:spTree>
    <p:extLst>
      <p:ext uri="{BB962C8B-B14F-4D97-AF65-F5344CB8AC3E}">
        <p14:creationId xmlns:p14="http://schemas.microsoft.com/office/powerpoint/2010/main" val="353156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8411-AAC9-774E-8326-35E961F2118A}"/>
              </a:ext>
            </a:extLst>
          </p:cNvPr>
          <p:cNvSpPr>
            <a:spLocks noGrp="1"/>
          </p:cNvSpPr>
          <p:nvPr>
            <p:ph type="title"/>
          </p:nvPr>
        </p:nvSpPr>
        <p:spPr>
          <a:xfrm>
            <a:off x="517870" y="978408"/>
            <a:ext cx="5021182" cy="1406983"/>
          </a:xfrm>
        </p:spPr>
        <p:txBody>
          <a:bodyPr>
            <a:normAutofit fontScale="90000"/>
          </a:bodyPr>
          <a:lstStyle/>
          <a:p>
            <a:r>
              <a:rPr lang="en-US" sz="4400" dirty="0"/>
              <a:t>Data Analysis</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277195A9-5E1F-A047-BFAE-DA13434DC292}"/>
              </a:ext>
            </a:extLst>
          </p:cNvPr>
          <p:cNvSpPr>
            <a:spLocks noGrp="1"/>
          </p:cNvSpPr>
          <p:nvPr>
            <p:ph sz="half" idx="1"/>
          </p:nvPr>
        </p:nvSpPr>
        <p:spPr>
          <a:ln w="19050">
            <a:solidFill>
              <a:schemeClr val="accent5"/>
            </a:solidFill>
          </a:ln>
        </p:spPr>
        <p:txBody>
          <a:bodyPr>
            <a:normAutofit/>
          </a:bodyPr>
          <a:lstStyle/>
          <a:p>
            <a:pPr marL="342900" indent="-342900">
              <a:buFont typeface="Wingdings" pitchFamily="2" charset="2"/>
              <a:buChar char="v"/>
            </a:pPr>
            <a:r>
              <a:rPr lang="en-IN" dirty="0"/>
              <a:t>Empirical Implications of Theoretical Models (EITM) approach suggested by </a:t>
            </a:r>
            <a:r>
              <a:rPr lang="en-GB" dirty="0"/>
              <a:t>(Box-Steffensmeier, Brady, and Collier 2008, 828–43)</a:t>
            </a:r>
            <a:r>
              <a:rPr lang="en-IN" dirty="0"/>
              <a:t>, which emphasized leveraging the theory with the support of empirical evidence and establishing causal mechanism using data. </a:t>
            </a:r>
          </a:p>
        </p:txBody>
      </p:sp>
      <p:sp>
        <p:nvSpPr>
          <p:cNvPr id="4" name="Content Placeholder 3">
            <a:extLst>
              <a:ext uri="{FF2B5EF4-FFF2-40B4-BE49-F238E27FC236}">
                <a16:creationId xmlns:a16="http://schemas.microsoft.com/office/drawing/2014/main" id="{6B66F0FA-12AB-6D45-B2EB-AFA404725CA6}"/>
              </a:ext>
            </a:extLst>
          </p:cNvPr>
          <p:cNvSpPr>
            <a:spLocks noGrp="1"/>
          </p:cNvSpPr>
          <p:nvPr>
            <p:ph sz="half" idx="2"/>
          </p:nvPr>
        </p:nvSpPr>
        <p:spPr>
          <a:xfrm>
            <a:off x="6063049" y="3875848"/>
            <a:ext cx="5983177" cy="2555114"/>
          </a:xfrm>
          <a:ln w="19050">
            <a:solidFill>
              <a:schemeClr val="accent1"/>
            </a:solidFill>
          </a:ln>
        </p:spPr>
        <p:txBody>
          <a:bodyPr>
            <a:normAutofit/>
          </a:bodyPr>
          <a:lstStyle/>
          <a:p>
            <a:endParaRPr lang="en-IN" sz="2800" dirty="0"/>
          </a:p>
          <a:p>
            <a:r>
              <a:rPr lang="en-IN" sz="2800" dirty="0"/>
              <a:t>ANOVA  used to test (H2)</a:t>
            </a:r>
          </a:p>
          <a:p>
            <a:r>
              <a:rPr lang="en-IN" sz="2800" dirty="0"/>
              <a:t>Multiple regression used to test (H1)</a:t>
            </a:r>
            <a:endParaRPr lang="en-IN" dirty="0"/>
          </a:p>
        </p:txBody>
      </p:sp>
    </p:spTree>
    <p:extLst>
      <p:ext uri="{BB962C8B-B14F-4D97-AF65-F5344CB8AC3E}">
        <p14:creationId xmlns:p14="http://schemas.microsoft.com/office/powerpoint/2010/main" val="387648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334ECD-FAE8-E547-BE12-C82073DB27E4}"/>
              </a:ext>
            </a:extLst>
          </p:cNvPr>
          <p:cNvSpPr>
            <a:spLocks noGrp="1"/>
          </p:cNvSpPr>
          <p:nvPr>
            <p:ph type="title"/>
          </p:nvPr>
        </p:nvSpPr>
        <p:spPr>
          <a:xfrm>
            <a:off x="6652947" y="976160"/>
            <a:ext cx="5021183" cy="1934172"/>
          </a:xfrm>
        </p:spPr>
        <p:txBody>
          <a:bodyPr>
            <a:normAutofit/>
          </a:bodyPr>
          <a:lstStyle/>
          <a:p>
            <a:r>
              <a:rPr lang="en-US" dirty="0"/>
              <a:t>ANOVA Results</a:t>
            </a:r>
          </a:p>
        </p:txBody>
      </p:sp>
      <p:sp>
        <p:nvSpPr>
          <p:cNvPr id="25" name="Rectangle 19">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ox and whisker chart&#10;&#10;Description automatically generated">
            <a:extLst>
              <a:ext uri="{FF2B5EF4-FFF2-40B4-BE49-F238E27FC236}">
                <a16:creationId xmlns:a16="http://schemas.microsoft.com/office/drawing/2014/main" id="{6C4C6D20-3FDD-5443-A927-49EC8E966D1D}"/>
              </a:ext>
            </a:extLst>
          </p:cNvPr>
          <p:cNvPicPr/>
          <p:nvPr/>
        </p:nvPicPr>
        <p:blipFill rotWithShape="1">
          <a:blip r:embed="rId2">
            <a:extLst>
              <a:ext uri="{28A0092B-C50C-407E-A947-70E740481C1C}">
                <a14:useLocalDpi xmlns:a14="http://schemas.microsoft.com/office/drawing/2010/main" val="0"/>
              </a:ext>
            </a:extLst>
          </a:blip>
          <a:srcRect r="33881"/>
          <a:stretch/>
        </p:blipFill>
        <p:spPr bwMode="auto">
          <a:xfrm>
            <a:off x="512334" y="657369"/>
            <a:ext cx="5025394" cy="5434380"/>
          </a:xfrm>
          <a:prstGeom prst="rect">
            <a:avLst/>
          </a:prstGeom>
          <a:noFill/>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51051875-F2CD-8046-B0AF-5C835075B206}"/>
              </a:ext>
            </a:extLst>
          </p:cNvPr>
          <p:cNvSpPr>
            <a:spLocks noGrp="1"/>
          </p:cNvSpPr>
          <p:nvPr>
            <p:ph idx="1"/>
          </p:nvPr>
        </p:nvSpPr>
        <p:spPr>
          <a:xfrm>
            <a:off x="6652947" y="2258170"/>
            <a:ext cx="4945183" cy="3016294"/>
          </a:xfrm>
        </p:spPr>
        <p:txBody>
          <a:bodyPr>
            <a:normAutofit/>
          </a:bodyPr>
          <a:lstStyle/>
          <a:p>
            <a:pPr>
              <a:lnSpc>
                <a:spcPct val="100000"/>
              </a:lnSpc>
            </a:pPr>
            <a:r>
              <a:rPr lang="en-IN"/>
              <a:t>Both Political rights and civil liberties have the same pattern, European regions scored the highest average, PR M=35.39 +/-(5.77) and CL, M=51.99 +/-(8.33), in both cases, F value is statistically significant and P &lt;.001, the output showed hypotheses two confirm the theory of liberalism values persisting higher in Europe region compared to another region of the world </a:t>
            </a:r>
            <a:endParaRPr lang="en-US" dirty="0"/>
          </a:p>
        </p:txBody>
      </p:sp>
      <p:sp>
        <p:nvSpPr>
          <p:cNvPr id="26" name="Rectangle 21">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581433"/>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30321C"/>
      </a:dk2>
      <a:lt2>
        <a:srgbClr val="F2F0F3"/>
      </a:lt2>
      <a:accent1>
        <a:srgbClr val="7BAE44"/>
      </a:accent1>
      <a:accent2>
        <a:srgbClr val="A0A737"/>
      </a:accent2>
      <a:accent3>
        <a:srgbClr val="C39A4D"/>
      </a:accent3>
      <a:accent4>
        <a:srgbClr val="B1573B"/>
      </a:accent4>
      <a:accent5>
        <a:srgbClr val="C34D62"/>
      </a:accent5>
      <a:accent6>
        <a:srgbClr val="B13B82"/>
      </a:accent6>
      <a:hlink>
        <a:srgbClr val="C65557"/>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112</TotalTime>
  <Words>2047</Words>
  <Application>Microsoft Macintosh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Bierstadt</vt:lpstr>
      <vt:lpstr>Wingdings</vt:lpstr>
      <vt:lpstr>GestaltVTI</vt:lpstr>
      <vt:lpstr>Trade off between the Liberalism and the Neo-liberalism</vt:lpstr>
      <vt:lpstr>PowerPoint Presentation</vt:lpstr>
      <vt:lpstr>PowerPoint Presentation</vt:lpstr>
      <vt:lpstr>Research GAP   </vt:lpstr>
      <vt:lpstr>Research Questions and Hypothesis   </vt:lpstr>
      <vt:lpstr>Research Methodology   </vt:lpstr>
      <vt:lpstr>Measured used in the study   </vt:lpstr>
      <vt:lpstr>Data Analysis   </vt:lpstr>
      <vt:lpstr>ANOVA Results</vt:lpstr>
      <vt:lpstr>ANOVA Results</vt:lpstr>
      <vt:lpstr>Regression Results</vt:lpstr>
      <vt:lpstr>Regression Results</vt:lpstr>
      <vt:lpstr>Findings and conclusions   </vt:lpstr>
      <vt:lpstr> Box-Steffensmeier, Janet M., Henry E. Brady, and David Collier. 2008. The Oxford Handbook of Political Methodology. Oxford University Press. Carr, Paul R., and Gina Thésée. 2011. “Chapter 6: Neo-Liberalism, Political (Il) Literacy and the Quest for Democracy.” Counterpoints 378: 105–22. https://www.jstor.org/stable/42980996.  Curini, Luigi, and Robert Franzese, eds. 2020. The SAGE Handbook of Research Methods in Political Science and International Relations. SAGE. Edwards, Jeffrey A., and Jennis J. Biser. 2011. “The Interactive Effect of Remittances and Civil Liberties on Investment and Consumption.” International Journal of Development Issues 10 (1): 20–33. https://doi.org/10.1108/14468951111123319. “Freedom in the World.” 2021. Freedom House. 2021. https://freedomhouse.org/report/freedom-world. Gane, Mike. 2009. “The Paradox of Neo-Liberalism.” Durkheimian Studies / Études Durkheimiennes 15: 20–25. https://www.jstor.org/stable/23866836. Girdwood, John. 2007. “Reforming the World Bank: From Social-Liberalism to Neo-Liberalism.” Comparative Education 43 (3): 413–31. https://www.jstor.org/stable/29727843. Gwartney, James. 2021. “Economic Freedom of the World: 2021 Annual Report.” Fraser Institute, 282. Hahn, Jeffrey W., and Igor Logvinenko. 2008. “Generational Differences in Russian Attitudes towards Democracy and the Economy.” Europe-Asia Studies 60 (8): 1345–69. https://doi.org/10.1080/09668130802292168. Lamont, Christopher. 2021. Research Methods in International Relations. SAGE. Peterson, Timothy. 2013. “An Examination of the Relationship between the Economic Freedom Index Value and the Matching Country Specific Exchange Traded Fund Return.” Edited by Monzurul Hoque. Managerial Finance 39 (7): 677–90. https://doi.org/10.1108/03074351311323464. R Core Team. 2020. R: A Language and Environment for Statistical Computing [Computer Software]. Retrieved from  (R Packages Retrieved from MRAN Snapshot 2020-08-24). (version 4.0). https://cran.r-project.org. Roselle, Laura, Sharon Spray, and Joel T. Shelton. 2019. Research and Writing in International Relations. 3rd ed. New York: Routledge. https://doi.org/10.4324/9780429446733. Sambharya, Rakesh B, and Abdul A Rasheed. 2015. “Does Economic Freedom in Host Countries Lead to Increased Foreign Direct Investment?” Competitiveness Review 25 (1): 2–24. https://doi.org/10.1108/CR-05-2013-0047. Sarpong-Kumankoma, Emmanuel, Joshua Abor, Anthony Quame Q. Aboagye, and Mohammed Amidu. 2018. “Freedom, Competition and Bank Profitability in Sub-Saharan Africa.” Journal of Financial Regulation and Compliance 26 (4): 462–81. https://doi.org/10.1108/JFRC-12-2017-0107. Sharma, Anand. 2020. “Does Economic Freedom Improve Health Outcomes in Sub-Saharan Africa?” International Journal of Social Economics 47 (12): 1633–49. https://doi.org/10.1108/IJSE-01-2020-0008. Watson, Hilbourne A. 2004. “Liberalism and Neo-Liberal Capitalist Globalization: Contradictions of the Liberal Democratic State.” GeoJournal 60 (1): 43–59. https://www.jstor.org/stable/41147863.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off between the Liberalism and the Neo-liberalism</dc:title>
  <dc:creator>shankar MM</dc:creator>
  <cp:lastModifiedBy>shankar MM</cp:lastModifiedBy>
  <cp:revision>2</cp:revision>
  <dcterms:created xsi:type="dcterms:W3CDTF">2021-11-12T15:23:01Z</dcterms:created>
  <dcterms:modified xsi:type="dcterms:W3CDTF">2021-11-12T17:15:13Z</dcterms:modified>
</cp:coreProperties>
</file>