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6" r:id="rId4"/>
    <p:sldId id="275" r:id="rId5"/>
    <p:sldId id="285" r:id="rId6"/>
    <p:sldId id="277" r:id="rId7"/>
    <p:sldId id="280" r:id="rId8"/>
    <p:sldId id="281" r:id="rId9"/>
    <p:sldId id="279" r:id="rId10"/>
    <p:sldId id="282" r:id="rId11"/>
    <p:sldId id="278" r:id="rId12"/>
    <p:sldId id="283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2593"/>
  </p:normalViewPr>
  <p:slideViewPr>
    <p:cSldViewPr snapToGrid="0" snapToObjects="1" showGuides="1">
      <p:cViewPr varScale="1">
        <p:scale>
          <a:sx n="89" d="100"/>
          <a:sy n="89" d="100"/>
        </p:scale>
        <p:origin x="1352" y="176"/>
      </p:cViewPr>
      <p:guideLst>
        <p:guide orient="horz" pos="222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278F5-4FDB-F448-BBC9-252760EC6546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6D622B-2761-E94C-A99B-876C80F4588A}">
      <dgm:prSet phldrT="[Text]" custT="1"/>
      <dgm:spPr/>
      <dgm:t>
        <a:bodyPr/>
        <a:lstStyle/>
        <a:p>
          <a:r>
            <a:rPr lang="en-US" sz="2800" dirty="0"/>
            <a:t>Why R</a:t>
          </a:r>
        </a:p>
      </dgm:t>
    </dgm:pt>
    <dgm:pt modelId="{CCC3F0E6-2FDB-5C47-BB44-D4A05D0F9717}" type="parTrans" cxnId="{67626CE8-1444-B943-BBA6-B2234C8E6657}">
      <dgm:prSet/>
      <dgm:spPr/>
      <dgm:t>
        <a:bodyPr/>
        <a:lstStyle/>
        <a:p>
          <a:endParaRPr lang="en-US"/>
        </a:p>
      </dgm:t>
    </dgm:pt>
    <dgm:pt modelId="{77DC58A0-9C2A-6840-9A2C-39A1FEEDB857}" type="sibTrans" cxnId="{67626CE8-1444-B943-BBA6-B2234C8E6657}">
      <dgm:prSet/>
      <dgm:spPr/>
      <dgm:t>
        <a:bodyPr/>
        <a:lstStyle/>
        <a:p>
          <a:endParaRPr lang="en-US"/>
        </a:p>
      </dgm:t>
    </dgm:pt>
    <dgm:pt modelId="{3AA5527B-C503-E24A-B4E3-55DE80E762BF}">
      <dgm:prSet phldrT="[Text]"/>
      <dgm:spPr/>
      <dgm:t>
        <a:bodyPr/>
        <a:lstStyle/>
        <a:p>
          <a:r>
            <a:rPr lang="en-US" dirty="0"/>
            <a:t>Open source</a:t>
          </a:r>
        </a:p>
        <a:p>
          <a:r>
            <a:rPr lang="en-US" dirty="0"/>
            <a:t>More than 40K packages are available</a:t>
          </a:r>
        </a:p>
        <a:p>
          <a:r>
            <a:rPr lang="en-US" dirty="0"/>
            <a:t>Domain wise Statistical </a:t>
          </a:r>
          <a:r>
            <a:rPr lang="en-US" dirty="0" err="1"/>
            <a:t>techq</a:t>
          </a:r>
          <a:r>
            <a:rPr lang="en-US" dirty="0"/>
            <a:t>. can be used</a:t>
          </a:r>
        </a:p>
        <a:p>
          <a:r>
            <a:rPr lang="en-US" dirty="0"/>
            <a:t>Highly customizable report</a:t>
          </a:r>
        </a:p>
        <a:p>
          <a:r>
            <a:rPr lang="en-US" dirty="0"/>
            <a:t>Create own functions, packages and algorithm</a:t>
          </a:r>
        </a:p>
        <a:p>
          <a:r>
            <a:rPr lang="en-US" dirty="0"/>
            <a:t>Compatibility with other open source and commercial software</a:t>
          </a:r>
        </a:p>
        <a:p>
          <a:r>
            <a:rPr lang="en-US" dirty="0"/>
            <a:t>Research reproducibility</a:t>
          </a:r>
        </a:p>
        <a:p>
          <a:r>
            <a:rPr lang="en-US" dirty="0"/>
            <a:t>Great R community support to clarify the doubts  </a:t>
          </a:r>
        </a:p>
        <a:p>
          <a:r>
            <a:rPr lang="en-US" dirty="0"/>
            <a:t>Statistically more rigor</a:t>
          </a:r>
        </a:p>
      </dgm:t>
    </dgm:pt>
    <dgm:pt modelId="{BEEEDE65-5191-474E-BAC5-9A3F78671D4B}" type="parTrans" cxnId="{3FDB3BEF-913F-A74F-B788-F891E2BDF1E9}">
      <dgm:prSet/>
      <dgm:spPr/>
      <dgm:t>
        <a:bodyPr/>
        <a:lstStyle/>
        <a:p>
          <a:endParaRPr lang="en-US"/>
        </a:p>
      </dgm:t>
    </dgm:pt>
    <dgm:pt modelId="{D948897C-097A-3E49-A0D8-57D189554FDA}" type="sibTrans" cxnId="{3FDB3BEF-913F-A74F-B788-F891E2BDF1E9}">
      <dgm:prSet/>
      <dgm:spPr/>
      <dgm:t>
        <a:bodyPr/>
        <a:lstStyle/>
        <a:p>
          <a:endParaRPr lang="en-US"/>
        </a:p>
      </dgm:t>
    </dgm:pt>
    <dgm:pt modelId="{F967C597-9756-EC4D-BD29-EB043EF68AAD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. </a:t>
          </a:r>
          <a:r>
            <a:rPr lang="en-US" sz="2800" dirty="0">
              <a:solidFill>
                <a:schemeClr val="bg1"/>
              </a:solidFill>
            </a:rPr>
            <a:t>R is statistical programme langauge</a:t>
          </a:r>
        </a:p>
      </dgm:t>
    </dgm:pt>
    <dgm:pt modelId="{F36545D1-8812-0947-B997-428723BC9499}" type="parTrans" cxnId="{6EC85505-99DB-D74C-9CEF-6E6EB05F75EB}">
      <dgm:prSet/>
      <dgm:spPr/>
      <dgm:t>
        <a:bodyPr/>
        <a:lstStyle/>
        <a:p>
          <a:endParaRPr lang="en-US"/>
        </a:p>
      </dgm:t>
    </dgm:pt>
    <dgm:pt modelId="{76439835-301D-DA41-9ED0-210785D00E1B}" type="sibTrans" cxnId="{6EC85505-99DB-D74C-9CEF-6E6EB05F75EB}">
      <dgm:prSet/>
      <dgm:spPr/>
      <dgm:t>
        <a:bodyPr/>
        <a:lstStyle/>
        <a:p>
          <a:endParaRPr lang="en-US"/>
        </a:p>
      </dgm:t>
    </dgm:pt>
    <dgm:pt modelId="{16DD4F37-C444-EA4C-B039-2B7955F90495}" type="pres">
      <dgm:prSet presAssocID="{689278F5-4FDB-F448-BBC9-252760EC6546}" presName="linear" presStyleCnt="0">
        <dgm:presLayoutVars>
          <dgm:animLvl val="lvl"/>
          <dgm:resizeHandles val="exact"/>
        </dgm:presLayoutVars>
      </dgm:prSet>
      <dgm:spPr/>
    </dgm:pt>
    <dgm:pt modelId="{D5A8779F-5FD4-414D-BC59-036ABE02E597}" type="pres">
      <dgm:prSet presAssocID="{F967C597-9756-EC4D-BD29-EB043EF68AAD}" presName="parentText" presStyleLbl="node1" presStyleIdx="0" presStyleCnt="2" custScaleY="15174">
        <dgm:presLayoutVars>
          <dgm:chMax val="0"/>
          <dgm:bulletEnabled val="1"/>
        </dgm:presLayoutVars>
      </dgm:prSet>
      <dgm:spPr/>
    </dgm:pt>
    <dgm:pt modelId="{A2C1B4A4-2096-2044-8D6A-712396348482}" type="pres">
      <dgm:prSet presAssocID="{F967C597-9756-EC4D-BD29-EB043EF68AAD}" presName="childText" presStyleLbl="revTx" presStyleIdx="0" presStyleCnt="1">
        <dgm:presLayoutVars>
          <dgm:bulletEnabled val="1"/>
        </dgm:presLayoutVars>
      </dgm:prSet>
      <dgm:spPr/>
    </dgm:pt>
    <dgm:pt modelId="{22769D37-198F-0C44-B965-2949EEDE484F}" type="pres">
      <dgm:prSet presAssocID="{3AA5527B-C503-E24A-B4E3-55DE80E762B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EC85505-99DB-D74C-9CEF-6E6EB05F75EB}" srcId="{689278F5-4FDB-F448-BBC9-252760EC6546}" destId="{F967C597-9756-EC4D-BD29-EB043EF68AAD}" srcOrd="0" destOrd="0" parTransId="{F36545D1-8812-0947-B997-428723BC9499}" sibTransId="{76439835-301D-DA41-9ED0-210785D00E1B}"/>
    <dgm:cxn modelId="{4C745A1B-480A-3C47-9CC8-BD46475BE712}" type="presOf" srcId="{689278F5-4FDB-F448-BBC9-252760EC6546}" destId="{16DD4F37-C444-EA4C-B039-2B7955F90495}" srcOrd="0" destOrd="0" presId="urn:microsoft.com/office/officeart/2005/8/layout/vList2"/>
    <dgm:cxn modelId="{B5E98937-6A7B-8F40-B124-7CA5B518D4C4}" type="presOf" srcId="{3AA5527B-C503-E24A-B4E3-55DE80E762BF}" destId="{22769D37-198F-0C44-B965-2949EEDE484F}" srcOrd="0" destOrd="0" presId="urn:microsoft.com/office/officeart/2005/8/layout/vList2"/>
    <dgm:cxn modelId="{78CB3464-D4AF-FA4A-AAAF-16F7C4881364}" type="presOf" srcId="{F967C597-9756-EC4D-BD29-EB043EF68AAD}" destId="{D5A8779F-5FD4-414D-BC59-036ABE02E597}" srcOrd="0" destOrd="0" presId="urn:microsoft.com/office/officeart/2005/8/layout/vList2"/>
    <dgm:cxn modelId="{65D41DB1-B28D-DC47-B92F-708F0A5710B2}" type="presOf" srcId="{366D622B-2761-E94C-A99B-876C80F4588A}" destId="{A2C1B4A4-2096-2044-8D6A-712396348482}" srcOrd="0" destOrd="0" presId="urn:microsoft.com/office/officeart/2005/8/layout/vList2"/>
    <dgm:cxn modelId="{67626CE8-1444-B943-BBA6-B2234C8E6657}" srcId="{F967C597-9756-EC4D-BD29-EB043EF68AAD}" destId="{366D622B-2761-E94C-A99B-876C80F4588A}" srcOrd="0" destOrd="0" parTransId="{CCC3F0E6-2FDB-5C47-BB44-D4A05D0F9717}" sibTransId="{77DC58A0-9C2A-6840-9A2C-39A1FEEDB857}"/>
    <dgm:cxn modelId="{3FDB3BEF-913F-A74F-B788-F891E2BDF1E9}" srcId="{689278F5-4FDB-F448-BBC9-252760EC6546}" destId="{3AA5527B-C503-E24A-B4E3-55DE80E762BF}" srcOrd="1" destOrd="0" parTransId="{BEEEDE65-5191-474E-BAC5-9A3F78671D4B}" sibTransId="{D948897C-097A-3E49-A0D8-57D189554FDA}"/>
    <dgm:cxn modelId="{B46AC0FF-E5D8-5944-B58A-8F4A49A7E7CD}" type="presParOf" srcId="{16DD4F37-C444-EA4C-B039-2B7955F90495}" destId="{D5A8779F-5FD4-414D-BC59-036ABE02E597}" srcOrd="0" destOrd="0" presId="urn:microsoft.com/office/officeart/2005/8/layout/vList2"/>
    <dgm:cxn modelId="{5F4AA23F-B47C-724D-8B63-88F6EA365071}" type="presParOf" srcId="{16DD4F37-C444-EA4C-B039-2B7955F90495}" destId="{A2C1B4A4-2096-2044-8D6A-712396348482}" srcOrd="1" destOrd="0" presId="urn:microsoft.com/office/officeart/2005/8/layout/vList2"/>
    <dgm:cxn modelId="{F9DD0FF9-6CFC-E448-B820-4A67E5F6EE99}" type="presParOf" srcId="{16DD4F37-C444-EA4C-B039-2B7955F90495}" destId="{22769D37-198F-0C44-B965-2949EEDE484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CC6A35-EF0E-F84D-B56E-D93E3D066F4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0676B78-82EE-9C4D-8485-96ADDBD22C03}">
      <dgm:prSet phldrT="[Text]" custT="1"/>
      <dgm:spPr/>
      <dgm:t>
        <a:bodyPr/>
        <a:lstStyle/>
        <a:p>
          <a:r>
            <a:rPr lang="en-US" sz="2000" dirty="0"/>
            <a:t>Data point</a:t>
          </a:r>
        </a:p>
      </dgm:t>
    </dgm:pt>
    <dgm:pt modelId="{6053C8E5-657B-1F4E-92B4-C42826F013FF}" type="parTrans" cxnId="{FB2B8E06-2566-9947-8280-3FE4ED7341D5}">
      <dgm:prSet/>
      <dgm:spPr/>
      <dgm:t>
        <a:bodyPr/>
        <a:lstStyle/>
        <a:p>
          <a:endParaRPr lang="en-US" sz="2400"/>
        </a:p>
      </dgm:t>
    </dgm:pt>
    <dgm:pt modelId="{ED841EBD-50FC-0841-A1BF-29CB5789B3AA}" type="sibTrans" cxnId="{FB2B8E06-2566-9947-8280-3FE4ED7341D5}">
      <dgm:prSet/>
      <dgm:spPr/>
      <dgm:t>
        <a:bodyPr/>
        <a:lstStyle/>
        <a:p>
          <a:endParaRPr lang="en-US" sz="2400"/>
        </a:p>
      </dgm:t>
    </dgm:pt>
    <dgm:pt modelId="{8A0CFB80-E31A-7D42-B99E-1B8E88F4454E}">
      <dgm:prSet phldrT="[Text]" custT="1"/>
      <dgm:spPr/>
      <dgm:t>
        <a:bodyPr/>
        <a:lstStyle/>
        <a:p>
          <a:r>
            <a:rPr lang="en-US" sz="2000" dirty="0"/>
            <a:t>Data set</a:t>
          </a:r>
        </a:p>
      </dgm:t>
    </dgm:pt>
    <dgm:pt modelId="{680C38DD-66E4-B74D-9730-F5F16360FE3C}" type="parTrans" cxnId="{997DF08D-E1DA-E644-A00E-4575744F28BD}">
      <dgm:prSet/>
      <dgm:spPr/>
      <dgm:t>
        <a:bodyPr/>
        <a:lstStyle/>
        <a:p>
          <a:endParaRPr lang="en-US" sz="2400"/>
        </a:p>
      </dgm:t>
    </dgm:pt>
    <dgm:pt modelId="{6E7F9694-AEDB-2F47-9D5E-9DB9DC23B52A}" type="sibTrans" cxnId="{997DF08D-E1DA-E644-A00E-4575744F28BD}">
      <dgm:prSet/>
      <dgm:spPr/>
      <dgm:t>
        <a:bodyPr/>
        <a:lstStyle/>
        <a:p>
          <a:endParaRPr lang="en-US" sz="2400"/>
        </a:p>
      </dgm:t>
    </dgm:pt>
    <dgm:pt modelId="{B7F23610-F34F-8E48-9D56-EA8B865A8807}">
      <dgm:prSet phldrT="[Text]" custT="1"/>
      <dgm:spPr/>
      <dgm:t>
        <a:bodyPr/>
        <a:lstStyle/>
        <a:p>
          <a:r>
            <a:rPr lang="en-US" sz="2000" dirty="0"/>
            <a:t>table</a:t>
          </a:r>
        </a:p>
      </dgm:t>
    </dgm:pt>
    <dgm:pt modelId="{7F61CAAD-3C26-1B49-8746-9570E4180B99}" type="parTrans" cxnId="{82544FD4-67C2-B64B-AE66-DA9D1DE9D8CD}">
      <dgm:prSet/>
      <dgm:spPr/>
      <dgm:t>
        <a:bodyPr/>
        <a:lstStyle/>
        <a:p>
          <a:endParaRPr lang="en-US" sz="2400"/>
        </a:p>
      </dgm:t>
    </dgm:pt>
    <dgm:pt modelId="{CD8910E3-102A-0544-ACC0-031D15D564C3}" type="sibTrans" cxnId="{82544FD4-67C2-B64B-AE66-DA9D1DE9D8CD}">
      <dgm:prSet/>
      <dgm:spPr/>
      <dgm:t>
        <a:bodyPr/>
        <a:lstStyle/>
        <a:p>
          <a:endParaRPr lang="en-US" sz="2400"/>
        </a:p>
      </dgm:t>
    </dgm:pt>
    <dgm:pt modelId="{2A9991E7-25FD-2E49-BF8A-0950E88EA1EE}">
      <dgm:prSet phldrT="[Text]" custT="1"/>
      <dgm:spPr/>
      <dgm:t>
        <a:bodyPr/>
        <a:lstStyle/>
        <a:p>
          <a:r>
            <a:rPr lang="en-US" sz="2000" dirty="0"/>
            <a:t>Graphs</a:t>
          </a:r>
        </a:p>
      </dgm:t>
    </dgm:pt>
    <dgm:pt modelId="{887CCFE3-BEC5-6949-8D88-693EE63FC8FE}" type="parTrans" cxnId="{000715BA-0F54-E240-953B-267525F6FBCD}">
      <dgm:prSet/>
      <dgm:spPr/>
      <dgm:t>
        <a:bodyPr/>
        <a:lstStyle/>
        <a:p>
          <a:endParaRPr lang="en-US" sz="2400"/>
        </a:p>
      </dgm:t>
    </dgm:pt>
    <dgm:pt modelId="{FC052293-4C06-3E49-B32A-CA23DD4316BE}" type="sibTrans" cxnId="{000715BA-0F54-E240-953B-267525F6FBCD}">
      <dgm:prSet/>
      <dgm:spPr/>
      <dgm:t>
        <a:bodyPr/>
        <a:lstStyle/>
        <a:p>
          <a:endParaRPr lang="en-US" sz="2400"/>
        </a:p>
      </dgm:t>
    </dgm:pt>
    <dgm:pt modelId="{9DF57D73-A546-2E4F-AFC4-B2D1DC4BFA42}">
      <dgm:prSet phldrT="[Text]" custT="1"/>
      <dgm:spPr/>
      <dgm:t>
        <a:bodyPr/>
        <a:lstStyle/>
        <a:p>
          <a:r>
            <a:rPr lang="en-US" sz="2000" dirty="0"/>
            <a:t>Equation</a:t>
          </a:r>
        </a:p>
      </dgm:t>
    </dgm:pt>
    <dgm:pt modelId="{E21A9687-33A6-3B4A-A7F8-7A8DB8A63199}" type="parTrans" cxnId="{5FF387EF-5076-3D4C-A36B-7B82B4D1B23F}">
      <dgm:prSet/>
      <dgm:spPr/>
      <dgm:t>
        <a:bodyPr/>
        <a:lstStyle/>
        <a:p>
          <a:endParaRPr lang="en-US" sz="2400"/>
        </a:p>
      </dgm:t>
    </dgm:pt>
    <dgm:pt modelId="{91F87C2B-1E9F-DC4C-9DE4-B5D17DFA1610}" type="sibTrans" cxnId="{5FF387EF-5076-3D4C-A36B-7B82B4D1B23F}">
      <dgm:prSet/>
      <dgm:spPr/>
      <dgm:t>
        <a:bodyPr/>
        <a:lstStyle/>
        <a:p>
          <a:endParaRPr lang="en-US" sz="2400"/>
        </a:p>
      </dgm:t>
    </dgm:pt>
    <dgm:pt modelId="{2098BEFD-E221-2141-96BB-F33E812B80F9}">
      <dgm:prSet phldrT="[Text]" custT="1"/>
      <dgm:spPr/>
      <dgm:t>
        <a:bodyPr/>
        <a:lstStyle/>
        <a:p>
          <a:r>
            <a:rPr lang="en-US" sz="2000" dirty="0"/>
            <a:t>Models</a:t>
          </a:r>
        </a:p>
      </dgm:t>
    </dgm:pt>
    <dgm:pt modelId="{06521338-BA6E-194C-8F2E-B37925A15828}" type="parTrans" cxnId="{85914F07-6904-394C-AB2D-503F522C7063}">
      <dgm:prSet/>
      <dgm:spPr/>
      <dgm:t>
        <a:bodyPr/>
        <a:lstStyle/>
        <a:p>
          <a:endParaRPr lang="en-US" sz="2400"/>
        </a:p>
      </dgm:t>
    </dgm:pt>
    <dgm:pt modelId="{6EFE8F57-ADF9-9441-9FEA-525C51C5746F}" type="sibTrans" cxnId="{85914F07-6904-394C-AB2D-503F522C7063}">
      <dgm:prSet/>
      <dgm:spPr/>
      <dgm:t>
        <a:bodyPr/>
        <a:lstStyle/>
        <a:p>
          <a:endParaRPr lang="en-US" sz="2400"/>
        </a:p>
      </dgm:t>
    </dgm:pt>
    <dgm:pt modelId="{B5DAE12D-CC15-7B49-A393-D93DBA37C335}">
      <dgm:prSet phldrT="[Text]" custT="1"/>
      <dgm:spPr/>
      <dgm:t>
        <a:bodyPr/>
        <a:lstStyle/>
        <a:p>
          <a:r>
            <a:rPr lang="en-US" sz="2000" dirty="0"/>
            <a:t>Diagram</a:t>
          </a:r>
        </a:p>
      </dgm:t>
    </dgm:pt>
    <dgm:pt modelId="{82E54205-C877-9440-AB04-E839E62C69B2}" type="parTrans" cxnId="{24C44560-8FF7-834E-8EA3-DE916E831186}">
      <dgm:prSet/>
      <dgm:spPr/>
      <dgm:t>
        <a:bodyPr/>
        <a:lstStyle/>
        <a:p>
          <a:endParaRPr lang="en-US" sz="2400"/>
        </a:p>
      </dgm:t>
    </dgm:pt>
    <dgm:pt modelId="{0187D68A-EC6A-2446-8290-C58E8D797641}" type="sibTrans" cxnId="{24C44560-8FF7-834E-8EA3-DE916E831186}">
      <dgm:prSet/>
      <dgm:spPr/>
      <dgm:t>
        <a:bodyPr/>
        <a:lstStyle/>
        <a:p>
          <a:endParaRPr lang="en-US" sz="2400"/>
        </a:p>
      </dgm:t>
    </dgm:pt>
    <dgm:pt modelId="{AB883889-A152-4945-A77D-B620DF65A23F}" type="pres">
      <dgm:prSet presAssocID="{45CC6A35-EF0E-F84D-B56E-D93E3D066F4D}" presName="Name0" presStyleCnt="0">
        <dgm:presLayoutVars>
          <dgm:dir/>
          <dgm:animLvl val="lvl"/>
          <dgm:resizeHandles val="exact"/>
        </dgm:presLayoutVars>
      </dgm:prSet>
      <dgm:spPr/>
    </dgm:pt>
    <dgm:pt modelId="{BFFD2ECD-10D4-7647-A41B-03D175840CFC}" type="pres">
      <dgm:prSet presAssocID="{00676B78-82EE-9C4D-8485-96ADDBD22C03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1DDF8F9-D71F-D24E-87D3-516D993F4214}" type="pres">
      <dgm:prSet presAssocID="{ED841EBD-50FC-0841-A1BF-29CB5789B3AA}" presName="parTxOnlySpace" presStyleCnt="0"/>
      <dgm:spPr/>
    </dgm:pt>
    <dgm:pt modelId="{F57C707B-84CD-FF43-AAA4-B427C8FC71D3}" type="pres">
      <dgm:prSet presAssocID="{8A0CFB80-E31A-7D42-B99E-1B8E88F4454E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0372D88-2FD6-954A-BDF7-EBAED07E67D0}" type="pres">
      <dgm:prSet presAssocID="{6E7F9694-AEDB-2F47-9D5E-9DB9DC23B52A}" presName="parTxOnlySpace" presStyleCnt="0"/>
      <dgm:spPr/>
    </dgm:pt>
    <dgm:pt modelId="{408A28C4-E296-BC4A-AED1-5E6238414938}" type="pres">
      <dgm:prSet presAssocID="{B7F23610-F34F-8E48-9D56-EA8B865A8807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B3A1A27-DA5A-D84B-9CB7-3CEF25EE77BC}" type="pres">
      <dgm:prSet presAssocID="{CD8910E3-102A-0544-ACC0-031D15D564C3}" presName="parTxOnlySpace" presStyleCnt="0"/>
      <dgm:spPr/>
    </dgm:pt>
    <dgm:pt modelId="{829AE46B-C1BB-884C-907B-565C17DF949A}" type="pres">
      <dgm:prSet presAssocID="{2A9991E7-25FD-2E49-BF8A-0950E88EA1E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17DA15A-9FBA-034F-9FA9-061B9ED76C97}" type="pres">
      <dgm:prSet presAssocID="{FC052293-4C06-3E49-B32A-CA23DD4316BE}" presName="parTxOnlySpace" presStyleCnt="0"/>
      <dgm:spPr/>
    </dgm:pt>
    <dgm:pt modelId="{FC6A686E-B673-8045-99A2-0C3CD26B54C2}" type="pres">
      <dgm:prSet presAssocID="{9DF57D73-A546-2E4F-AFC4-B2D1DC4BFA42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6696BE5-415C-AD47-BA4C-42CDCE447176}" type="pres">
      <dgm:prSet presAssocID="{91F87C2B-1E9F-DC4C-9DE4-B5D17DFA1610}" presName="parTxOnlySpace" presStyleCnt="0"/>
      <dgm:spPr/>
    </dgm:pt>
    <dgm:pt modelId="{9F202B91-D299-1D4A-B9A3-054C1239E0B1}" type="pres">
      <dgm:prSet presAssocID="{2098BEFD-E221-2141-96BB-F33E812B80F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FAF2971-9427-544C-9442-35A4AED96F8E}" type="pres">
      <dgm:prSet presAssocID="{6EFE8F57-ADF9-9441-9FEA-525C51C5746F}" presName="parTxOnlySpace" presStyleCnt="0"/>
      <dgm:spPr/>
    </dgm:pt>
    <dgm:pt modelId="{D49DF277-32EC-6846-9E95-995290C6F9B5}" type="pres">
      <dgm:prSet presAssocID="{B5DAE12D-CC15-7B49-A393-D93DBA37C335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B2B8E06-2566-9947-8280-3FE4ED7341D5}" srcId="{45CC6A35-EF0E-F84D-B56E-D93E3D066F4D}" destId="{00676B78-82EE-9C4D-8485-96ADDBD22C03}" srcOrd="0" destOrd="0" parTransId="{6053C8E5-657B-1F4E-92B4-C42826F013FF}" sibTransId="{ED841EBD-50FC-0841-A1BF-29CB5789B3AA}"/>
    <dgm:cxn modelId="{85914F07-6904-394C-AB2D-503F522C7063}" srcId="{45CC6A35-EF0E-F84D-B56E-D93E3D066F4D}" destId="{2098BEFD-E221-2141-96BB-F33E812B80F9}" srcOrd="5" destOrd="0" parTransId="{06521338-BA6E-194C-8F2E-B37925A15828}" sibTransId="{6EFE8F57-ADF9-9441-9FEA-525C51C5746F}"/>
    <dgm:cxn modelId="{A1081313-5738-CF45-AD80-1A5454D1B240}" type="presOf" srcId="{8A0CFB80-E31A-7D42-B99E-1B8E88F4454E}" destId="{F57C707B-84CD-FF43-AAA4-B427C8FC71D3}" srcOrd="0" destOrd="0" presId="urn:microsoft.com/office/officeart/2005/8/layout/chevron1"/>
    <dgm:cxn modelId="{D3E9461D-36F5-764C-B5C8-C3EEF0F7AD88}" type="presOf" srcId="{9DF57D73-A546-2E4F-AFC4-B2D1DC4BFA42}" destId="{FC6A686E-B673-8045-99A2-0C3CD26B54C2}" srcOrd="0" destOrd="0" presId="urn:microsoft.com/office/officeart/2005/8/layout/chevron1"/>
    <dgm:cxn modelId="{7AD3291F-723F-9145-95D5-D7AAF35E4093}" type="presOf" srcId="{00676B78-82EE-9C4D-8485-96ADDBD22C03}" destId="{BFFD2ECD-10D4-7647-A41B-03D175840CFC}" srcOrd="0" destOrd="0" presId="urn:microsoft.com/office/officeart/2005/8/layout/chevron1"/>
    <dgm:cxn modelId="{DDBC742D-4039-1249-BB09-E81BAB02A90F}" type="presOf" srcId="{B5DAE12D-CC15-7B49-A393-D93DBA37C335}" destId="{D49DF277-32EC-6846-9E95-995290C6F9B5}" srcOrd="0" destOrd="0" presId="urn:microsoft.com/office/officeart/2005/8/layout/chevron1"/>
    <dgm:cxn modelId="{4346844A-881A-654C-964C-B3610DDCC4C7}" type="presOf" srcId="{2098BEFD-E221-2141-96BB-F33E812B80F9}" destId="{9F202B91-D299-1D4A-B9A3-054C1239E0B1}" srcOrd="0" destOrd="0" presId="urn:microsoft.com/office/officeart/2005/8/layout/chevron1"/>
    <dgm:cxn modelId="{24C44560-8FF7-834E-8EA3-DE916E831186}" srcId="{45CC6A35-EF0E-F84D-B56E-D93E3D066F4D}" destId="{B5DAE12D-CC15-7B49-A393-D93DBA37C335}" srcOrd="6" destOrd="0" parTransId="{82E54205-C877-9440-AB04-E839E62C69B2}" sibTransId="{0187D68A-EC6A-2446-8290-C58E8D797641}"/>
    <dgm:cxn modelId="{997DF08D-E1DA-E644-A00E-4575744F28BD}" srcId="{45CC6A35-EF0E-F84D-B56E-D93E3D066F4D}" destId="{8A0CFB80-E31A-7D42-B99E-1B8E88F4454E}" srcOrd="1" destOrd="0" parTransId="{680C38DD-66E4-B74D-9730-F5F16360FE3C}" sibTransId="{6E7F9694-AEDB-2F47-9D5E-9DB9DC23B52A}"/>
    <dgm:cxn modelId="{E05F8A9E-5641-B84A-9B78-A09106E5AF86}" type="presOf" srcId="{45CC6A35-EF0E-F84D-B56E-D93E3D066F4D}" destId="{AB883889-A152-4945-A77D-B620DF65A23F}" srcOrd="0" destOrd="0" presId="urn:microsoft.com/office/officeart/2005/8/layout/chevron1"/>
    <dgm:cxn modelId="{000715BA-0F54-E240-953B-267525F6FBCD}" srcId="{45CC6A35-EF0E-F84D-B56E-D93E3D066F4D}" destId="{2A9991E7-25FD-2E49-BF8A-0950E88EA1EE}" srcOrd="3" destOrd="0" parTransId="{887CCFE3-BEC5-6949-8D88-693EE63FC8FE}" sibTransId="{FC052293-4C06-3E49-B32A-CA23DD4316BE}"/>
    <dgm:cxn modelId="{82544FD4-67C2-B64B-AE66-DA9D1DE9D8CD}" srcId="{45CC6A35-EF0E-F84D-B56E-D93E3D066F4D}" destId="{B7F23610-F34F-8E48-9D56-EA8B865A8807}" srcOrd="2" destOrd="0" parTransId="{7F61CAAD-3C26-1B49-8746-9570E4180B99}" sibTransId="{CD8910E3-102A-0544-ACC0-031D15D564C3}"/>
    <dgm:cxn modelId="{35010AE1-0ECE-CA4E-B277-F32FD5B5FF5B}" type="presOf" srcId="{2A9991E7-25FD-2E49-BF8A-0950E88EA1EE}" destId="{829AE46B-C1BB-884C-907B-565C17DF949A}" srcOrd="0" destOrd="0" presId="urn:microsoft.com/office/officeart/2005/8/layout/chevron1"/>
    <dgm:cxn modelId="{5FF387EF-5076-3D4C-A36B-7B82B4D1B23F}" srcId="{45CC6A35-EF0E-F84D-B56E-D93E3D066F4D}" destId="{9DF57D73-A546-2E4F-AFC4-B2D1DC4BFA42}" srcOrd="4" destOrd="0" parTransId="{E21A9687-33A6-3B4A-A7F8-7A8DB8A63199}" sibTransId="{91F87C2B-1E9F-DC4C-9DE4-B5D17DFA1610}"/>
    <dgm:cxn modelId="{265B20F6-6B07-AC47-989B-C26CE024D1B6}" type="presOf" srcId="{B7F23610-F34F-8E48-9D56-EA8B865A8807}" destId="{408A28C4-E296-BC4A-AED1-5E6238414938}" srcOrd="0" destOrd="0" presId="urn:microsoft.com/office/officeart/2005/8/layout/chevron1"/>
    <dgm:cxn modelId="{32BC0E23-DBDF-9345-A1EA-FF388B8FDA3F}" type="presParOf" srcId="{AB883889-A152-4945-A77D-B620DF65A23F}" destId="{BFFD2ECD-10D4-7647-A41B-03D175840CFC}" srcOrd="0" destOrd="0" presId="urn:microsoft.com/office/officeart/2005/8/layout/chevron1"/>
    <dgm:cxn modelId="{9EB01F86-1234-A349-9844-93B8EB6914FB}" type="presParOf" srcId="{AB883889-A152-4945-A77D-B620DF65A23F}" destId="{E1DDF8F9-D71F-D24E-87D3-516D993F4214}" srcOrd="1" destOrd="0" presId="urn:microsoft.com/office/officeart/2005/8/layout/chevron1"/>
    <dgm:cxn modelId="{58717524-B378-954A-80C7-F17B32604AD4}" type="presParOf" srcId="{AB883889-A152-4945-A77D-B620DF65A23F}" destId="{F57C707B-84CD-FF43-AAA4-B427C8FC71D3}" srcOrd="2" destOrd="0" presId="urn:microsoft.com/office/officeart/2005/8/layout/chevron1"/>
    <dgm:cxn modelId="{D09D7CDC-FB7D-6E4A-9BF5-7F18E9455700}" type="presParOf" srcId="{AB883889-A152-4945-A77D-B620DF65A23F}" destId="{A0372D88-2FD6-954A-BDF7-EBAED07E67D0}" srcOrd="3" destOrd="0" presId="urn:microsoft.com/office/officeart/2005/8/layout/chevron1"/>
    <dgm:cxn modelId="{E414E13C-2D8D-5E47-BB7B-BCA7E0113F19}" type="presParOf" srcId="{AB883889-A152-4945-A77D-B620DF65A23F}" destId="{408A28C4-E296-BC4A-AED1-5E6238414938}" srcOrd="4" destOrd="0" presId="urn:microsoft.com/office/officeart/2005/8/layout/chevron1"/>
    <dgm:cxn modelId="{130B6532-3226-D247-8C28-301E868641BF}" type="presParOf" srcId="{AB883889-A152-4945-A77D-B620DF65A23F}" destId="{0B3A1A27-DA5A-D84B-9CB7-3CEF25EE77BC}" srcOrd="5" destOrd="0" presId="urn:microsoft.com/office/officeart/2005/8/layout/chevron1"/>
    <dgm:cxn modelId="{31339644-F54B-0A46-A995-9FE846979F72}" type="presParOf" srcId="{AB883889-A152-4945-A77D-B620DF65A23F}" destId="{829AE46B-C1BB-884C-907B-565C17DF949A}" srcOrd="6" destOrd="0" presId="urn:microsoft.com/office/officeart/2005/8/layout/chevron1"/>
    <dgm:cxn modelId="{626F8CAA-717C-514F-B449-9484F47418B7}" type="presParOf" srcId="{AB883889-A152-4945-A77D-B620DF65A23F}" destId="{B17DA15A-9FBA-034F-9FA9-061B9ED76C97}" srcOrd="7" destOrd="0" presId="urn:microsoft.com/office/officeart/2005/8/layout/chevron1"/>
    <dgm:cxn modelId="{BAB4447B-5DBB-774E-86F1-5AC590BB56AA}" type="presParOf" srcId="{AB883889-A152-4945-A77D-B620DF65A23F}" destId="{FC6A686E-B673-8045-99A2-0C3CD26B54C2}" srcOrd="8" destOrd="0" presId="urn:microsoft.com/office/officeart/2005/8/layout/chevron1"/>
    <dgm:cxn modelId="{98BA7CB3-69E1-E043-940C-8DA4DE2F790B}" type="presParOf" srcId="{AB883889-A152-4945-A77D-B620DF65A23F}" destId="{46696BE5-415C-AD47-BA4C-42CDCE447176}" srcOrd="9" destOrd="0" presId="urn:microsoft.com/office/officeart/2005/8/layout/chevron1"/>
    <dgm:cxn modelId="{FA1281D9-0DBF-1940-A6EB-83F488D7F413}" type="presParOf" srcId="{AB883889-A152-4945-A77D-B620DF65A23F}" destId="{9F202B91-D299-1D4A-B9A3-054C1239E0B1}" srcOrd="10" destOrd="0" presId="urn:microsoft.com/office/officeart/2005/8/layout/chevron1"/>
    <dgm:cxn modelId="{E42E66AD-A9D9-D24A-8582-0C70C0AF0065}" type="presParOf" srcId="{AB883889-A152-4945-A77D-B620DF65A23F}" destId="{6FAF2971-9427-544C-9442-35A4AED96F8E}" srcOrd="11" destOrd="0" presId="urn:microsoft.com/office/officeart/2005/8/layout/chevron1"/>
    <dgm:cxn modelId="{EF48084A-1E78-834B-9302-A9B6C4F1FF45}" type="presParOf" srcId="{AB883889-A152-4945-A77D-B620DF65A23F}" destId="{D49DF277-32EC-6846-9E95-995290C6F9B5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8779F-5FD4-414D-BC59-036ABE02E597}">
      <dsp:nvSpPr>
        <dsp:cNvPr id="0" name=""/>
        <dsp:cNvSpPr/>
      </dsp:nvSpPr>
      <dsp:spPr>
        <a:xfrm>
          <a:off x="0" y="20877"/>
          <a:ext cx="8128000" cy="627977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. </a:t>
          </a:r>
          <a:r>
            <a:rPr lang="en-US" sz="2800" kern="1200" dirty="0">
              <a:solidFill>
                <a:schemeClr val="bg1"/>
              </a:solidFill>
            </a:rPr>
            <a:t>R is statistical programme langauge</a:t>
          </a:r>
        </a:p>
      </dsp:txBody>
      <dsp:txXfrm>
        <a:off x="30655" y="51532"/>
        <a:ext cx="8066690" cy="566667"/>
      </dsp:txXfrm>
    </dsp:sp>
    <dsp:sp modelId="{A2C1B4A4-2096-2044-8D6A-712396348482}">
      <dsp:nvSpPr>
        <dsp:cNvPr id="0" name=""/>
        <dsp:cNvSpPr/>
      </dsp:nvSpPr>
      <dsp:spPr>
        <a:xfrm>
          <a:off x="0" y="648854"/>
          <a:ext cx="8128000" cy="46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Why R</a:t>
          </a:r>
        </a:p>
      </dsp:txBody>
      <dsp:txXfrm>
        <a:off x="0" y="648854"/>
        <a:ext cx="8128000" cy="467302"/>
      </dsp:txXfrm>
    </dsp:sp>
    <dsp:sp modelId="{22769D37-198F-0C44-B965-2949EEDE484F}">
      <dsp:nvSpPr>
        <dsp:cNvPr id="0" name=""/>
        <dsp:cNvSpPr/>
      </dsp:nvSpPr>
      <dsp:spPr>
        <a:xfrm>
          <a:off x="0" y="1116157"/>
          <a:ext cx="8128000" cy="41385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source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than 40K packages are available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Domain wise Statistical </a:t>
          </a:r>
          <a:r>
            <a:rPr lang="en-US" sz="2000" kern="1200" dirty="0" err="1"/>
            <a:t>techq</a:t>
          </a:r>
          <a:r>
            <a:rPr lang="en-US" sz="2000" kern="1200" dirty="0"/>
            <a:t>. can be used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Highly customizable report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own functions, packages and algorithm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Compatibility with other open source and commercial software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reproducibility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Great R community support to clarify the doubts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Statistically more rigor</a:t>
          </a:r>
        </a:p>
      </dsp:txBody>
      <dsp:txXfrm>
        <a:off x="202025" y="1318182"/>
        <a:ext cx="7723950" cy="3734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D2ECD-10D4-7647-A41B-03D175840CFC}">
      <dsp:nvSpPr>
        <dsp:cNvPr id="0" name=""/>
        <dsp:cNvSpPr/>
      </dsp:nvSpPr>
      <dsp:spPr>
        <a:xfrm>
          <a:off x="0" y="642546"/>
          <a:ext cx="1766362" cy="7065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point</a:t>
          </a:r>
        </a:p>
      </dsp:txBody>
      <dsp:txXfrm>
        <a:off x="353273" y="642546"/>
        <a:ext cx="1059817" cy="706545"/>
      </dsp:txXfrm>
    </dsp:sp>
    <dsp:sp modelId="{F57C707B-84CD-FF43-AAA4-B427C8FC71D3}">
      <dsp:nvSpPr>
        <dsp:cNvPr id="0" name=""/>
        <dsp:cNvSpPr/>
      </dsp:nvSpPr>
      <dsp:spPr>
        <a:xfrm>
          <a:off x="1589726" y="642546"/>
          <a:ext cx="1766362" cy="7065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set</a:t>
          </a:r>
        </a:p>
      </dsp:txBody>
      <dsp:txXfrm>
        <a:off x="1942999" y="642546"/>
        <a:ext cx="1059817" cy="706545"/>
      </dsp:txXfrm>
    </dsp:sp>
    <dsp:sp modelId="{408A28C4-E296-BC4A-AED1-5E6238414938}">
      <dsp:nvSpPr>
        <dsp:cNvPr id="0" name=""/>
        <dsp:cNvSpPr/>
      </dsp:nvSpPr>
      <dsp:spPr>
        <a:xfrm>
          <a:off x="3179453" y="642546"/>
          <a:ext cx="1766362" cy="7065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table</a:t>
          </a:r>
        </a:p>
      </dsp:txBody>
      <dsp:txXfrm>
        <a:off x="3532726" y="642546"/>
        <a:ext cx="1059817" cy="706545"/>
      </dsp:txXfrm>
    </dsp:sp>
    <dsp:sp modelId="{829AE46B-C1BB-884C-907B-565C17DF949A}">
      <dsp:nvSpPr>
        <dsp:cNvPr id="0" name=""/>
        <dsp:cNvSpPr/>
      </dsp:nvSpPr>
      <dsp:spPr>
        <a:xfrm>
          <a:off x="4769179" y="642546"/>
          <a:ext cx="1766362" cy="7065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Graphs</a:t>
          </a:r>
        </a:p>
      </dsp:txBody>
      <dsp:txXfrm>
        <a:off x="5122452" y="642546"/>
        <a:ext cx="1059817" cy="706545"/>
      </dsp:txXfrm>
    </dsp:sp>
    <dsp:sp modelId="{FC6A686E-B673-8045-99A2-0C3CD26B54C2}">
      <dsp:nvSpPr>
        <dsp:cNvPr id="0" name=""/>
        <dsp:cNvSpPr/>
      </dsp:nvSpPr>
      <dsp:spPr>
        <a:xfrm>
          <a:off x="6358906" y="642546"/>
          <a:ext cx="1766362" cy="7065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Equation</a:t>
          </a:r>
        </a:p>
      </dsp:txBody>
      <dsp:txXfrm>
        <a:off x="6712179" y="642546"/>
        <a:ext cx="1059817" cy="706545"/>
      </dsp:txXfrm>
    </dsp:sp>
    <dsp:sp modelId="{9F202B91-D299-1D4A-B9A3-054C1239E0B1}">
      <dsp:nvSpPr>
        <dsp:cNvPr id="0" name=""/>
        <dsp:cNvSpPr/>
      </dsp:nvSpPr>
      <dsp:spPr>
        <a:xfrm>
          <a:off x="7948632" y="642546"/>
          <a:ext cx="1766362" cy="7065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Models</a:t>
          </a:r>
        </a:p>
      </dsp:txBody>
      <dsp:txXfrm>
        <a:off x="8301905" y="642546"/>
        <a:ext cx="1059817" cy="706545"/>
      </dsp:txXfrm>
    </dsp:sp>
    <dsp:sp modelId="{D49DF277-32EC-6846-9E95-995290C6F9B5}">
      <dsp:nvSpPr>
        <dsp:cNvPr id="0" name=""/>
        <dsp:cNvSpPr/>
      </dsp:nvSpPr>
      <dsp:spPr>
        <a:xfrm>
          <a:off x="9538359" y="642546"/>
          <a:ext cx="1766362" cy="7065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Diagram</a:t>
          </a:r>
        </a:p>
      </dsp:txBody>
      <dsp:txXfrm>
        <a:off x="9891632" y="642546"/>
        <a:ext cx="1059817" cy="706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FA7A6-9DA9-094D-B928-9BC0DA27320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A4A86-E30E-514F-93AA-F11E757A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9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5ED-560F-904B-A20B-530969E715E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74B4-578D-E043-8DB2-3BC4A7163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5ED-560F-904B-A20B-530969E715E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74B4-578D-E043-8DB2-3BC4A7163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5ED-560F-904B-A20B-530969E715E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74B4-578D-E043-8DB2-3BC4A7163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5ED-560F-904B-A20B-530969E715E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74B4-578D-E043-8DB2-3BC4A7163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5ED-560F-904B-A20B-530969E715E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74B4-578D-E043-8DB2-3BC4A7163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5ED-560F-904B-A20B-530969E715E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74B4-578D-E043-8DB2-3BC4A7163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8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5ED-560F-904B-A20B-530969E715E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74B4-578D-E043-8DB2-3BC4A7163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5ED-560F-904B-A20B-530969E715E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74B4-578D-E043-8DB2-3BC4A7163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5ED-560F-904B-A20B-530969E715E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74B4-578D-E043-8DB2-3BC4A7163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0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5ED-560F-904B-A20B-530969E715E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74B4-578D-E043-8DB2-3BC4A7163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2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45ED-560F-904B-A20B-530969E715E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74B4-578D-E043-8DB2-3BC4A7163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1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45ED-560F-904B-A20B-530969E715E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174B4-578D-E043-8DB2-3BC4A7163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shanka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 dirty="0"/>
              <a:t>Data preparation and Analysis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2974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Shankar MM</a:t>
            </a:r>
          </a:p>
          <a:p>
            <a:r>
              <a:rPr lang="en-US" dirty="0"/>
              <a:t>Mentor </a:t>
            </a:r>
            <a:r>
              <a:rPr lang="mr-IN" dirty="0"/>
              <a:t>–</a:t>
            </a:r>
            <a:r>
              <a:rPr lang="en-US" dirty="0"/>
              <a:t> Research &amp; Training</a:t>
            </a:r>
          </a:p>
          <a:p>
            <a:r>
              <a:rPr lang="en-US" dirty="0"/>
              <a:t>CARES, Bangalore</a:t>
            </a:r>
          </a:p>
          <a:p>
            <a:r>
              <a:rPr lang="en-US" dirty="0">
                <a:hlinkClick r:id="rId2"/>
              </a:rPr>
              <a:t>mmshankar@gmail.com</a:t>
            </a:r>
            <a:endParaRPr lang="en-US" dirty="0"/>
          </a:p>
          <a:p>
            <a:r>
              <a:rPr lang="en-US" dirty="0" err="1"/>
              <a:t>www.caresindia.co.in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9525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6274"/>
            <a:ext cx="9144000" cy="463463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Random generation numbers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Missing values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Understanding family of ‘apply’ functions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Aggregate function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Subset </a:t>
            </a:r>
            <a:r>
              <a:rPr lang="mr-IN" dirty="0">
                <a:solidFill>
                  <a:schemeClr val="bg2">
                    <a:lumMod val="50000"/>
                  </a:schemeClr>
                </a:solidFill>
              </a:rPr>
              <a:t>–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filter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Sort / order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Transform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Logical function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Recode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Restructure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Merge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Using package </a:t>
            </a:r>
            <a:r>
              <a:rPr lang="mr-IN" dirty="0">
                <a:solidFill>
                  <a:schemeClr val="bg2">
                    <a:lumMod val="50000"/>
                  </a:schemeClr>
                </a:solidFill>
              </a:rPr>
              <a:t>–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dplyr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and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tidyverse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r>
              <a:rPr lang="en-US" dirty="0"/>
              <a:t>Family of “apply”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729" y="2066793"/>
            <a:ext cx="5669071" cy="202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apply(</a:t>
            </a:r>
            <a:r>
              <a:rPr lang="en-US" sz="2000" dirty="0">
                <a:solidFill>
                  <a:srgbClr val="C00000"/>
                </a:solidFill>
              </a:rPr>
              <a:t>object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margin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FUNCTION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C00000"/>
                </a:solidFill>
              </a:rPr>
              <a:t>object is data file most in the form of data frame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</a:t>
            </a:r>
            <a:r>
              <a:rPr lang="en-US" sz="2000" dirty="0">
                <a:solidFill>
                  <a:srgbClr val="00B050"/>
                </a:solidFill>
              </a:rPr>
              <a:t>margin is indicated by number 1= row 2 = col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     3 and 4 = dim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function like mean, </a:t>
            </a:r>
            <a:r>
              <a:rPr lang="en-US" sz="2000" dirty="0" err="1">
                <a:solidFill>
                  <a:srgbClr val="7030A0"/>
                </a:solidFill>
              </a:rPr>
              <a:t>sd</a:t>
            </a:r>
            <a:r>
              <a:rPr lang="en-US" sz="2000" dirty="0">
                <a:solidFill>
                  <a:srgbClr val="7030A0"/>
                </a:solidFill>
              </a:rPr>
              <a:t> or user defined function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5992" y="1315233"/>
            <a:ext cx="1916482" cy="48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27930" y="1317321"/>
            <a:ext cx="1916482" cy="48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377823" y="2081407"/>
            <a:ext cx="5669071" cy="1864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lapply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00000"/>
                </a:solidFill>
              </a:rPr>
              <a:t>object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FUNCTION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lapply</a:t>
            </a:r>
            <a:r>
              <a:rPr lang="en-US" sz="2000" dirty="0"/>
              <a:t> is list apply when data in the form of list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object is data file most in the list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function like mean, </a:t>
            </a:r>
            <a:r>
              <a:rPr lang="en-US" sz="2000" dirty="0" err="1">
                <a:solidFill>
                  <a:srgbClr val="7030A0"/>
                </a:solidFill>
              </a:rPr>
              <a:t>sd</a:t>
            </a:r>
            <a:r>
              <a:rPr lang="en-US" sz="2000" dirty="0">
                <a:solidFill>
                  <a:srgbClr val="7030A0"/>
                </a:solidFill>
              </a:rPr>
              <a:t> or user defined function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0606" y="4160723"/>
            <a:ext cx="1916482" cy="48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40291" y="4749445"/>
            <a:ext cx="5669071" cy="202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apply(</a:t>
            </a:r>
            <a:r>
              <a:rPr lang="en-US" sz="2000" dirty="0">
                <a:solidFill>
                  <a:srgbClr val="C00000"/>
                </a:solidFill>
              </a:rPr>
              <a:t>object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IND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FUNCTION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C00000"/>
                </a:solidFill>
              </a:rPr>
              <a:t>object is data file most in the form of data frame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</a:t>
            </a:r>
            <a:r>
              <a:rPr lang="en-US" sz="2000" dirty="0">
                <a:solidFill>
                  <a:srgbClr val="00B050"/>
                </a:solidFill>
              </a:rPr>
              <a:t>IND is Index or by group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function like mean, quantile or user defined function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79914" y="4175337"/>
            <a:ext cx="1916482" cy="48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sapply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229599" y="4764059"/>
            <a:ext cx="5669071" cy="202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sapply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C00000"/>
                </a:solidFill>
              </a:rPr>
              <a:t>object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7030A0"/>
                </a:solidFill>
              </a:rPr>
              <a:t>FUNCTION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sapply</a:t>
            </a:r>
            <a:r>
              <a:rPr lang="en-US" sz="2000" dirty="0"/>
              <a:t> is wrapper of </a:t>
            </a:r>
            <a:r>
              <a:rPr lang="en-US" sz="2000" dirty="0" err="1"/>
              <a:t>lapply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object is data file most in the form of data frame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function like mean, </a:t>
            </a:r>
            <a:r>
              <a:rPr lang="en-US" sz="2000" dirty="0" err="1">
                <a:solidFill>
                  <a:srgbClr val="7030A0"/>
                </a:solidFill>
              </a:rPr>
              <a:t>sd</a:t>
            </a:r>
            <a:r>
              <a:rPr lang="en-US" sz="2000" dirty="0">
                <a:solidFill>
                  <a:srgbClr val="7030A0"/>
                </a:solidFill>
              </a:rPr>
              <a:t> or user 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94615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9525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6274"/>
            <a:ext cx="9144000" cy="4634630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table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tapply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/aggregate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Scatter plot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Box plot whisker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Pie chart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Line chart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Bar chart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Ggplot2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Graphs customization</a:t>
            </a:r>
          </a:p>
          <a:p>
            <a:pPr algn="l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6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D2F9193-507D-D743-AF75-6BE9A332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6" y="1201175"/>
            <a:ext cx="6319287" cy="4804714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08FFE-98B8-9549-84A1-BE0ED6EEEFC9}"/>
              </a:ext>
            </a:extLst>
          </p:cNvPr>
          <p:cNvSpPr/>
          <p:nvPr/>
        </p:nvSpPr>
        <p:spPr>
          <a:xfrm>
            <a:off x="8100491" y="2179020"/>
            <a:ext cx="3315222" cy="1480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 square model accuracy</a:t>
            </a:r>
          </a:p>
          <a:p>
            <a:pPr algn="ctr"/>
            <a:r>
              <a:rPr lang="en-US" dirty="0" err="1"/>
              <a:t>Chg</a:t>
            </a:r>
            <a:r>
              <a:rPr lang="en-US" dirty="0"/>
              <a:t> in DV </a:t>
            </a:r>
            <a:r>
              <a:rPr lang="en-US" dirty="0" err="1"/>
              <a:t>w.r.t</a:t>
            </a:r>
            <a:r>
              <a:rPr lang="en-US" dirty="0"/>
              <a:t> </a:t>
            </a:r>
            <a:r>
              <a:rPr lang="en-US" dirty="0" err="1"/>
              <a:t>Chg</a:t>
            </a:r>
            <a:r>
              <a:rPr lang="en-US" dirty="0"/>
              <a:t> in IV</a:t>
            </a:r>
          </a:p>
          <a:p>
            <a:pPr algn="ctr"/>
            <a:r>
              <a:rPr lang="en-US" dirty="0"/>
              <a:t>0 to 1, 33.46%</a:t>
            </a:r>
          </a:p>
          <a:p>
            <a:pPr algn="ctr"/>
            <a:r>
              <a:rPr lang="en-US" dirty="0"/>
              <a:t>1- R </a:t>
            </a:r>
            <a:r>
              <a:rPr lang="en-US" dirty="0" err="1"/>
              <a:t>Sqr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error or unexplained variance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C2349-6CC7-D54E-8268-9A51BE37BD30}"/>
              </a:ext>
            </a:extLst>
          </p:cNvPr>
          <p:cNvSpPr/>
          <p:nvPr/>
        </p:nvSpPr>
        <p:spPr>
          <a:xfrm>
            <a:off x="7298161" y="337641"/>
            <a:ext cx="4580092" cy="1480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Ho: No linear relation bet Sales and Ad</a:t>
            </a:r>
          </a:p>
          <a:p>
            <a:pPr algn="ctr"/>
            <a:r>
              <a:rPr lang="en-US" dirty="0"/>
              <a:t>Ha: linear relation bet Sales and Ad</a:t>
            </a:r>
          </a:p>
          <a:p>
            <a:pPr algn="ctr"/>
            <a:r>
              <a:rPr lang="en-US" dirty="0"/>
              <a:t>F value = 99.59 P value &lt;.001</a:t>
            </a:r>
          </a:p>
          <a:p>
            <a:pPr algn="ctr"/>
            <a:r>
              <a:rPr lang="en-US" dirty="0"/>
              <a:t>Since P value &lt;.05,reject Ho and accept Ha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4D4C4-3D2C-2641-AD50-7C3287F1E5BF}"/>
              </a:ext>
            </a:extLst>
          </p:cNvPr>
          <p:cNvSpPr/>
          <p:nvPr/>
        </p:nvSpPr>
        <p:spPr>
          <a:xfrm>
            <a:off x="8427623" y="4037244"/>
            <a:ext cx="3315222" cy="1334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Beta coefficient of </a:t>
            </a:r>
            <a:r>
              <a:rPr lang="en-US" dirty="0" err="1"/>
              <a:t>Advt</a:t>
            </a:r>
            <a:r>
              <a:rPr lang="en-US" dirty="0"/>
              <a:t> is 0.09612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One unit change in Ad leads to change sales .09</a:t>
            </a:r>
          </a:p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B512F-3E5A-C74A-A489-16745485137E}"/>
              </a:ext>
            </a:extLst>
          </p:cNvPr>
          <p:cNvSpPr/>
          <p:nvPr/>
        </p:nvSpPr>
        <p:spPr>
          <a:xfrm>
            <a:off x="8427623" y="5530560"/>
            <a:ext cx="3315222" cy="1334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RMSE = 65.99</a:t>
            </a:r>
          </a:p>
          <a:p>
            <a:pPr algn="ctr"/>
            <a:r>
              <a:rPr lang="en-US" dirty="0"/>
              <a:t>Error metrics, lesser the value better the model</a:t>
            </a:r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99310A-D8AC-B540-9570-74F1C2F78DE3}"/>
              </a:ext>
            </a:extLst>
          </p:cNvPr>
          <p:cNvCxnSpPr>
            <a:cxnSpLocks/>
          </p:cNvCxnSpPr>
          <p:nvPr/>
        </p:nvCxnSpPr>
        <p:spPr>
          <a:xfrm flipH="1">
            <a:off x="6753671" y="1480837"/>
            <a:ext cx="850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42E6E5-E3FE-1C44-99C1-366815131124}"/>
              </a:ext>
            </a:extLst>
          </p:cNvPr>
          <p:cNvCxnSpPr>
            <a:cxnSpLocks/>
          </p:cNvCxnSpPr>
          <p:nvPr/>
        </p:nvCxnSpPr>
        <p:spPr>
          <a:xfrm>
            <a:off x="6753671" y="1480837"/>
            <a:ext cx="0" cy="42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791FC5-AF4E-9144-BBDB-120A60FAD6EB}"/>
              </a:ext>
            </a:extLst>
          </p:cNvPr>
          <p:cNvCxnSpPr>
            <a:cxnSpLocks/>
          </p:cNvCxnSpPr>
          <p:nvPr/>
        </p:nvCxnSpPr>
        <p:spPr>
          <a:xfrm flipH="1">
            <a:off x="6096000" y="5729288"/>
            <a:ext cx="657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EFC187-EDAD-9D46-83AB-86B54CBB6241}"/>
              </a:ext>
            </a:extLst>
          </p:cNvPr>
          <p:cNvCxnSpPr>
            <a:cxnSpLocks/>
          </p:cNvCxnSpPr>
          <p:nvPr/>
        </p:nvCxnSpPr>
        <p:spPr>
          <a:xfrm flipH="1">
            <a:off x="7250082" y="2519062"/>
            <a:ext cx="850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5EC059-EFBA-E34D-89BB-DA6322BD6A8D}"/>
              </a:ext>
            </a:extLst>
          </p:cNvPr>
          <p:cNvCxnSpPr>
            <a:cxnSpLocks/>
          </p:cNvCxnSpPr>
          <p:nvPr/>
        </p:nvCxnSpPr>
        <p:spPr>
          <a:xfrm>
            <a:off x="7298161" y="2547637"/>
            <a:ext cx="0" cy="282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C85D63-9D23-8749-B4F8-F8ACB7A05B9D}"/>
              </a:ext>
            </a:extLst>
          </p:cNvPr>
          <p:cNvCxnSpPr>
            <a:cxnSpLocks/>
          </p:cNvCxnSpPr>
          <p:nvPr/>
        </p:nvCxnSpPr>
        <p:spPr>
          <a:xfrm flipH="1">
            <a:off x="6447752" y="5372100"/>
            <a:ext cx="850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3DFAAC-34C9-C64C-B321-28D366CB3B4A}"/>
              </a:ext>
            </a:extLst>
          </p:cNvPr>
          <p:cNvCxnSpPr>
            <a:cxnSpLocks/>
          </p:cNvCxnSpPr>
          <p:nvPr/>
        </p:nvCxnSpPr>
        <p:spPr>
          <a:xfrm flipH="1" flipV="1">
            <a:off x="2071688" y="3929063"/>
            <a:ext cx="6355935" cy="21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CF9619-9B9C-0A40-8611-CB54977C0D03}"/>
              </a:ext>
            </a:extLst>
          </p:cNvPr>
          <p:cNvCxnSpPr>
            <a:cxnSpLocks/>
          </p:cNvCxnSpPr>
          <p:nvPr/>
        </p:nvCxnSpPr>
        <p:spPr>
          <a:xfrm flipH="1" flipV="1">
            <a:off x="3028950" y="4975076"/>
            <a:ext cx="6487542" cy="87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B0022DC-3DCD-CF45-86F4-C9FF9D7340C1}"/>
              </a:ext>
            </a:extLst>
          </p:cNvPr>
          <p:cNvSpPr/>
          <p:nvPr/>
        </p:nvSpPr>
        <p:spPr>
          <a:xfrm>
            <a:off x="313748" y="5906520"/>
            <a:ext cx="3315222" cy="918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Ad = 0, what will happen for Sales? , Intercept </a:t>
            </a:r>
          </a:p>
          <a:p>
            <a:pPr algn="ctr"/>
            <a:r>
              <a:rPr lang="en-US" dirty="0"/>
              <a:t>Intercept should be low</a:t>
            </a: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D03A40-3472-EC42-968B-8CA35967166B}"/>
              </a:ext>
            </a:extLst>
          </p:cNvPr>
          <p:cNvSpPr/>
          <p:nvPr/>
        </p:nvSpPr>
        <p:spPr>
          <a:xfrm>
            <a:off x="2788121" y="95553"/>
            <a:ext cx="3315222" cy="1480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F is the ratio between explained variance and unexplained variance, if explained variance is &gt; unexplained  variance, 4 times,</a:t>
            </a:r>
          </a:p>
          <a:p>
            <a:pPr algn="ctr"/>
            <a:r>
              <a:rPr lang="en-US" dirty="0"/>
              <a:t>The model is stats sign.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1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908FFE-98B8-9549-84A1-BE0ED6EEEFC9}"/>
              </a:ext>
            </a:extLst>
          </p:cNvPr>
          <p:cNvSpPr/>
          <p:nvPr/>
        </p:nvSpPr>
        <p:spPr>
          <a:xfrm>
            <a:off x="8100491" y="2179020"/>
            <a:ext cx="3315222" cy="1480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 square model accuracy</a:t>
            </a:r>
          </a:p>
          <a:p>
            <a:pPr algn="ctr"/>
            <a:r>
              <a:rPr lang="en-US" dirty="0" err="1"/>
              <a:t>Chg</a:t>
            </a:r>
            <a:r>
              <a:rPr lang="en-US" dirty="0"/>
              <a:t> in DV </a:t>
            </a:r>
            <a:r>
              <a:rPr lang="en-US" dirty="0" err="1"/>
              <a:t>w.r.t</a:t>
            </a:r>
            <a:r>
              <a:rPr lang="en-US" dirty="0"/>
              <a:t> </a:t>
            </a:r>
            <a:r>
              <a:rPr lang="en-US" dirty="0" err="1"/>
              <a:t>Chg</a:t>
            </a:r>
            <a:r>
              <a:rPr lang="en-US" dirty="0"/>
              <a:t> in IV</a:t>
            </a:r>
          </a:p>
          <a:p>
            <a:pPr algn="ctr"/>
            <a:r>
              <a:rPr lang="en-US" dirty="0"/>
              <a:t>0 to 1, 33.46%</a:t>
            </a:r>
          </a:p>
          <a:p>
            <a:pPr algn="ctr"/>
            <a:r>
              <a:rPr lang="en-US" dirty="0"/>
              <a:t>1- R </a:t>
            </a:r>
            <a:r>
              <a:rPr lang="en-US" dirty="0" err="1"/>
              <a:t>Sqr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error or unexplained variance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C2349-6CC7-D54E-8268-9A51BE37BD30}"/>
              </a:ext>
            </a:extLst>
          </p:cNvPr>
          <p:cNvSpPr/>
          <p:nvPr/>
        </p:nvSpPr>
        <p:spPr>
          <a:xfrm>
            <a:off x="7298161" y="337641"/>
            <a:ext cx="4580092" cy="1480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Ho: No linear relation bet Sales and Ad</a:t>
            </a:r>
          </a:p>
          <a:p>
            <a:pPr algn="ctr"/>
            <a:r>
              <a:rPr lang="en-US" dirty="0"/>
              <a:t>Ha: linear relation bet Sales and Ad</a:t>
            </a:r>
          </a:p>
          <a:p>
            <a:pPr algn="ctr"/>
            <a:r>
              <a:rPr lang="en-US" dirty="0"/>
              <a:t>F value = 99.59 P value &lt;.001</a:t>
            </a:r>
          </a:p>
          <a:p>
            <a:pPr algn="ctr"/>
            <a:r>
              <a:rPr lang="en-US" dirty="0"/>
              <a:t>Since P value &lt;.05,reject Ho and accept Ha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4D4C4-3D2C-2641-AD50-7C3287F1E5BF}"/>
              </a:ext>
            </a:extLst>
          </p:cNvPr>
          <p:cNvSpPr/>
          <p:nvPr/>
        </p:nvSpPr>
        <p:spPr>
          <a:xfrm>
            <a:off x="8427623" y="4037244"/>
            <a:ext cx="3315222" cy="1334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Beta coefficient of </a:t>
            </a:r>
            <a:r>
              <a:rPr lang="en-US" dirty="0" err="1"/>
              <a:t>Advt</a:t>
            </a:r>
            <a:r>
              <a:rPr lang="en-US" dirty="0"/>
              <a:t> is 0.09612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One unit change in Ad leads to change sales .09</a:t>
            </a:r>
          </a:p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B512F-3E5A-C74A-A489-16745485137E}"/>
              </a:ext>
            </a:extLst>
          </p:cNvPr>
          <p:cNvSpPr/>
          <p:nvPr/>
        </p:nvSpPr>
        <p:spPr>
          <a:xfrm>
            <a:off x="8427623" y="5530560"/>
            <a:ext cx="3315222" cy="1334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RMSE = 65.99</a:t>
            </a:r>
          </a:p>
          <a:p>
            <a:pPr algn="ctr"/>
            <a:r>
              <a:rPr lang="en-US" dirty="0"/>
              <a:t>Error metrics, lesser the value better the model</a:t>
            </a:r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99310A-D8AC-B540-9570-74F1C2F78DE3}"/>
              </a:ext>
            </a:extLst>
          </p:cNvPr>
          <p:cNvCxnSpPr>
            <a:cxnSpLocks/>
          </p:cNvCxnSpPr>
          <p:nvPr/>
        </p:nvCxnSpPr>
        <p:spPr>
          <a:xfrm flipH="1">
            <a:off x="4471988" y="1480837"/>
            <a:ext cx="3132093" cy="347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EFC187-EDAD-9D46-83AB-86B54CBB6241}"/>
              </a:ext>
            </a:extLst>
          </p:cNvPr>
          <p:cNvCxnSpPr>
            <a:cxnSpLocks/>
          </p:cNvCxnSpPr>
          <p:nvPr/>
        </p:nvCxnSpPr>
        <p:spPr>
          <a:xfrm flipH="1">
            <a:off x="3506758" y="2486025"/>
            <a:ext cx="4593733" cy="165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3DFAAC-34C9-C64C-B321-28D366CB3B4A}"/>
              </a:ext>
            </a:extLst>
          </p:cNvPr>
          <p:cNvCxnSpPr>
            <a:cxnSpLocks/>
          </p:cNvCxnSpPr>
          <p:nvPr/>
        </p:nvCxnSpPr>
        <p:spPr>
          <a:xfrm flipH="1" flipV="1">
            <a:off x="3648446" y="1818479"/>
            <a:ext cx="4779179" cy="232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CF9619-9B9C-0A40-8611-CB54977C0D03}"/>
              </a:ext>
            </a:extLst>
          </p:cNvPr>
          <p:cNvCxnSpPr>
            <a:cxnSpLocks/>
          </p:cNvCxnSpPr>
          <p:nvPr/>
        </p:nvCxnSpPr>
        <p:spPr>
          <a:xfrm flipH="1" flipV="1">
            <a:off x="4471988" y="4651606"/>
            <a:ext cx="6959029" cy="133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EE1C859-60B8-F043-8403-125D721A669B}"/>
              </a:ext>
            </a:extLst>
          </p:cNvPr>
          <p:cNvSpPr/>
          <p:nvPr/>
        </p:nvSpPr>
        <p:spPr>
          <a:xfrm>
            <a:off x="684812" y="329851"/>
            <a:ext cx="557244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===============================================</a:t>
            </a:r>
          </a:p>
          <a:p>
            <a:r>
              <a:rPr lang="en-US" dirty="0"/>
              <a:t>                        Dependent variable:    </a:t>
            </a:r>
          </a:p>
          <a:p>
            <a:r>
              <a:rPr lang="en-US" dirty="0"/>
              <a:t>                    ---------------------------</a:t>
            </a:r>
          </a:p>
          <a:p>
            <a:r>
              <a:rPr lang="en-US" dirty="0"/>
              <a:t>                               sales           </a:t>
            </a:r>
          </a:p>
          <a:p>
            <a:r>
              <a:rPr lang="en-US" dirty="0"/>
              <a:t>-----------------------------------------------</a:t>
            </a:r>
          </a:p>
          <a:p>
            <a:r>
              <a:rPr lang="en-US" dirty="0"/>
              <a:t>adverts                      0.096***          </a:t>
            </a:r>
          </a:p>
          <a:p>
            <a:r>
              <a:rPr lang="en-US" dirty="0"/>
              <a:t>                                  (0.010)          </a:t>
            </a:r>
          </a:p>
          <a:p>
            <a:r>
              <a:rPr lang="en-US" dirty="0"/>
              <a:t>                                               </a:t>
            </a:r>
          </a:p>
          <a:p>
            <a:r>
              <a:rPr lang="en-US" dirty="0"/>
              <a:t>Constant                    134.140***         </a:t>
            </a:r>
          </a:p>
          <a:p>
            <a:r>
              <a:rPr lang="en-US" dirty="0"/>
              <a:t>                              (7.537)          </a:t>
            </a:r>
          </a:p>
          <a:p>
            <a:r>
              <a:rPr lang="en-US" dirty="0"/>
              <a:t>                                               </a:t>
            </a:r>
          </a:p>
          <a:p>
            <a:r>
              <a:rPr lang="en-US" dirty="0"/>
              <a:t>-----------------------------------------------</a:t>
            </a:r>
          </a:p>
          <a:p>
            <a:r>
              <a:rPr lang="en-US" dirty="0"/>
              <a:t>Observations                    200            </a:t>
            </a:r>
          </a:p>
          <a:p>
            <a:r>
              <a:rPr lang="en-US" dirty="0"/>
              <a:t>R2                                      0.335           </a:t>
            </a:r>
          </a:p>
          <a:p>
            <a:r>
              <a:rPr lang="en-US" dirty="0"/>
              <a:t>Adjusted R2                    0.331           </a:t>
            </a:r>
          </a:p>
          <a:p>
            <a:r>
              <a:rPr lang="en-US" dirty="0"/>
              <a:t>Residual Std. Error      65.991 (df = 198)     </a:t>
            </a:r>
          </a:p>
          <a:p>
            <a:r>
              <a:rPr lang="en-US" dirty="0"/>
              <a:t>F Statistic           </a:t>
            </a:r>
            <a:r>
              <a:rPr lang="en-US" dirty="0">
                <a:solidFill>
                  <a:srgbClr val="FF0000"/>
                </a:solidFill>
              </a:rPr>
              <a:t>99.587*** (</a:t>
            </a:r>
            <a:r>
              <a:rPr lang="en-US" dirty="0"/>
              <a:t>df = 1; 198)  </a:t>
            </a:r>
          </a:p>
          <a:p>
            <a:r>
              <a:rPr lang="en-US" dirty="0"/>
              <a:t>===============================================</a:t>
            </a:r>
          </a:p>
          <a:p>
            <a:r>
              <a:rPr lang="en-US" dirty="0"/>
              <a:t>Note:               *p&lt;0.1; **p&lt;0.05; </a:t>
            </a:r>
            <a:r>
              <a:rPr lang="en-US" dirty="0">
                <a:solidFill>
                  <a:srgbClr val="FF0000"/>
                </a:solidFill>
              </a:rPr>
              <a:t>***p&lt;0.01</a:t>
            </a:r>
          </a:p>
        </p:txBody>
      </p:sp>
    </p:spTree>
    <p:extLst>
      <p:ext uri="{BB962C8B-B14F-4D97-AF65-F5344CB8AC3E}">
        <p14:creationId xmlns:p14="http://schemas.microsoft.com/office/powerpoint/2010/main" val="206638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908FFE-98B8-9549-84A1-BE0ED6EEEFC9}"/>
              </a:ext>
            </a:extLst>
          </p:cNvPr>
          <p:cNvSpPr/>
          <p:nvPr/>
        </p:nvSpPr>
        <p:spPr>
          <a:xfrm>
            <a:off x="8100491" y="2179020"/>
            <a:ext cx="3315222" cy="1480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 square model accuracy</a:t>
            </a:r>
          </a:p>
          <a:p>
            <a:pPr algn="ctr"/>
            <a:r>
              <a:rPr lang="en-US" dirty="0" err="1"/>
              <a:t>Chg</a:t>
            </a:r>
            <a:r>
              <a:rPr lang="en-US" dirty="0"/>
              <a:t> in DV </a:t>
            </a:r>
            <a:r>
              <a:rPr lang="en-US" dirty="0" err="1"/>
              <a:t>w.r.t</a:t>
            </a:r>
            <a:r>
              <a:rPr lang="en-US" dirty="0"/>
              <a:t> </a:t>
            </a:r>
            <a:r>
              <a:rPr lang="en-US" dirty="0" err="1"/>
              <a:t>Chg</a:t>
            </a:r>
            <a:r>
              <a:rPr lang="en-US" dirty="0"/>
              <a:t> in IV</a:t>
            </a:r>
          </a:p>
          <a:p>
            <a:pPr algn="ctr"/>
            <a:r>
              <a:rPr lang="en-US" dirty="0"/>
              <a:t>0 to 1, 33.46%</a:t>
            </a:r>
          </a:p>
          <a:p>
            <a:pPr algn="ctr"/>
            <a:r>
              <a:rPr lang="en-US" dirty="0"/>
              <a:t>1- R </a:t>
            </a:r>
            <a:r>
              <a:rPr lang="en-US" dirty="0" err="1"/>
              <a:t>Sqr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error or unexplained variance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C2349-6CC7-D54E-8268-9A51BE37BD30}"/>
              </a:ext>
            </a:extLst>
          </p:cNvPr>
          <p:cNvSpPr/>
          <p:nvPr/>
        </p:nvSpPr>
        <p:spPr>
          <a:xfrm>
            <a:off x="7298161" y="337641"/>
            <a:ext cx="4580092" cy="1480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Ho: No linear relation bet Sales and Ad</a:t>
            </a:r>
          </a:p>
          <a:p>
            <a:pPr algn="ctr"/>
            <a:r>
              <a:rPr lang="en-US" dirty="0"/>
              <a:t>Ha: linear relation bet Sales and Ad</a:t>
            </a:r>
          </a:p>
          <a:p>
            <a:pPr algn="ctr"/>
            <a:r>
              <a:rPr lang="en-US" dirty="0"/>
              <a:t>F value = 99.59 P value &lt;.001</a:t>
            </a:r>
          </a:p>
          <a:p>
            <a:pPr algn="ctr"/>
            <a:r>
              <a:rPr lang="en-US" dirty="0"/>
              <a:t>Since P value &lt;.05,reject Ho and accept Ha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4D4C4-3D2C-2641-AD50-7C3287F1E5BF}"/>
              </a:ext>
            </a:extLst>
          </p:cNvPr>
          <p:cNvSpPr/>
          <p:nvPr/>
        </p:nvSpPr>
        <p:spPr>
          <a:xfrm>
            <a:off x="8427623" y="4037244"/>
            <a:ext cx="3315222" cy="1334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Beta coefficient of </a:t>
            </a:r>
            <a:r>
              <a:rPr lang="en-US" dirty="0" err="1"/>
              <a:t>Advt</a:t>
            </a:r>
            <a:r>
              <a:rPr lang="en-US" dirty="0"/>
              <a:t> is 0.09612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One unit change in Ad leads to change sales .09</a:t>
            </a:r>
          </a:p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B512F-3E5A-C74A-A489-16745485137E}"/>
              </a:ext>
            </a:extLst>
          </p:cNvPr>
          <p:cNvSpPr/>
          <p:nvPr/>
        </p:nvSpPr>
        <p:spPr>
          <a:xfrm>
            <a:off x="8427623" y="5530560"/>
            <a:ext cx="3315222" cy="1334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RMSE = 65.99</a:t>
            </a:r>
          </a:p>
          <a:p>
            <a:pPr algn="ctr"/>
            <a:r>
              <a:rPr lang="en-US" dirty="0"/>
              <a:t>Error metrics, lesser the value better the model</a:t>
            </a:r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4410A-A0A9-B14A-8B7F-5224FB40C5CE}"/>
              </a:ext>
            </a:extLst>
          </p:cNvPr>
          <p:cNvSpPr/>
          <p:nvPr/>
        </p:nvSpPr>
        <p:spPr>
          <a:xfrm>
            <a:off x="407730" y="528591"/>
            <a:ext cx="850766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====================================================================</a:t>
            </a:r>
          </a:p>
          <a:p>
            <a:r>
              <a:rPr lang="en-US" dirty="0"/>
              <a:t>                                  Dependent variable:               </a:t>
            </a:r>
          </a:p>
          <a:p>
            <a:r>
              <a:rPr lang="en-US" dirty="0"/>
              <a:t>                    ------------------------------------------------</a:t>
            </a:r>
          </a:p>
          <a:p>
            <a:r>
              <a:rPr lang="en-US" dirty="0"/>
              <a:t>                                         sales                      </a:t>
            </a:r>
          </a:p>
          <a:p>
            <a:r>
              <a:rPr lang="en-US" dirty="0"/>
              <a:t>                                      (1)                     (2)           </a:t>
            </a:r>
          </a:p>
          <a:p>
            <a:r>
              <a:rPr lang="en-US" dirty="0"/>
              <a:t>--------------------------------------------------------------------</a:t>
            </a:r>
          </a:p>
          <a:p>
            <a:r>
              <a:rPr lang="en-US" dirty="0"/>
              <a:t>adverts                    0.096***                 0.087***        </a:t>
            </a:r>
          </a:p>
          <a:p>
            <a:r>
              <a:rPr lang="en-US" dirty="0"/>
              <a:t>                               (0.010)                 (0.007)         </a:t>
            </a:r>
          </a:p>
          <a:p>
            <a:r>
              <a:rPr lang="en-US" dirty="0"/>
              <a:t>                                                                    </a:t>
            </a:r>
          </a:p>
          <a:p>
            <a:r>
              <a:rPr lang="en-US" dirty="0"/>
              <a:t>airplay                                               3.589***        </a:t>
            </a:r>
          </a:p>
          <a:p>
            <a:r>
              <a:rPr lang="en-US" dirty="0"/>
              <a:t>                                                         (0.287)         </a:t>
            </a:r>
          </a:p>
          <a:p>
            <a:r>
              <a:rPr lang="en-US" dirty="0"/>
              <a:t>                                                                    </a:t>
            </a:r>
          </a:p>
          <a:p>
            <a:r>
              <a:rPr lang="en-US" dirty="0"/>
              <a:t>Constant          134.140***               41.124***        </a:t>
            </a:r>
          </a:p>
          <a:p>
            <a:r>
              <a:rPr lang="en-US" dirty="0"/>
              <a:t>                            (7.537)                    (9.331)         </a:t>
            </a:r>
          </a:p>
          <a:p>
            <a:r>
              <a:rPr lang="en-US" dirty="0"/>
              <a:t>                                                                    </a:t>
            </a:r>
          </a:p>
          <a:p>
            <a:r>
              <a:rPr lang="en-US" dirty="0"/>
              <a:t>--------------------------------------------------------------------</a:t>
            </a:r>
          </a:p>
          <a:p>
            <a:r>
              <a:rPr lang="en-US" dirty="0"/>
              <a:t>Observations                  200                     200           </a:t>
            </a:r>
          </a:p>
          <a:p>
            <a:r>
              <a:rPr lang="en-US" dirty="0"/>
              <a:t>R2                                  0.335                   0.629          </a:t>
            </a:r>
          </a:p>
          <a:p>
            <a:r>
              <a:rPr lang="en-US" dirty="0"/>
              <a:t>Adjusted R2                  0.331                   0.626          </a:t>
            </a:r>
          </a:p>
          <a:p>
            <a:r>
              <a:rPr lang="en-US" dirty="0"/>
              <a:t>Residual Std. Error    65.991 (df = 198)       49.383 (df = 197)    </a:t>
            </a:r>
          </a:p>
          <a:p>
            <a:r>
              <a:rPr lang="en-US" dirty="0"/>
              <a:t>F Statistic         99.587*** (df = 1; 198) 167.203*** (df = 2; 197)</a:t>
            </a:r>
          </a:p>
          <a:p>
            <a:r>
              <a:rPr lang="en-US" dirty="0"/>
              <a:t>====================================================================</a:t>
            </a:r>
          </a:p>
          <a:p>
            <a:r>
              <a:rPr lang="en-US" dirty="0"/>
              <a:t>Note:                                    *p&lt;0.1; **p&lt;0.05; ***p&lt;0.01</a:t>
            </a:r>
          </a:p>
        </p:txBody>
      </p:sp>
    </p:spTree>
    <p:extLst>
      <p:ext uri="{BB962C8B-B14F-4D97-AF65-F5344CB8AC3E}">
        <p14:creationId xmlns:p14="http://schemas.microsoft.com/office/powerpoint/2010/main" val="190397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908FFE-98B8-9549-84A1-BE0ED6EEEFC9}"/>
              </a:ext>
            </a:extLst>
          </p:cNvPr>
          <p:cNvSpPr/>
          <p:nvPr/>
        </p:nvSpPr>
        <p:spPr>
          <a:xfrm>
            <a:off x="1026012" y="2011611"/>
            <a:ext cx="3315222" cy="1480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On top of correlation matrix use eigen value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It decides no. of factors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If EV &gt;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C2349-6CC7-D54E-8268-9A51BE37BD30}"/>
              </a:ext>
            </a:extLst>
          </p:cNvPr>
          <p:cNvSpPr/>
          <p:nvPr/>
        </p:nvSpPr>
        <p:spPr>
          <a:xfrm>
            <a:off x="1039241" y="132136"/>
            <a:ext cx="3301993" cy="1606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EFA: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Convert Raw data into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correlation matrix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Raw data = 19616    11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Correlation matrix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4D4C4-3D2C-2641-AD50-7C3287F1E5BF}"/>
              </a:ext>
            </a:extLst>
          </p:cNvPr>
          <p:cNvSpPr/>
          <p:nvPr/>
        </p:nvSpPr>
        <p:spPr>
          <a:xfrm>
            <a:off x="1026012" y="3859564"/>
            <a:ext cx="3315222" cy="1334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Contribution of each factor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Factor1:29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Factor2:23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Factor3:12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TVE 65%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B512F-3E5A-C74A-A489-16745485137E}"/>
              </a:ext>
            </a:extLst>
          </p:cNvPr>
          <p:cNvSpPr/>
          <p:nvPr/>
        </p:nvSpPr>
        <p:spPr>
          <a:xfrm>
            <a:off x="998228" y="5432546"/>
            <a:ext cx="3315222" cy="867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Estimation :ML / PAF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Rotation:Oblimin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Factor loadings &gt;.5, &gt;.40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3B930-9F66-4948-A224-371E063B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0" y="724390"/>
            <a:ext cx="3971976" cy="22084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854AB8-EA7E-9546-9096-92C550702491}"/>
              </a:ext>
            </a:extLst>
          </p:cNvPr>
          <p:cNvSpPr/>
          <p:nvPr/>
        </p:nvSpPr>
        <p:spPr>
          <a:xfrm>
            <a:off x="4861414" y="3395115"/>
            <a:ext cx="3315222" cy="1334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EFA: Interpretable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Always for psychometric data, rating scale, questionnaire based data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26E00-DB3C-514C-A131-102C2CD43A56}"/>
              </a:ext>
            </a:extLst>
          </p:cNvPr>
          <p:cNvSpPr/>
          <p:nvPr/>
        </p:nvSpPr>
        <p:spPr>
          <a:xfrm>
            <a:off x="4861414" y="5130457"/>
            <a:ext cx="3372432" cy="1028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PCA: Principal component analysis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Structured and unstructured data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(images, videos, audio)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5235D6-0120-3C4E-AC44-14D1D16F34E3}"/>
              </a:ext>
            </a:extLst>
          </p:cNvPr>
          <p:cNvSpPr/>
          <p:nvPr/>
        </p:nvSpPr>
        <p:spPr>
          <a:xfrm>
            <a:off x="8696817" y="2047899"/>
            <a:ext cx="3315222" cy="1480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On top of correlation matrix use eigen value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It decides no. of factors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If EV &gt;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49004-33F6-3646-B4C2-F6FE70C01B7F}"/>
              </a:ext>
            </a:extLst>
          </p:cNvPr>
          <p:cNvSpPr/>
          <p:nvPr/>
        </p:nvSpPr>
        <p:spPr>
          <a:xfrm>
            <a:off x="8710046" y="168424"/>
            <a:ext cx="3301993" cy="1606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PCA: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Convert Raw data into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correlation matrix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Raw data =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Correlation matrix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D53FD-6A45-E14B-88AF-8D3D21BD314B}"/>
              </a:ext>
            </a:extLst>
          </p:cNvPr>
          <p:cNvSpPr/>
          <p:nvPr/>
        </p:nvSpPr>
        <p:spPr>
          <a:xfrm>
            <a:off x="8696817" y="3895852"/>
            <a:ext cx="3315222" cy="1334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Contribution of each factor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Factor1:29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Factor2:23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Factor3:12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TVE 85%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38B69E-BE41-6C49-AB56-DA7BC94A26B4}"/>
              </a:ext>
            </a:extLst>
          </p:cNvPr>
          <p:cNvSpPr/>
          <p:nvPr/>
        </p:nvSpPr>
        <p:spPr>
          <a:xfrm>
            <a:off x="8669033" y="5468834"/>
            <a:ext cx="3315222" cy="867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Estimation: PCA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Rotation:VARIMAX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Factor loadings &gt;.5, &gt;.40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6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530"/>
          </a:xfrm>
        </p:spPr>
        <p:txBody>
          <a:bodyPr/>
          <a:lstStyle/>
          <a:p>
            <a:r>
              <a:rPr lang="en-US" dirty="0"/>
              <a:t>Why 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73188039"/>
              </p:ext>
            </p:extLst>
          </p:nvPr>
        </p:nvGraphicFramePr>
        <p:xfrm>
          <a:off x="2032000" y="1277656"/>
          <a:ext cx="8128000" cy="5275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08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635641" cy="912530"/>
          </a:xfrm>
        </p:spPr>
        <p:txBody>
          <a:bodyPr/>
          <a:lstStyle/>
          <a:p>
            <a:r>
              <a:rPr lang="en-US" dirty="0"/>
              <a:t>Caution before get into 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4504" y="1615858"/>
            <a:ext cx="110855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dirty="0"/>
              <a:t>R commands are case sensitive,  use as much as lower case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dirty="0"/>
              <a:t>Most of the output  in R looks cluttered or stores in list  form but good reporting can be ensured through variety of codes and various supporting packages for example: </a:t>
            </a:r>
            <a:r>
              <a:rPr lang="en-US" sz="2000" dirty="0" err="1"/>
              <a:t>texreg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dirty="0"/>
              <a:t>Unlike SPSS remembering R  code is not easy,   but constant practice makes very comfortable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dirty="0"/>
              <a:t>Initial learning is bit of struggle but over the period learning becomes very steepening 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dirty="0"/>
              <a:t>For same purpose multiple packages are available, 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dirty="0"/>
              <a:t>for example: </a:t>
            </a:r>
            <a:r>
              <a:rPr lang="en-US" sz="2000" dirty="0" err="1"/>
              <a:t>openxlsx</a:t>
            </a:r>
            <a:r>
              <a:rPr lang="en-US" sz="2000" dirty="0"/>
              <a:t> and </a:t>
            </a:r>
            <a:r>
              <a:rPr lang="en-US" sz="2000" dirty="0" err="1"/>
              <a:t>xlsx</a:t>
            </a:r>
            <a:r>
              <a:rPr lang="en-US" sz="2000" dirty="0"/>
              <a:t> </a:t>
            </a:r>
            <a:r>
              <a:rPr lang="en-US" sz="2000" dirty="0" err="1"/>
              <a:t>packag</a:t>
            </a:r>
            <a:r>
              <a:rPr lang="en-US" sz="2000" dirty="0"/>
              <a:t> to load excel file format,  researcher should select which one is more reliable to use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v"/>
            </a:pPr>
            <a:r>
              <a:rPr lang="en-US" sz="2000" dirty="0"/>
              <a:t>No warranty given by CRAN on R functionality  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5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635641" cy="912530"/>
          </a:xfrm>
        </p:spPr>
        <p:txBody>
          <a:bodyPr/>
          <a:lstStyle/>
          <a:p>
            <a:r>
              <a:rPr lang="en-US" dirty="0"/>
              <a:t>Everything is Object in 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638535"/>
              </p:ext>
            </p:extLst>
          </p:nvPr>
        </p:nvGraphicFramePr>
        <p:xfrm>
          <a:off x="553233" y="1277656"/>
          <a:ext cx="11304722" cy="199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478071" y="3536950"/>
            <a:ext cx="1528176" cy="63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LHS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4970" y="3536950"/>
            <a:ext cx="111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&lt;-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4601" y="3539038"/>
            <a:ext cx="1528176" cy="63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RHS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80159" y="4491014"/>
            <a:ext cx="1528176" cy="634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9168" y="4491014"/>
            <a:ext cx="549057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&lt;-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6689" y="4493102"/>
            <a:ext cx="1528176" cy="634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”HR”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773" y="5445078"/>
            <a:ext cx="1528176" cy="634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73678" y="5445078"/>
            <a:ext cx="584547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b="1"/>
              <a:t>=</a:t>
            </a:r>
            <a:endParaRPr lang="en-US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4841303" y="5447166"/>
            <a:ext cx="1528176" cy="634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1:10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66547" y="3564090"/>
            <a:ext cx="1528176" cy="63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LHS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83446" y="3564090"/>
            <a:ext cx="111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&lt;-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13077" y="3566178"/>
            <a:ext cx="1528176" cy="63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RHS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68635" y="4518154"/>
            <a:ext cx="1528176" cy="634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Regeqn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910170" y="4518154"/>
            <a:ext cx="546981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&lt;-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315165" y="4520242"/>
            <a:ext cx="1528176" cy="634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lm(y ~ x)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83249" y="5472218"/>
            <a:ext cx="1528176" cy="634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graph1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99732" y="5472218"/>
            <a:ext cx="557419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329779" y="5474306"/>
            <a:ext cx="1528176" cy="6342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Plot(x)</a:t>
            </a:r>
          </a:p>
        </p:txBody>
      </p:sp>
    </p:spTree>
    <p:extLst>
      <p:ext uri="{BB962C8B-B14F-4D97-AF65-F5344CB8AC3E}">
        <p14:creationId xmlns:p14="http://schemas.microsoft.com/office/powerpoint/2010/main" val="195634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Brackets and special characters in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2394" y="1152395"/>
            <a:ext cx="10108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  ]  square bracket for index or reference </a:t>
            </a:r>
            <a:r>
              <a:rPr lang="en-US" dirty="0" err="1">
                <a:solidFill>
                  <a:srgbClr val="FF0000"/>
                </a:solidFill>
              </a:rPr>
              <a:t>w.r.t</a:t>
            </a:r>
            <a:r>
              <a:rPr lang="en-US" dirty="0">
                <a:solidFill>
                  <a:srgbClr val="FF0000"/>
                </a:solidFill>
              </a:rPr>
              <a:t> to rows and col</a:t>
            </a:r>
          </a:p>
          <a:p>
            <a:r>
              <a:rPr lang="en-US" dirty="0"/>
              <a:t>[  row, col ]</a:t>
            </a:r>
          </a:p>
          <a:p>
            <a:r>
              <a:rPr lang="en-US" dirty="0"/>
              <a:t>[1:5,1:5]     	# first 5 rows and col</a:t>
            </a:r>
          </a:p>
          <a:p>
            <a:r>
              <a:rPr lang="en-US" dirty="0"/>
              <a:t>[,c(1,4,6)]   	# all rows and selected  col 1,4, and 6</a:t>
            </a:r>
          </a:p>
          <a:p>
            <a:r>
              <a:rPr lang="en-US" dirty="0"/>
              <a:t>[,-c(1,4,6)] 	# all rows and eliminate selected  col 1,4, and 6 from the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4482" y="2920649"/>
            <a:ext cx="101085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   )   ordinary braces for executing any function</a:t>
            </a:r>
          </a:p>
          <a:p>
            <a:r>
              <a:rPr lang="en-US" dirty="0"/>
              <a:t>mean(</a:t>
            </a:r>
            <a:r>
              <a:rPr lang="en-US" dirty="0" err="1"/>
              <a:t>obj</a:t>
            </a:r>
            <a:r>
              <a:rPr lang="en-US" dirty="0"/>
              <a:t>) ; 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5227521"/>
            <a:ext cx="101085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# comments line</a:t>
            </a:r>
          </a:p>
          <a:p>
            <a:r>
              <a:rPr lang="en-US" sz="2000" dirty="0">
                <a:solidFill>
                  <a:srgbClr val="00B050"/>
                </a:solidFill>
              </a:rPr>
              <a:t>$ attaching variables with file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@ S4 class objects</a:t>
            </a:r>
          </a:p>
          <a:p>
            <a:r>
              <a:rPr lang="en-US" dirty="0">
                <a:solidFill>
                  <a:srgbClr val="00B050"/>
                </a:solidFill>
              </a:rPr>
              <a:t>[[  to fetch output in two level  within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8762" y="3713963"/>
            <a:ext cx="101085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{   }   user defined function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z = x + y</a:t>
            </a:r>
          </a:p>
          <a:p>
            <a:r>
              <a:rPr lang="en-US" dirty="0"/>
              <a:t>     return(x)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0206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r>
              <a:rPr lang="en-US" dirty="0"/>
              <a:t>IS and AS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03747"/>
            <a:ext cx="5181600" cy="2404998"/>
          </a:xfrm>
        </p:spPr>
        <p:txBody>
          <a:bodyPr>
            <a:normAutofit/>
          </a:bodyPr>
          <a:lstStyle/>
          <a:p>
            <a:r>
              <a:rPr lang="en-US" sz="2000" dirty="0"/>
              <a:t>To Check whether data elements is belongs to certain data type or structure</a:t>
            </a:r>
          </a:p>
          <a:p>
            <a:r>
              <a:rPr lang="en-US" sz="2000" dirty="0" err="1"/>
              <a:t>is.data.frame</a:t>
            </a:r>
            <a:r>
              <a:rPr lang="en-US" sz="2000" dirty="0"/>
              <a:t>(x)</a:t>
            </a:r>
          </a:p>
          <a:p>
            <a:r>
              <a:rPr lang="en-US" sz="2000" dirty="0"/>
              <a:t>Return as True or False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41325"/>
            <a:ext cx="5181600" cy="1695625"/>
          </a:xfrm>
        </p:spPr>
        <p:txBody>
          <a:bodyPr>
            <a:normAutofit/>
          </a:bodyPr>
          <a:lstStyle/>
          <a:p>
            <a:r>
              <a:rPr lang="en-US" sz="2400" dirty="0"/>
              <a:t>To make data coercion,  converting one data type into other type</a:t>
            </a:r>
          </a:p>
          <a:p>
            <a:r>
              <a:rPr lang="en-US" sz="2400" dirty="0"/>
              <a:t>For instance from character into factor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78904" y="1315233"/>
            <a:ext cx="1916482" cy="48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 FUNCTION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17900" y="1317321"/>
            <a:ext cx="1916482" cy="48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 FUNCTION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86813" y="3584527"/>
            <a:ext cx="5337131" cy="1864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convert vector into matrix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cbind</a:t>
            </a:r>
            <a:r>
              <a:rPr lang="en-US" sz="2000" dirty="0">
                <a:solidFill>
                  <a:srgbClr val="FF0000"/>
                </a:solidFill>
              </a:rPr>
              <a:t>(obj1,obj2)</a:t>
            </a:r>
          </a:p>
          <a:p>
            <a:r>
              <a:rPr lang="en-US" sz="2400" dirty="0"/>
              <a:t>To convert vector into </a:t>
            </a:r>
            <a:r>
              <a:rPr lang="en-US" sz="2400" dirty="0" err="1"/>
              <a:t>dataframe</a:t>
            </a:r>
            <a:endParaRPr lang="en-US" sz="2400" dirty="0"/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data.frame</a:t>
            </a:r>
            <a:r>
              <a:rPr lang="en-US" sz="2000" dirty="0">
                <a:solidFill>
                  <a:srgbClr val="FF0000"/>
                </a:solidFill>
              </a:rPr>
              <a:t>(obj1,obj2)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as.data.frame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obj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775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of data from various file format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5129"/>
            <a:ext cx="9069888" cy="528598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 csv</a:t>
            </a:r>
            <a:r>
              <a:rPr lang="en-US" dirty="0"/>
              <a:t>                            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obj</a:t>
            </a:r>
            <a:r>
              <a:rPr lang="en-US" sz="2000" dirty="0">
                <a:solidFill>
                  <a:srgbClr val="FF0000"/>
                </a:solidFill>
              </a:rPr>
              <a:t> &lt;- </a:t>
            </a:r>
            <a:r>
              <a:rPr lang="en-US" sz="2000" dirty="0" err="1">
                <a:solidFill>
                  <a:srgbClr val="FF0000"/>
                </a:solidFill>
              </a:rPr>
              <a:t>read.csv</a:t>
            </a:r>
            <a:r>
              <a:rPr lang="en-US" sz="2000" dirty="0">
                <a:solidFill>
                  <a:srgbClr val="FF0000"/>
                </a:solidFill>
              </a:rPr>
              <a:t>(“File </a:t>
            </a:r>
            <a:r>
              <a:rPr lang="en-US" sz="2000" dirty="0" err="1">
                <a:solidFill>
                  <a:srgbClr val="FF0000"/>
                </a:solidFill>
              </a:rPr>
              <a:t>name.csv</a:t>
            </a:r>
            <a:r>
              <a:rPr lang="en-US" sz="2000" dirty="0">
                <a:solidFill>
                  <a:srgbClr val="FF0000"/>
                </a:solidFill>
              </a:rPr>
              <a:t>”)</a:t>
            </a:r>
          </a:p>
          <a:p>
            <a:pPr>
              <a:buFont typeface="Wingdings" charset="2"/>
              <a:buChar char="Ø"/>
            </a:pPr>
            <a:r>
              <a:rPr lang="en-US" sz="2000" dirty="0"/>
              <a:t> SPSS/SAS</a:t>
            </a:r>
            <a:r>
              <a:rPr lang="en-US" sz="2400" dirty="0"/>
              <a:t> </a:t>
            </a:r>
            <a:r>
              <a:rPr lang="en-US" dirty="0"/>
              <a:t>		  </a:t>
            </a:r>
          </a:p>
          <a:p>
            <a:pPr marL="0" indent="0">
              <a:buNone/>
            </a:pPr>
            <a:r>
              <a:rPr lang="en-US" sz="2000" dirty="0"/>
              <a:t>library(foreign)  # To invoke the package to import data from </a:t>
            </a:r>
            <a:r>
              <a:rPr lang="en-US" sz="2000" dirty="0" err="1"/>
              <a:t>spss</a:t>
            </a:r>
            <a:r>
              <a:rPr lang="en-US" sz="2000" dirty="0"/>
              <a:t> / </a:t>
            </a:r>
            <a:r>
              <a:rPr lang="en-US" sz="2000" dirty="0" err="1"/>
              <a:t>sas</a:t>
            </a:r>
            <a:r>
              <a:rPr lang="en-US" sz="2000" dirty="0"/>
              <a:t>/</a:t>
            </a:r>
            <a:r>
              <a:rPr lang="en-US" sz="2000" dirty="0" err="1"/>
              <a:t>stata</a:t>
            </a: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obj</a:t>
            </a:r>
            <a:r>
              <a:rPr lang="en-US" sz="2000" dirty="0">
                <a:solidFill>
                  <a:srgbClr val="FF0000"/>
                </a:solidFill>
              </a:rPr>
              <a:t> &lt;- </a:t>
            </a:r>
            <a:r>
              <a:rPr lang="en-US" sz="2000" dirty="0" err="1">
                <a:solidFill>
                  <a:srgbClr val="FF0000"/>
                </a:solidFill>
              </a:rPr>
              <a:t>read.spss</a:t>
            </a:r>
            <a:r>
              <a:rPr lang="en-US" sz="2000" dirty="0">
                <a:solidFill>
                  <a:srgbClr val="FF0000"/>
                </a:solidFill>
              </a:rPr>
              <a:t>(“</a:t>
            </a:r>
            <a:r>
              <a:rPr lang="en-US" sz="2000" dirty="0" err="1">
                <a:solidFill>
                  <a:srgbClr val="FF0000"/>
                </a:solidFill>
              </a:rPr>
              <a:t>Filename.sav</a:t>
            </a:r>
            <a:r>
              <a:rPr lang="en-US" sz="2000" dirty="0">
                <a:solidFill>
                  <a:srgbClr val="FF0000"/>
                </a:solidFill>
              </a:rPr>
              <a:t>”, </a:t>
            </a:r>
            <a:r>
              <a:rPr lang="en-US" sz="2000" dirty="0" err="1">
                <a:solidFill>
                  <a:srgbClr val="FF0000"/>
                </a:solidFill>
              </a:rPr>
              <a:t>use.value.labels</a:t>
            </a:r>
            <a:r>
              <a:rPr lang="en-US" sz="2000" dirty="0">
                <a:solidFill>
                  <a:srgbClr val="FF0000"/>
                </a:solidFill>
              </a:rPr>
              <a:t>=T,  </a:t>
            </a:r>
            <a:r>
              <a:rPr lang="en-US" sz="2000" dirty="0" err="1">
                <a:solidFill>
                  <a:srgbClr val="FF0000"/>
                </a:solidFill>
              </a:rPr>
              <a:t>to.data.frame</a:t>
            </a:r>
            <a:r>
              <a:rPr lang="en-US" sz="2000" dirty="0">
                <a:solidFill>
                  <a:srgbClr val="FF0000"/>
                </a:solidFill>
              </a:rPr>
              <a:t>=T)</a:t>
            </a:r>
          </a:p>
          <a:p>
            <a:pPr marL="0" indent="0">
              <a:buNone/>
            </a:pPr>
            <a:endParaRPr lang="en-US" sz="11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000" dirty="0"/>
              <a:t> Excel</a:t>
            </a:r>
          </a:p>
          <a:p>
            <a:pPr marL="0" indent="0">
              <a:buNone/>
            </a:pPr>
            <a:r>
              <a:rPr lang="en-US" sz="2000" dirty="0" err="1"/>
              <a:t>Install.packages</a:t>
            </a:r>
            <a:r>
              <a:rPr lang="en-US" sz="2000" dirty="0"/>
              <a:t>(“</a:t>
            </a:r>
            <a:r>
              <a:rPr lang="en-US" sz="2000" dirty="0" err="1"/>
              <a:t>readxl</a:t>
            </a:r>
            <a:r>
              <a:rPr lang="en-US" sz="2000" dirty="0"/>
              <a:t>”)     # to install packages to import data from excel format</a:t>
            </a:r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readxl</a:t>
            </a:r>
            <a:r>
              <a:rPr lang="en-US" sz="2000" dirty="0"/>
              <a:t>) 		   # To invoke the package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Obj</a:t>
            </a:r>
            <a:r>
              <a:rPr lang="en-US" sz="2000" dirty="0">
                <a:solidFill>
                  <a:srgbClr val="FF0000"/>
                </a:solidFill>
              </a:rPr>
              <a:t> &lt;- </a:t>
            </a:r>
            <a:r>
              <a:rPr lang="en-US" sz="2000" dirty="0" err="1">
                <a:solidFill>
                  <a:srgbClr val="FF0000"/>
                </a:solidFill>
              </a:rPr>
              <a:t>read_xls</a:t>
            </a:r>
            <a:r>
              <a:rPr lang="en-US" sz="2000" dirty="0">
                <a:solidFill>
                  <a:srgbClr val="FF0000"/>
                </a:solidFill>
              </a:rPr>
              <a:t>("File </a:t>
            </a:r>
            <a:r>
              <a:rPr lang="en-US" sz="2000" dirty="0" err="1">
                <a:solidFill>
                  <a:srgbClr val="FF0000"/>
                </a:solidFill>
              </a:rPr>
              <a:t>name.xls</a:t>
            </a:r>
            <a:r>
              <a:rPr lang="en-US" sz="2000" dirty="0">
                <a:solidFill>
                  <a:srgbClr val="FF0000"/>
                </a:solidFill>
              </a:rPr>
              <a:t>", sheet=”</a:t>
            </a:r>
            <a:r>
              <a:rPr lang="en-US" sz="2000" i="1" dirty="0">
                <a:solidFill>
                  <a:srgbClr val="FF0000"/>
                </a:solidFill>
              </a:rPr>
              <a:t>sheet name</a:t>
            </a:r>
            <a:r>
              <a:rPr lang="en-US" sz="2000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</a:t>
            </a:r>
            <a:r>
              <a:rPr lang="en-US" sz="2000" dirty="0" err="1">
                <a:solidFill>
                  <a:srgbClr val="FF0000"/>
                </a:solidFill>
              </a:rPr>
              <a:t>read_xlsx</a:t>
            </a:r>
            <a:r>
              <a:rPr lang="en-US" sz="2000" dirty="0">
                <a:solidFill>
                  <a:srgbClr val="FF0000"/>
                </a:solidFill>
              </a:rPr>
              <a:t>("File </a:t>
            </a:r>
            <a:r>
              <a:rPr lang="en-US" sz="2000" dirty="0" err="1">
                <a:solidFill>
                  <a:srgbClr val="FF0000"/>
                </a:solidFill>
              </a:rPr>
              <a:t>name.xlsx</a:t>
            </a:r>
            <a:r>
              <a:rPr lang="en-US" sz="2000" dirty="0">
                <a:solidFill>
                  <a:srgbClr val="FF0000"/>
                </a:solidFill>
              </a:rPr>
              <a:t>", sheet=”</a:t>
            </a:r>
            <a:r>
              <a:rPr lang="en-US" sz="2000" i="1" dirty="0">
                <a:solidFill>
                  <a:srgbClr val="FF0000"/>
                </a:solidFill>
              </a:rPr>
              <a:t>sheet name</a:t>
            </a:r>
            <a:r>
              <a:rPr lang="en-US" sz="2000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3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r>
              <a:rPr lang="en-US" dirty="0"/>
              <a:t>Write of output to  various file format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966584"/>
            <a:ext cx="9808923" cy="459705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 csv</a:t>
            </a:r>
            <a:r>
              <a:rPr lang="en-US" dirty="0"/>
              <a:t>                             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 “file path”)    # set working directory to save all the import and write file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write.csv</a:t>
            </a:r>
            <a:r>
              <a:rPr lang="en-US" sz="2000" dirty="0">
                <a:solidFill>
                  <a:srgbClr val="FF0000"/>
                </a:solidFill>
              </a:rPr>
              <a:t>(“File </a:t>
            </a:r>
            <a:r>
              <a:rPr lang="en-US" sz="2000" dirty="0" err="1">
                <a:solidFill>
                  <a:srgbClr val="FF0000"/>
                </a:solidFill>
              </a:rPr>
              <a:t>name.csv</a:t>
            </a:r>
            <a:r>
              <a:rPr lang="en-US" sz="2000" dirty="0">
                <a:solidFill>
                  <a:srgbClr val="FF0000"/>
                </a:solidFill>
              </a:rPr>
              <a:t>”)</a:t>
            </a:r>
          </a:p>
          <a:p>
            <a:pPr>
              <a:buFont typeface="Wingdings" charset="2"/>
              <a:buChar char="Ø"/>
            </a:pPr>
            <a:endParaRPr lang="en-US" sz="11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000" dirty="0"/>
              <a:t> Excel</a:t>
            </a:r>
          </a:p>
          <a:p>
            <a:pPr marL="0" indent="0">
              <a:buNone/>
            </a:pPr>
            <a:r>
              <a:rPr lang="en-US" sz="2000" dirty="0" err="1"/>
              <a:t>Install.packages</a:t>
            </a:r>
            <a:r>
              <a:rPr lang="en-US" sz="2000" dirty="0"/>
              <a:t>(“</a:t>
            </a:r>
            <a:r>
              <a:rPr lang="en-US" sz="2000" dirty="0" err="1"/>
              <a:t>readxl</a:t>
            </a:r>
            <a:r>
              <a:rPr lang="en-US" sz="2000" dirty="0"/>
              <a:t>”)     # to install packages to import data from excel format</a:t>
            </a:r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readxl</a:t>
            </a:r>
            <a:r>
              <a:rPr lang="en-US" sz="2000" dirty="0"/>
              <a:t>) 		   # To invoke the package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write.xlsx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obj</a:t>
            </a:r>
            <a:r>
              <a:rPr lang="en-US" sz="2000" dirty="0">
                <a:solidFill>
                  <a:srgbClr val="FF0000"/>
                </a:solidFill>
              </a:rPr>
              <a:t>, out file name, </a:t>
            </a:r>
            <a:r>
              <a:rPr lang="en-US" sz="2000" dirty="0" err="1">
                <a:solidFill>
                  <a:srgbClr val="FF0000"/>
                </a:solidFill>
              </a:rPr>
              <a:t>sheetName</a:t>
            </a:r>
            <a:r>
              <a:rPr lang="en-US" sz="2000" dirty="0">
                <a:solidFill>
                  <a:srgbClr val="FF0000"/>
                </a:solidFill>
              </a:rPr>
              <a:t> = "</a:t>
            </a:r>
            <a:r>
              <a:rPr lang="en-US" sz="2000" i="1" dirty="0">
                <a:solidFill>
                  <a:srgbClr val="FF0000"/>
                </a:solidFill>
              </a:rPr>
              <a:t>Sheet1</a:t>
            </a:r>
            <a:r>
              <a:rPr lang="en-US" sz="2000" dirty="0">
                <a:solidFill>
                  <a:srgbClr val="FF0000"/>
                </a:solidFill>
              </a:rPr>
              <a:t>”)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8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r>
              <a:rPr lang="en-US" dirty="0"/>
              <a:t>File exploration or data understanding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66584"/>
            <a:ext cx="11023948" cy="4283903"/>
          </a:xfrm>
        </p:spPr>
        <p:txBody>
          <a:bodyPr>
            <a:normAutofit/>
          </a:bodyPr>
          <a:lstStyle/>
          <a:p>
            <a:r>
              <a:rPr lang="en-US" sz="2400" dirty="0"/>
              <a:t>names (</a:t>
            </a:r>
            <a:r>
              <a:rPr lang="en-US" sz="2400" dirty="0" err="1"/>
              <a:t>obj</a:t>
            </a:r>
            <a:r>
              <a:rPr lang="en-US" sz="2400" dirty="0"/>
              <a:t>)</a:t>
            </a:r>
            <a:r>
              <a:rPr lang="en-US" dirty="0"/>
              <a:t>               </a:t>
            </a:r>
            <a:r>
              <a:rPr lang="en-US" sz="2000" dirty="0"/>
              <a:t># list names of the variables in the file</a:t>
            </a:r>
          </a:p>
          <a:p>
            <a:r>
              <a:rPr lang="en-US" sz="2400" dirty="0" err="1"/>
              <a:t>str</a:t>
            </a:r>
            <a:r>
              <a:rPr lang="en-US" sz="2400" dirty="0"/>
              <a:t>(</a:t>
            </a:r>
            <a:r>
              <a:rPr lang="en-US" sz="2400" dirty="0" err="1"/>
              <a:t>obj</a:t>
            </a:r>
            <a:r>
              <a:rPr lang="en-US" sz="2400" dirty="0"/>
              <a:t>)</a:t>
            </a:r>
            <a:r>
              <a:rPr lang="en-US" dirty="0"/>
              <a:t> 		  </a:t>
            </a:r>
            <a:r>
              <a:rPr lang="en-US" sz="2000" dirty="0"/>
              <a:t># structure of the data</a:t>
            </a:r>
            <a:endParaRPr lang="en-US" dirty="0"/>
          </a:p>
          <a:p>
            <a:r>
              <a:rPr lang="en-US" sz="2400" dirty="0"/>
              <a:t>dim(</a:t>
            </a:r>
            <a:r>
              <a:rPr lang="en-US" sz="2400" dirty="0" err="1"/>
              <a:t>obj</a:t>
            </a:r>
            <a:r>
              <a:rPr lang="en-US" sz="2400" dirty="0"/>
              <a:t>) 	</a:t>
            </a:r>
            <a:r>
              <a:rPr lang="en-US" dirty="0"/>
              <a:t>	  </a:t>
            </a:r>
            <a:r>
              <a:rPr lang="en-US" sz="2000" dirty="0"/>
              <a:t># dimension of the data set, no. of row &amp; col</a:t>
            </a:r>
          </a:p>
          <a:p>
            <a:r>
              <a:rPr lang="en-US" sz="2400" dirty="0"/>
              <a:t>summary(</a:t>
            </a:r>
            <a:r>
              <a:rPr lang="en-US" sz="2400" dirty="0" err="1"/>
              <a:t>obj</a:t>
            </a:r>
            <a:r>
              <a:rPr lang="en-US" sz="2400" dirty="0"/>
              <a:t>)</a:t>
            </a:r>
            <a:r>
              <a:rPr lang="en-US" dirty="0"/>
              <a:t>            </a:t>
            </a:r>
            <a:r>
              <a:rPr lang="en-US" sz="2000" dirty="0"/>
              <a:t># provide basic stats min, max, mean, median, Q1 and Q3</a:t>
            </a:r>
          </a:p>
          <a:p>
            <a:r>
              <a:rPr lang="en-US" sz="2400" dirty="0"/>
              <a:t>head(</a:t>
            </a:r>
            <a:r>
              <a:rPr lang="en-US" sz="2400" dirty="0" err="1"/>
              <a:t>obj</a:t>
            </a:r>
            <a:r>
              <a:rPr lang="en-US" sz="2400" dirty="0"/>
              <a:t>) 	</a:t>
            </a:r>
            <a:r>
              <a:rPr lang="en-US" sz="2000" dirty="0"/>
              <a:t>	    # by default display first 6 rows of the data file</a:t>
            </a:r>
          </a:p>
          <a:p>
            <a:r>
              <a:rPr lang="en-US" sz="2400" dirty="0"/>
              <a:t>tail(</a:t>
            </a:r>
            <a:r>
              <a:rPr lang="en-US" sz="2400" dirty="0" err="1"/>
              <a:t>obj</a:t>
            </a:r>
            <a:r>
              <a:rPr lang="en-US" sz="2400" dirty="0"/>
              <a:t>)</a:t>
            </a:r>
            <a:r>
              <a:rPr lang="en-US" sz="2000" dirty="0"/>
              <a:t> 		    # by default display last 6 rows of the data file</a:t>
            </a:r>
          </a:p>
          <a:p>
            <a:r>
              <a:rPr lang="en-US" sz="2000" dirty="0"/>
              <a:t>describe(</a:t>
            </a:r>
            <a:r>
              <a:rPr lang="en-US" sz="2000" dirty="0" err="1"/>
              <a:t>obj</a:t>
            </a:r>
            <a:r>
              <a:rPr lang="en-US" sz="2000" dirty="0"/>
              <a:t>) 		    # providing basic summaries of continuous variable, using psych package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27135" y="1265128"/>
            <a:ext cx="1916482" cy="48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09995" y="1267216"/>
            <a:ext cx="1916482" cy="48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86758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1670</Words>
  <Application>Microsoft Macintosh PowerPoint</Application>
  <PresentationFormat>Widescreen</PresentationFormat>
  <Paragraphs>316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Data preparation and Analysis using R</vt:lpstr>
      <vt:lpstr>Why R</vt:lpstr>
      <vt:lpstr>Caution before get into R</vt:lpstr>
      <vt:lpstr>Everything is Object in R</vt:lpstr>
      <vt:lpstr>Types of Brackets and special characters in R</vt:lpstr>
      <vt:lpstr>IS and AS function</vt:lpstr>
      <vt:lpstr>Import of data from various file format </vt:lpstr>
      <vt:lpstr>Write of output to  various file format </vt:lpstr>
      <vt:lpstr>File exploration or data understanding function</vt:lpstr>
      <vt:lpstr>Data preparation</vt:lpstr>
      <vt:lpstr>Family of “apply” function</vt:lpstr>
      <vt:lpstr>Exploratory Data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 and Analysis</dc:title>
  <dc:creator>Microsoft Office User</dc:creator>
  <cp:lastModifiedBy>shankar MM</cp:lastModifiedBy>
  <cp:revision>49</cp:revision>
  <dcterms:created xsi:type="dcterms:W3CDTF">2018-12-17T11:36:10Z</dcterms:created>
  <dcterms:modified xsi:type="dcterms:W3CDTF">2023-08-10T01:11:59Z</dcterms:modified>
</cp:coreProperties>
</file>