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59" r:id="rId4"/>
    <p:sldId id="260" r:id="rId5"/>
    <p:sldId id="280" r:id="rId6"/>
    <p:sldId id="263" r:id="rId7"/>
    <p:sldId id="264" r:id="rId8"/>
    <p:sldId id="265" r:id="rId9"/>
    <p:sldId id="266" r:id="rId10"/>
    <p:sldId id="267" r:id="rId11"/>
    <p:sldId id="281" r:id="rId12"/>
    <p:sldId id="286" r:id="rId13"/>
    <p:sldId id="283" r:id="rId14"/>
    <p:sldId id="269" r:id="rId15"/>
    <p:sldId id="270" r:id="rId16"/>
    <p:sldId id="271" r:id="rId17"/>
    <p:sldId id="272" r:id="rId18"/>
    <p:sldId id="276" r:id="rId19"/>
    <p:sldId id="278" r:id="rId20"/>
  </p:sldIdLst>
  <p:sldSz cx="9144000" cy="5143500" type="screen16x9"/>
  <p:notesSz cx="6858000" cy="9144000"/>
  <p:embeddedFontLst>
    <p:embeddedFont>
      <p:font typeface="Arial Rounded MT Bold" panose="020F0704030504030204" pitchFamily="34" charset="0"/>
      <p:regular r:id="rId22"/>
    </p:embeddedFon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Gill Sans MT" panose="020B0502020104020203" pitchFamily="34" charset="0"/>
      <p:regular r:id="rId29"/>
      <p:bold r:id="rId30"/>
      <p:italic r:id="rId31"/>
      <p:boldItalic r:id="rId32"/>
    </p:embeddedFont>
    <p:embeddedFont>
      <p:font typeface="Impact" panose="020B0806030902050204" pitchFamily="3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 d="100"/>
          <a:sy n="10" d="100"/>
        </p:scale>
        <p:origin x="-1326" y="-13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5.fntdata" /><Relationship Id="rId3" Type="http://schemas.openxmlformats.org/officeDocument/2006/relationships/slide" Target="slides/slide2.xml" /><Relationship Id="rId21" Type="http://schemas.openxmlformats.org/officeDocument/2006/relationships/notesMaster" Target="notesMasters/notesMaster1.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4.fntdata" /><Relationship Id="rId33" Type="http://schemas.openxmlformats.org/officeDocument/2006/relationships/font" Target="fonts/font12.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8.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3.fntdata" /><Relationship Id="rId32" Type="http://schemas.openxmlformats.org/officeDocument/2006/relationships/font" Target="fonts/font11.fntdata"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2.fntdata" /><Relationship Id="rId28" Type="http://schemas.openxmlformats.org/officeDocument/2006/relationships/font" Target="fonts/font7.fntdata"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10.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1.fntdata" /><Relationship Id="rId27" Type="http://schemas.openxmlformats.org/officeDocument/2006/relationships/font" Target="fonts/font6.fntdata" /><Relationship Id="rId30" Type="http://schemas.openxmlformats.org/officeDocument/2006/relationships/font" Target="fonts/font9.fntdata" /><Relationship Id="rId35"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271708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726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53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140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16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482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652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002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58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758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17621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55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442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664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217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3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96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4590881-6EBF-4CE1-A00A-2201EE5BE922}"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802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90881-6EBF-4CE1-A00A-2201EE5BE922}"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4134378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90881-6EBF-4CE1-A00A-2201EE5BE922}"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2276016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96107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90881-6EBF-4CE1-A00A-2201EE5BE922}"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7716841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590881-6EBF-4CE1-A00A-2201EE5BE922}"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3472893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590881-6EBF-4CE1-A00A-2201EE5BE922}"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6931513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590881-6EBF-4CE1-A00A-2201EE5BE922}" type="datetimeFigureOut">
              <a:rPr lang="en-US" smtClean="0"/>
              <a:pPr/>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6818983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590881-6EBF-4CE1-A00A-2201EE5BE922}" type="datetimeFigureOut">
              <a:rPr lang="en-US" smtClean="0"/>
              <a:pPr/>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8092996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90881-6EBF-4CE1-A00A-2201EE5BE922}" type="datetimeFigureOut">
              <a:rPr lang="en-US" smtClean="0"/>
              <a:pPr/>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93577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4590881-6EBF-4CE1-A00A-2201EE5BE922}"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366337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4590881-6EBF-4CE1-A00A-2201EE5BE922}"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1170580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4590881-6EBF-4CE1-A00A-2201EE5BE922}" type="datetimeFigureOut">
              <a:rPr lang="en-US" smtClean="0"/>
              <a:pPr/>
              <a:t>10/9/2020</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884207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2.xml" /><Relationship Id="rId1" Type="http://schemas.openxmlformats.org/officeDocument/2006/relationships/slideLayout" Target="../slideLayouts/slideLayout12.xml" /></Relationships>
</file>

<file path=ppt/slides/_rels/slide1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13.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4.xml" /><Relationship Id="rId1" Type="http://schemas.openxmlformats.org/officeDocument/2006/relationships/slideLayout" Target="../slideLayouts/slideLayout1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24"/>
          <p:cNvSpPr txBox="1">
            <a:spLocks noGrp="1"/>
          </p:cNvSpPr>
          <p:nvPr>
            <p:ph type="body" idx="1"/>
          </p:nvPr>
        </p:nvSpPr>
        <p:spPr>
          <a:xfrm>
            <a:off x="623400" y="534256"/>
            <a:ext cx="8520600" cy="4034544"/>
          </a:xfrm>
          <a:prstGeom prst="rect">
            <a:avLst/>
          </a:prstGeom>
        </p:spPr>
        <p:txBody>
          <a:bodyPr spcFirstLastPara="1" wrap="square" lIns="91425" tIns="91425" rIns="91425" bIns="91425" anchor="t" anchorCtr="0">
            <a:noAutofit/>
          </a:bodyPr>
          <a:lstStyle/>
          <a:p>
            <a:pPr marL="0" indent="0">
              <a:buNone/>
            </a:pPr>
            <a:r>
              <a:rPr lang="en" dirty="0"/>
              <a:t>  </a:t>
            </a:r>
            <a:r>
              <a:rPr lang="en-US" b="1" dirty="0"/>
              <a:t>Use Case 3 : Shortage Request</a:t>
            </a:r>
          </a:p>
          <a:p>
            <a:pPr marL="0" indent="0">
              <a:buNone/>
            </a:pPr>
            <a:endParaRPr lang="en-US" b="1" dirty="0"/>
          </a:p>
          <a:p>
            <a:pPr marL="0" indent="0">
              <a:buNone/>
            </a:pPr>
            <a:endParaRPr lang="en-US" b="1" dirty="0"/>
          </a:p>
          <a:p>
            <a:r>
              <a:rPr lang="en-US" dirty="0"/>
              <a:t>An NGO manager while viewing the enterprises’ inventory can raise a shortage request</a:t>
            </a:r>
          </a:p>
          <a:p>
            <a:r>
              <a:rPr lang="en-US" dirty="0"/>
              <a:t>The manager also mentions an employee who would then follow-up on the request</a:t>
            </a:r>
          </a:p>
          <a:p>
            <a:r>
              <a:rPr lang="en-US" dirty="0"/>
              <a:t>This request is then forwarded to all other NGO managers within the network</a:t>
            </a:r>
          </a:p>
          <a:p>
            <a:r>
              <a:rPr lang="en-US" dirty="0"/>
              <a:t>An NGO manager can then redirect a particular collection request to an NGO facing a shortage</a:t>
            </a:r>
          </a:p>
          <a:p>
            <a:r>
              <a:rPr lang="en-US" dirty="0"/>
              <a:t>The logistics and collection then proceeds like a usual collection request</a:t>
            </a:r>
          </a:p>
          <a:p>
            <a:r>
              <a:rPr lang="en-US" dirty="0"/>
              <a:t>This collection request is linked to the original shortage request</a:t>
            </a: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t>
            </a:r>
            <a:r>
              <a:rPr lang="en-US" dirty="0" err="1"/>
              <a:t>digram</a:t>
            </a:r>
            <a:br>
              <a:rPr lang="en-US" dirty="0"/>
            </a:br>
            <a:endParaRPr lang="en-US" dirty="0"/>
          </a:p>
        </p:txBody>
      </p:sp>
      <p:sp>
        <p:nvSpPr>
          <p:cNvPr id="3" name="Text Placeholder 2"/>
          <p:cNvSpPr>
            <a:spLocks noGrp="1"/>
          </p:cNvSpPr>
          <p:nvPr>
            <p:ph type="body" idx="1"/>
          </p:nvPr>
        </p:nvSpPr>
        <p:spPr>
          <a:xfrm>
            <a:off x="311700" y="1171600"/>
            <a:ext cx="8520600" cy="3971900"/>
          </a:xfrm>
        </p:spPr>
        <p:txBody>
          <a:bodyPr/>
          <a:lstStyle/>
          <a:p>
            <a:endParaRPr lang="en-US" dirty="0"/>
          </a:p>
        </p:txBody>
      </p:sp>
      <p:pic>
        <p:nvPicPr>
          <p:cNvPr id="2050" name="Picture 2" descr="C:\Users\a\Desktop\10.png"/>
          <p:cNvPicPr>
            <a:picLocks noChangeAspect="1" noChangeArrowheads="1"/>
          </p:cNvPicPr>
          <p:nvPr/>
        </p:nvPicPr>
        <p:blipFill>
          <a:blip r:embed="rId2"/>
          <a:srcRect/>
          <a:stretch>
            <a:fillRect/>
          </a:stretch>
        </p:blipFill>
        <p:spPr bwMode="auto">
          <a:xfrm>
            <a:off x="1631576" y="1380564"/>
            <a:ext cx="6149789" cy="376293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esktop\7.jpg"/>
          <p:cNvPicPr>
            <a:picLocks noChangeAspect="1" noChangeArrowheads="1"/>
          </p:cNvPicPr>
          <p:nvPr/>
        </p:nvPicPr>
        <p:blipFill>
          <a:blip r:embed="rId2"/>
          <a:srcRect/>
          <a:stretch>
            <a:fillRect/>
          </a:stretch>
        </p:blipFill>
        <p:spPr bwMode="auto">
          <a:xfrm>
            <a:off x="-19110960" y="-19110960"/>
            <a:ext cx="50017680" cy="4407408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8" name="Picture 7"/>
          <p:cNvPicPr/>
          <p:nvPr/>
        </p:nvPicPr>
        <p:blipFill>
          <a:blip r:embed="rId3"/>
          <a:stretch/>
        </p:blipFill>
        <p:spPr>
          <a:xfrm>
            <a:off x="790563" y="1212351"/>
            <a:ext cx="7284924" cy="3472665"/>
          </a:xfrm>
          <a:prstGeom prst="rect">
            <a:avLst/>
          </a:prstGeom>
          <a:ln>
            <a:noFill/>
          </a:ln>
        </p:spPr>
      </p:pic>
      <p:sp>
        <p:nvSpPr>
          <p:cNvPr id="2" name="Rectangle 1"/>
          <p:cNvSpPr/>
          <p:nvPr/>
        </p:nvSpPr>
        <p:spPr>
          <a:xfrm>
            <a:off x="790563" y="297951"/>
            <a:ext cx="2990327" cy="461665"/>
          </a:xfrm>
          <a:prstGeom prst="rect">
            <a:avLst/>
          </a:prstGeom>
        </p:spPr>
        <p:txBody>
          <a:bodyPr wrap="square">
            <a:spAutoFit/>
          </a:bodyPr>
          <a:lstStyle/>
          <a:p>
            <a:r>
              <a:rPr lang="en-US" sz="2400" b="1" dirty="0">
                <a:latin typeface="+mn-lt"/>
              </a:rPr>
              <a:t>Use Case Diagram </a:t>
            </a:r>
            <a:endParaRPr lang="en-US" sz="2400"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4" name="CustomShape 1"/>
          <p:cNvSpPr/>
          <p:nvPr/>
        </p:nvSpPr>
        <p:spPr>
          <a:xfrm>
            <a:off x="1251720" y="382320"/>
            <a:ext cx="10177560" cy="1491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5100" b="0" strike="noStrike" cap="all" spc="197" dirty="0">
                <a:solidFill>
                  <a:srgbClr val="2A1A00"/>
                </a:solidFill>
                <a:uFill>
                  <a:solidFill>
                    <a:srgbClr val="FFFFFF"/>
                  </a:solidFill>
                </a:uFill>
                <a:latin typeface="Impact"/>
              </a:rPr>
              <a:t>Data flow </a:t>
            </a:r>
            <a:r>
              <a:rPr lang="en-IN" sz="5100" b="0" strike="noStrike" cap="all" spc="197" dirty="0" err="1">
                <a:solidFill>
                  <a:srgbClr val="2A1A00"/>
                </a:solidFill>
                <a:uFill>
                  <a:solidFill>
                    <a:srgbClr val="FFFFFF"/>
                  </a:solidFill>
                </a:uFill>
                <a:latin typeface="Impact"/>
              </a:rPr>
              <a:t>daigram</a:t>
            </a:r>
            <a:r>
              <a:rPr lang="en-IN" sz="5100" b="0" strike="noStrike" cap="all" spc="197" dirty="0">
                <a:solidFill>
                  <a:srgbClr val="2A1A00"/>
                </a:solidFill>
                <a:uFill>
                  <a:solidFill>
                    <a:srgbClr val="FFFFFF"/>
                  </a:solidFill>
                </a:uFill>
                <a:latin typeface="Impact"/>
              </a:rPr>
              <a:t> </a:t>
            </a:r>
            <a:endParaRPr lang="en-IN" sz="1800" b="0" strike="noStrike" spc="-1" dirty="0">
              <a:solidFill>
                <a:srgbClr val="000000"/>
              </a:solidFill>
              <a:uFill>
                <a:solidFill>
                  <a:srgbClr val="FFFFFF"/>
                </a:solidFill>
              </a:uFill>
              <a:latin typeface="Arial"/>
            </a:endParaRPr>
          </a:p>
        </p:txBody>
      </p:sp>
      <p:sp>
        <p:nvSpPr>
          <p:cNvPr id="5" name="CustomShape 2"/>
          <p:cNvSpPr/>
          <p:nvPr/>
        </p:nvSpPr>
        <p:spPr>
          <a:xfrm>
            <a:off x="1224000" y="2592000"/>
            <a:ext cx="10177560" cy="3593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28600" indent="-227880">
              <a:lnSpc>
                <a:spcPct val="100000"/>
              </a:lnSpc>
            </a:pPr>
            <a:r>
              <a:rPr lang="en-IN" sz="2000" b="0" strike="noStrike" spc="-1">
                <a:solidFill>
                  <a:srgbClr val="595959"/>
                </a:solidFill>
                <a:uFill>
                  <a:solidFill>
                    <a:srgbClr val="FFFFFF"/>
                  </a:solidFill>
                </a:uFill>
                <a:latin typeface="Gill Sans MT"/>
              </a:rPr>
              <a:t> </a:t>
            </a:r>
            <a:endParaRPr lang="en-IN" sz="1800" b="0" strike="noStrike" spc="-1">
              <a:solidFill>
                <a:srgbClr val="000000"/>
              </a:solidFill>
              <a:uFill>
                <a:solidFill>
                  <a:srgbClr val="FFFFFF"/>
                </a:solidFill>
              </a:uFill>
              <a:latin typeface="Arial"/>
            </a:endParaRPr>
          </a:p>
        </p:txBody>
      </p:sp>
      <p:pic>
        <p:nvPicPr>
          <p:cNvPr id="6" name="Picture 5"/>
          <p:cNvPicPr/>
          <p:nvPr/>
        </p:nvPicPr>
        <p:blipFill>
          <a:blip r:embed="rId3"/>
          <a:stretch/>
        </p:blipFill>
        <p:spPr>
          <a:xfrm>
            <a:off x="886332" y="1674686"/>
            <a:ext cx="7332994" cy="2599363"/>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284270"/>
            <a:ext cx="7948722" cy="3326654"/>
          </a:xfrm>
          <a:prstGeom prst="rect">
            <a:avLst/>
          </a:prstGeom>
        </p:spPr>
      </p:pic>
      <p:sp>
        <p:nvSpPr>
          <p:cNvPr id="6" name="Title 5"/>
          <p:cNvSpPr>
            <a:spLocks noGrp="1"/>
          </p:cNvSpPr>
          <p:nvPr>
            <p:ph type="title"/>
          </p:nvPr>
        </p:nvSpPr>
        <p:spPr/>
        <p:txBody>
          <a:bodyPr/>
          <a:lstStyle/>
          <a:p>
            <a:r>
              <a:rPr lang="en-US" b="1" dirty="0"/>
              <a:t>HOME PAGE:</a:t>
            </a:r>
            <a:br>
              <a:rPr lang="en-US" b="1" dirty="0"/>
            </a:b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DONER PAGE:</a:t>
            </a:r>
            <a:endParaRPr b="1"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30" y="1058225"/>
            <a:ext cx="8489930" cy="3647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649840" y="122581"/>
            <a:ext cx="6858000" cy="8431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3.Future Scope</a:t>
            </a:r>
            <a:endParaRPr b="1" dirty="0"/>
          </a:p>
        </p:txBody>
      </p:sp>
      <p:sp>
        <p:nvSpPr>
          <p:cNvPr id="179" name="Google Shape;179;p33"/>
          <p:cNvSpPr txBox="1">
            <a:spLocks noGrp="1"/>
          </p:cNvSpPr>
          <p:nvPr>
            <p:ph type="subTitle" idx="1"/>
          </p:nvPr>
        </p:nvSpPr>
        <p:spPr>
          <a:xfrm>
            <a:off x="166954" y="1561097"/>
            <a:ext cx="7415373" cy="3062274"/>
          </a:xfrm>
          <a:prstGeom prst="rect">
            <a:avLst/>
          </a:prstGeom>
        </p:spPr>
        <p:txBody>
          <a:bodyPr spcFirstLastPara="1" wrap="square" lIns="91425" tIns="91425" rIns="91425" bIns="91425" anchor="t" anchorCtr="0">
            <a:noAutofit/>
          </a:bodyPr>
          <a:lstStyle/>
          <a:p>
            <a:pPr marL="914400" lvl="2"/>
            <a:endParaRPr lang="en-US" sz="2800" dirty="0"/>
          </a:p>
          <a:p>
            <a:pPr marL="971550" lvl="2" indent="-285750">
              <a:buFont typeface="Wingdings" panose="05000000000000000000" pitchFamily="2" charset="2"/>
              <a:buChar char="Ø"/>
            </a:pPr>
            <a:r>
              <a:rPr lang="en-US" sz="2350" dirty="0"/>
              <a:t>Donations of food by small quantity to the man to  hungry peoples.</a:t>
            </a:r>
          </a:p>
          <a:p>
            <a:pPr marL="285750" indent="-285750">
              <a:buFont typeface="Wingdings" panose="05000000000000000000" pitchFamily="2" charset="2"/>
              <a:buChar char="Ø"/>
            </a:pPr>
            <a:r>
              <a:rPr lang="en-US" sz="2800" dirty="0"/>
              <a:t>Finding nearest donation food places for beggars to </a:t>
            </a:r>
            <a:r>
              <a:rPr lang="en-US" sz="2800" dirty="0" err="1"/>
              <a:t>temple,NGO</a:t>
            </a:r>
            <a:r>
              <a:rPr lang="en-US" sz="2800" dirty="0"/>
              <a:t> </a:t>
            </a:r>
            <a:r>
              <a:rPr lang="en-US" sz="2800" dirty="0" err="1"/>
              <a:t>etc</a:t>
            </a:r>
            <a:r>
              <a:rPr lang="en-US" sz="2800" dirty="0"/>
              <a:t> helps.</a:t>
            </a:r>
          </a:p>
          <a:p>
            <a:br>
              <a:rPr lang="en-US" sz="2800" dirty="0"/>
            </a:br>
            <a:endParaRPr lang="en-US" sz="2800" dirty="0"/>
          </a:p>
          <a:p>
            <a:endParaRPr lang="en-IN" dirty="0"/>
          </a:p>
          <a:p>
            <a:pPr marL="0" lvl="0" indent="0" algn="l"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IT ENABLED FOOD BANK</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1800" dirty="0" err="1">
                <a:latin typeface="Times New Roman"/>
                <a:ea typeface="Times New Roman"/>
                <a:cs typeface="Times New Roman"/>
                <a:sym typeface="Times New Roman"/>
              </a:rPr>
              <a:t>Sagar</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Randive</a:t>
            </a:r>
            <a:r>
              <a:rPr lang="en" sz="1800" dirty="0">
                <a:latin typeface="Times New Roman"/>
                <a:ea typeface="Times New Roman"/>
                <a:cs typeface="Times New Roman"/>
                <a:sym typeface="Times New Roman"/>
              </a:rPr>
              <a:t>(16204001)</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Shanakar Pednekar(16204027)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Vimal Sharma(15104044)</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Name of Guide: Ganesh Gourshete</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1.1 Abstract</a:t>
            </a:r>
            <a:endParaRPr b="1" dirty="0">
              <a:latin typeface="Times New Roman"/>
              <a:ea typeface="Times New Roman"/>
              <a:cs typeface="Times New Roman"/>
              <a:sym typeface="Times New Roman"/>
            </a:endParaRPr>
          </a:p>
        </p:txBody>
      </p:sp>
      <p:sp>
        <p:nvSpPr>
          <p:cNvPr id="77" name="Google Shape;77;p16"/>
          <p:cNvSpPr txBox="1">
            <a:spLocks noGrp="1"/>
          </p:cNvSpPr>
          <p:nvPr>
            <p:ph type="body" idx="1"/>
          </p:nvPr>
        </p:nvSpPr>
        <p:spPr>
          <a:prstGeom prst="rect">
            <a:avLst/>
          </a:prstGeom>
        </p:spPr>
        <p:txBody>
          <a:bodyPr spcFirstLastPara="1" wrap="square" lIns="91425" tIns="91425" rIns="91425" bIns="91425" anchor="t" anchorCtr="0">
            <a:noAutofit/>
          </a:bodyPr>
          <a:lstStyle/>
          <a:p>
            <a:pPr>
              <a:buFont typeface="Wingdings" panose="05000000000000000000" pitchFamily="2" charset="2"/>
              <a:buChar char="q"/>
            </a:pPr>
            <a:r>
              <a:rPr lang="en-US" dirty="0"/>
              <a:t>This project is used to manage wastage foods in a useful way. Every day the people are wasting lots of foods. So we have to reduce that food wastage problem through online. If anyone have wastage foods they are entering their food quantity details and their address in that application and then the admin maintain the details of food donator.</a:t>
            </a:r>
          </a:p>
          <a:p>
            <a:pPr>
              <a:buFont typeface="Wingdings" panose="05000000000000000000" pitchFamily="2" charset="2"/>
              <a:buChar char="q"/>
            </a:pPr>
            <a:r>
              <a:rPr lang="en-US" dirty="0"/>
              <a:t>The donator can create the account and whenever they are having wastage food they can login and give request to the admin. And the admin also maintain the buyer(</a:t>
            </a:r>
            <a:r>
              <a:rPr lang="en-US" dirty="0" err="1"/>
              <a:t>orphanage,poor</a:t>
            </a:r>
            <a:r>
              <a:rPr lang="en-US" dirty="0"/>
              <a:t> people,..) details too. After the admin view the donator request and give the alert message like time to come and collect the food.</a:t>
            </a:r>
          </a:p>
          <a:p>
            <a:pPr marL="457200" lvl="0" indent="-342900" algn="l" rtl="0">
              <a:spcBef>
                <a:spcPts val="0"/>
              </a:spcBef>
              <a:spcAft>
                <a:spcPts val="0"/>
              </a:spcAft>
              <a:buSzPts val="1800"/>
              <a:buChar char="●"/>
            </a:pP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1.2 Problem Definition</a:t>
            </a:r>
            <a:endParaRPr b="1" dirty="0">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5722360"/>
          </a:xfrm>
          <a:prstGeom prst="rect">
            <a:avLst/>
          </a:prstGeom>
        </p:spPr>
        <p:txBody>
          <a:bodyPr spcFirstLastPara="1" wrap="square" lIns="91425" tIns="91425" rIns="91425" bIns="91425" anchor="t" anchorCtr="0">
            <a:noAutofit/>
          </a:bodyPr>
          <a:lstStyle/>
          <a:p>
            <a:r>
              <a:rPr lang="en-US" dirty="0"/>
              <a:t>Food wastage is a massive problem and one of the most overlooked thing in today’s world</a:t>
            </a:r>
          </a:p>
          <a:p>
            <a:r>
              <a:rPr lang="en-US" dirty="0"/>
              <a:t>One third of all food produced in the world goes to waste</a:t>
            </a:r>
          </a:p>
          <a:p>
            <a:r>
              <a:rPr lang="en-US" dirty="0"/>
              <a:t>Some restaurants/cafés have a policy to not serve food from previous day, despite being perfectly edible. This is all thrown away as “waste”, at the end of day.</a:t>
            </a:r>
          </a:p>
          <a:p>
            <a:r>
              <a:rPr lang="en-US" dirty="0"/>
              <a:t>Roughly $400B in food ends up in landfills every year resulting in 3.3 billion metric tons of greenhouse gases annually which has multiple effects on the world. (ref: </a:t>
            </a:r>
            <a:r>
              <a:rPr lang="en-US" u="sng" dirty="0"/>
              <a:t>http://foodtechconnect.com/2015/10/09/10-startups-reducing-food-waste-one-byte-at-a-time/</a:t>
            </a:r>
            <a:endParaRPr lang="en-US" dirty="0"/>
          </a:p>
          <a:p>
            <a:r>
              <a:rPr lang="en-US" dirty="0"/>
              <a:t>At the same time, worldwide nearly 800 million people do not have enough to eat. That means one in nine people are suffering from hunger.</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85627"/>
          </a:xfrm>
        </p:spPr>
        <p:txBody>
          <a:bodyPr/>
          <a:lstStyle/>
          <a:p>
            <a:r>
              <a:rPr lang="en-US" b="1" dirty="0">
                <a:latin typeface="+mn-lt"/>
              </a:rPr>
              <a:t>WHAT WE NEED ?</a:t>
            </a:r>
          </a:p>
        </p:txBody>
      </p:sp>
      <p:sp>
        <p:nvSpPr>
          <p:cNvPr id="3" name="Text Placeholder 2"/>
          <p:cNvSpPr>
            <a:spLocks noGrp="1"/>
          </p:cNvSpPr>
          <p:nvPr>
            <p:ph type="body" idx="1"/>
          </p:nvPr>
        </p:nvSpPr>
        <p:spPr>
          <a:xfrm>
            <a:off x="0" y="407114"/>
            <a:ext cx="8520600" cy="4736386"/>
          </a:xfrm>
        </p:spPr>
        <p:txBody>
          <a:bodyPr/>
          <a:lstStyle/>
          <a:p>
            <a:pPr indent="-457200">
              <a:buFont typeface="+mj-lt"/>
              <a:buAutoNum type="arabicPeriod"/>
            </a:pPr>
            <a:r>
              <a:rPr lang="en-US" sz="1800" u="sng" dirty="0"/>
              <a:t>Recycle by Composting</a:t>
            </a:r>
            <a:r>
              <a:rPr lang="en-US" sz="1800" dirty="0"/>
              <a:t>: Food producers can solve 100% of their food waste problems by simply organizing an effective composting strategy. And doing so not only eliminates waste, it also saves you money because you don’t need to “outsource” your compost production.</a:t>
            </a:r>
          </a:p>
          <a:p>
            <a:pPr indent="-457200">
              <a:buFont typeface="+mj-lt"/>
              <a:buAutoNum type="arabicPeriod"/>
            </a:pPr>
            <a:endParaRPr lang="en-US" sz="1800" dirty="0"/>
          </a:p>
          <a:p>
            <a:pPr indent="-457200">
              <a:buFont typeface="+mj-lt"/>
              <a:buAutoNum type="arabicPeriod"/>
            </a:pPr>
            <a:r>
              <a:rPr lang="en-US" sz="1800" u="sng" dirty="0"/>
              <a:t>Turn Wasted Food into Animal Feed</a:t>
            </a:r>
            <a:r>
              <a:rPr lang="en-US" sz="1800" dirty="0"/>
              <a:t>: Cultivating compost is one way to recycle food, but it can also be done in the bellies of cattle, sheep, pigs, and other livestock (themselves destined to become food).</a:t>
            </a:r>
          </a:p>
          <a:p>
            <a:pPr indent="-457200">
              <a:buFont typeface="+mj-lt"/>
              <a:buAutoNum type="arabicPeriod"/>
            </a:pPr>
            <a:endParaRPr lang="en-US" sz="1800" dirty="0"/>
          </a:p>
          <a:p>
            <a:pPr indent="-457200">
              <a:buFont typeface="+mj-lt"/>
              <a:buAutoNum type="arabicPeriod"/>
            </a:pPr>
            <a:r>
              <a:rPr lang="en-US" sz="1800" u="sng" dirty="0"/>
              <a:t>Use Waste Food to Produce Products</a:t>
            </a:r>
            <a:r>
              <a:rPr lang="en-US" sz="1800" dirty="0"/>
              <a:t>: From bio-fuels to liquid fertilizer, there are many useful products that can be manufactured from certain kinds of waste foods. And often “left overs” of one company could be useful in another industry for the food scrap.</a:t>
            </a:r>
          </a:p>
          <a:p>
            <a:pPr indent="-457200">
              <a:buFont typeface="+mj-lt"/>
              <a:buAutoNum type="arabicPeriod"/>
            </a:pPr>
            <a:endParaRPr lang="en-US" sz="1800" dirty="0"/>
          </a:p>
          <a:p>
            <a:pPr indent="-457200">
              <a:buFont typeface="+mj-lt"/>
              <a:buAutoNum type="arabicPeriod"/>
            </a:pPr>
            <a:r>
              <a:rPr lang="en-US" sz="1800" u="sng" dirty="0"/>
              <a:t>Source Reduction</a:t>
            </a:r>
            <a:r>
              <a:rPr lang="en-US" sz="1800" dirty="0"/>
              <a:t>: The simplest way to curtail food waste is to simply produce less whenever overproduction is clearly leading to waste.</a:t>
            </a:r>
          </a:p>
          <a:p>
            <a:pPr indent="-457200">
              <a:buFont typeface="+mj-lt"/>
              <a:buAutoNum type="arabicPeriod"/>
            </a:pPr>
            <a:endParaRPr lang="en-US" sz="1800" dirty="0"/>
          </a:p>
          <a:p>
            <a:pPr indent="-457200">
              <a:buFont typeface="+mj-lt"/>
              <a:buAutoNum type="arabicPeriod"/>
            </a:pPr>
            <a:r>
              <a:rPr lang="en-US" sz="1800" u="sng" dirty="0"/>
              <a:t>Food Donation</a:t>
            </a:r>
            <a:r>
              <a:rPr lang="en-US" sz="1800" dirty="0"/>
              <a:t>: When excess foodstuffs are still safe to eat, they can be given to the hungry and the poor who find it difficult to afford sufficient food in today’s high-priced economy.</a:t>
            </a:r>
          </a:p>
          <a:p>
            <a:endParaRPr lang="en-IN" dirty="0"/>
          </a:p>
          <a:p>
            <a:endParaRPr lang="en-US" sz="1800" dirty="0"/>
          </a:p>
        </p:txBody>
      </p:sp>
    </p:spTree>
    <p:extLst>
      <p:ext uri="{BB962C8B-B14F-4D97-AF65-F5344CB8AC3E}">
        <p14:creationId xmlns:p14="http://schemas.microsoft.com/office/powerpoint/2010/main" val="423924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 b="1" dirty="0">
                <a:latin typeface="Times New Roman"/>
                <a:ea typeface="Times New Roman"/>
                <a:cs typeface="Times New Roman"/>
                <a:sym typeface="Times New Roman"/>
              </a:rPr>
              <a:t>1.3 </a:t>
            </a:r>
            <a:r>
              <a:rPr lang="en-IN" sz="4400" b="1" dirty="0"/>
              <a:t>Proposed system</a:t>
            </a:r>
            <a:endParaRPr sz="4400" b="1" dirty="0">
              <a:latin typeface="Times New Roman"/>
              <a:ea typeface="Times New Roman"/>
              <a:cs typeface="Times New Roman"/>
              <a:sym typeface="Times New Roman"/>
            </a:endParaRPr>
          </a:p>
        </p:txBody>
      </p:sp>
      <p:sp>
        <p:nvSpPr>
          <p:cNvPr id="101" name="Google Shape;101;p20"/>
          <p:cNvSpPr txBox="1">
            <a:spLocks noGrp="1"/>
          </p:cNvSpPr>
          <p:nvPr>
            <p:ph type="body" idx="1"/>
          </p:nvPr>
        </p:nvSpPr>
        <p:spPr>
          <a:prstGeom prst="rect">
            <a:avLst/>
          </a:prstGeom>
        </p:spPr>
        <p:txBody>
          <a:bodyPr spcFirstLastPara="1" wrap="square" lIns="91425" tIns="91425" rIns="91425" bIns="91425" anchor="t" anchorCtr="0">
            <a:noAutofit/>
          </a:bodyPr>
          <a:lstStyle/>
          <a:p>
            <a:pPr marL="342900">
              <a:lnSpc>
                <a:spcPct val="50000"/>
              </a:lnSpc>
              <a:buFont typeface="Wingdings" panose="05000000000000000000" pitchFamily="2" charset="2"/>
              <a:buChar char="q"/>
            </a:pPr>
            <a:r>
              <a:rPr lang="en" dirty="0"/>
              <a:t> </a:t>
            </a:r>
            <a:r>
              <a:rPr lang="en-US" dirty="0"/>
              <a:t>In proposed system we are reduce that food wastage using that </a:t>
            </a:r>
          </a:p>
          <a:p>
            <a:pPr marL="0" indent="0">
              <a:lnSpc>
                <a:spcPct val="50000"/>
              </a:lnSpc>
              <a:buNone/>
            </a:pPr>
            <a:endParaRPr lang="en-IN" sz="2400" b="1" cap="all" spc="395" dirty="0">
              <a:uFill>
                <a:solidFill>
                  <a:srgbClr val="FFFFFF"/>
                </a:solidFill>
              </a:uFill>
            </a:endParaRPr>
          </a:p>
          <a:p>
            <a:pPr marL="342900">
              <a:lnSpc>
                <a:spcPct val="50000"/>
              </a:lnSpc>
              <a:buFont typeface="Wingdings" panose="05000000000000000000" pitchFamily="2" charset="2"/>
              <a:buChar char="q"/>
            </a:pPr>
            <a:endParaRPr lang="en-IN" sz="2400" b="1" cap="all" spc="395" dirty="0">
              <a:uFill>
                <a:solidFill>
                  <a:srgbClr val="FFFFFF"/>
                </a:solidFill>
              </a:uFill>
            </a:endParaRPr>
          </a:p>
          <a:p>
            <a:pPr marL="342900">
              <a:lnSpc>
                <a:spcPct val="50000"/>
              </a:lnSpc>
              <a:buFont typeface="Wingdings" panose="05000000000000000000" pitchFamily="2" charset="2"/>
              <a:buChar char="q"/>
            </a:pPr>
            <a:r>
              <a:rPr lang="en-US" dirty="0"/>
              <a:t>This project is food redistribution is an enormously successful social </a:t>
            </a:r>
          </a:p>
          <a:p>
            <a:pPr marL="342900">
              <a:lnSpc>
                <a:spcPct val="50000"/>
              </a:lnSpc>
              <a:buFont typeface="Wingdings" panose="05000000000000000000" pitchFamily="2" charset="2"/>
              <a:buChar char="q"/>
            </a:pPr>
            <a:endParaRPr lang="en-US" dirty="0"/>
          </a:p>
          <a:p>
            <a:pPr marL="342900">
              <a:lnSpc>
                <a:spcPct val="50000"/>
              </a:lnSpc>
              <a:buFont typeface="Wingdings" panose="05000000000000000000" pitchFamily="2" charset="2"/>
              <a:buChar char="q"/>
            </a:pPr>
            <a:endParaRPr lang="en-US" dirty="0"/>
          </a:p>
          <a:p>
            <a:pPr marL="342900">
              <a:lnSpc>
                <a:spcPct val="50000"/>
              </a:lnSpc>
              <a:buFont typeface="Wingdings" panose="05000000000000000000" pitchFamily="2" charset="2"/>
              <a:buChar char="q"/>
            </a:pPr>
            <a:r>
              <a:rPr lang="en-US" dirty="0"/>
              <a:t>innovation that tackles food waste and food poverty. </a:t>
            </a:r>
          </a:p>
          <a:p>
            <a:pPr marL="342900">
              <a:buFont typeface="Wingdings" panose="05000000000000000000" pitchFamily="2" charset="2"/>
              <a:buChar char="q"/>
            </a:pPr>
            <a:endParaRPr lang="en-US" dirty="0"/>
          </a:p>
          <a:p>
            <a:pPr marL="342900">
              <a:buFont typeface="Wingdings" panose="05000000000000000000" pitchFamily="2" charset="2"/>
              <a:buChar char="q"/>
            </a:pPr>
            <a:r>
              <a:rPr lang="en-US" dirty="0"/>
              <a:t>the admin collect foods from donator through their nearby agent then provide to nearest orphanages(</a:t>
            </a:r>
            <a:r>
              <a:rPr lang="en-US" dirty="0" err="1"/>
              <a:t>ngo</a:t>
            </a:r>
            <a:r>
              <a:rPr lang="en-US" dirty="0"/>
              <a:t>) or poor people. </a:t>
            </a:r>
          </a:p>
          <a:p>
            <a:pPr marL="0" indent="0">
              <a:buNone/>
            </a:pPr>
            <a:endParaRPr lang="en-US" dirty="0"/>
          </a:p>
          <a:p>
            <a:pPr marL="342900">
              <a:buFont typeface="Wingdings" panose="05000000000000000000" pitchFamily="2" charset="2"/>
              <a:buChar char="q"/>
            </a:pPr>
            <a:r>
              <a:rPr lang="en-US" dirty="0"/>
              <a:t>After receiving the food from the agent by admin and give alert message to that donator through this way we can reduce food wastage problem.</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1.6 Technology stack</a:t>
            </a:r>
            <a:endParaRPr b="1" dirty="0">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476087" y="1376736"/>
            <a:ext cx="4198655" cy="3513763"/>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sz="1600" dirty="0"/>
              <a:t>                                </a:t>
            </a:r>
            <a:endParaRPr sz="1600" dirty="0"/>
          </a:p>
          <a:p>
            <a:pPr marL="228600" indent="-227880">
              <a:lnSpc>
                <a:spcPct val="110000"/>
              </a:lnSpc>
              <a:buClr>
                <a:srgbClr val="2A1A00"/>
              </a:buClr>
              <a:buFont typeface="Arial"/>
              <a:buChar char="•"/>
            </a:pPr>
            <a:r>
              <a:rPr lang="en" sz="1600" dirty="0"/>
              <a:t> </a:t>
            </a:r>
            <a:r>
              <a:rPr lang="en-IN" sz="2400" b="1" spc="-1" dirty="0">
                <a:solidFill>
                  <a:srgbClr val="595959"/>
                </a:solidFill>
                <a:uFill>
                  <a:solidFill>
                    <a:srgbClr val="FFFFFF"/>
                  </a:solidFill>
                </a:uFill>
                <a:latin typeface="Gill Sans MT"/>
              </a:rPr>
              <a:t>Software requirements</a:t>
            </a:r>
            <a:r>
              <a:rPr lang="en-IN" sz="1600" b="1" spc="-1" dirty="0">
                <a:solidFill>
                  <a:srgbClr val="595959"/>
                </a:solidFill>
                <a:uFill>
                  <a:solidFill>
                    <a:srgbClr val="FFFFFF"/>
                  </a:solidFill>
                </a:uFill>
                <a:latin typeface="Gill Sans MT"/>
              </a:rPr>
              <a:t>:</a:t>
            </a:r>
            <a:endParaRPr lang="en-IN" sz="1600" spc="-1" dirty="0">
              <a:solidFill>
                <a:srgbClr val="000000"/>
              </a:solidFill>
              <a:uFill>
                <a:solidFill>
                  <a:srgbClr val="FFFFFF"/>
                </a:solidFill>
              </a:uFill>
              <a:latin typeface="Arial"/>
            </a:endParaRPr>
          </a:p>
          <a:p>
            <a:pPr marL="228600" indent="-227880">
              <a:lnSpc>
                <a:spcPct val="110000"/>
              </a:lnSpc>
              <a:buClr>
                <a:srgbClr val="2A1A00"/>
              </a:buClr>
              <a:buFont typeface="Arial"/>
              <a:buChar char="•"/>
            </a:pPr>
            <a:r>
              <a:rPr lang="en-IN" sz="1600" b="1" spc="-1" dirty="0">
                <a:solidFill>
                  <a:srgbClr val="595959"/>
                </a:solidFill>
                <a:uFill>
                  <a:solidFill>
                    <a:srgbClr val="FFFFFF"/>
                  </a:solidFill>
                </a:uFill>
                <a:latin typeface="Gill Sans MT"/>
              </a:rPr>
              <a:t>Operating System :Windows</a:t>
            </a:r>
            <a:endParaRPr lang="en-IN" sz="1600" spc="-1" dirty="0">
              <a:solidFill>
                <a:srgbClr val="000000"/>
              </a:solidFill>
              <a:uFill>
                <a:solidFill>
                  <a:srgbClr val="FFFFFF"/>
                </a:solidFill>
              </a:uFill>
              <a:latin typeface="Arial"/>
            </a:endParaRPr>
          </a:p>
          <a:p>
            <a:pPr marL="228600" indent="-227880">
              <a:lnSpc>
                <a:spcPct val="110000"/>
              </a:lnSpc>
              <a:buClr>
                <a:srgbClr val="2A1A00"/>
              </a:buClr>
              <a:buFont typeface="Arial"/>
              <a:buChar char="•"/>
            </a:pPr>
            <a:r>
              <a:rPr lang="en-IN" sz="1600" b="1" spc="-1" dirty="0">
                <a:solidFill>
                  <a:srgbClr val="595959"/>
                </a:solidFill>
                <a:uFill>
                  <a:solidFill>
                    <a:srgbClr val="FFFFFF"/>
                  </a:solidFill>
                </a:uFill>
                <a:latin typeface="Gill Sans MT"/>
              </a:rPr>
              <a:t>Technology : PHP</a:t>
            </a:r>
            <a:endParaRPr lang="en-IN" sz="1600" spc="-1" dirty="0">
              <a:solidFill>
                <a:srgbClr val="000000"/>
              </a:solidFill>
              <a:uFill>
                <a:solidFill>
                  <a:srgbClr val="FFFFFF"/>
                </a:solidFill>
              </a:uFill>
              <a:latin typeface="Arial"/>
            </a:endParaRPr>
          </a:p>
          <a:p>
            <a:pPr marL="228600" indent="-227880">
              <a:lnSpc>
                <a:spcPct val="110000"/>
              </a:lnSpc>
              <a:buClr>
                <a:srgbClr val="2A1A00"/>
              </a:buClr>
              <a:buFont typeface="Arial"/>
              <a:buChar char="•"/>
            </a:pPr>
            <a:r>
              <a:rPr lang="en-IN" sz="1600" b="1" spc="-1" dirty="0">
                <a:solidFill>
                  <a:srgbClr val="595959"/>
                </a:solidFill>
                <a:uFill>
                  <a:solidFill>
                    <a:srgbClr val="FFFFFF"/>
                  </a:solidFill>
                </a:uFill>
                <a:latin typeface="Gill Sans MT"/>
              </a:rPr>
              <a:t> Web Technologies : Html, JavaScript, CSS</a:t>
            </a:r>
            <a:endParaRPr lang="en-IN" sz="1600" spc="-1" dirty="0">
              <a:solidFill>
                <a:srgbClr val="000000"/>
              </a:solidFill>
              <a:uFill>
                <a:solidFill>
                  <a:srgbClr val="FFFFFF"/>
                </a:solidFill>
              </a:uFill>
              <a:latin typeface="Arial"/>
            </a:endParaRPr>
          </a:p>
          <a:p>
            <a:pPr marL="228600" indent="-227880">
              <a:lnSpc>
                <a:spcPct val="110000"/>
              </a:lnSpc>
              <a:buClr>
                <a:srgbClr val="2A1A00"/>
              </a:buClr>
              <a:buFont typeface="Arial"/>
              <a:buChar char="•"/>
            </a:pPr>
            <a:r>
              <a:rPr lang="en-IN" sz="1600" b="1" spc="-1" dirty="0">
                <a:solidFill>
                  <a:srgbClr val="595959"/>
                </a:solidFill>
                <a:uFill>
                  <a:solidFill>
                    <a:srgbClr val="FFFFFF"/>
                  </a:solidFill>
                </a:uFill>
                <a:latin typeface="Gill Sans MT"/>
              </a:rPr>
              <a:t> IDE : Notepad++</a:t>
            </a:r>
            <a:endParaRPr lang="en-IN" sz="1600" spc="-1" dirty="0">
              <a:solidFill>
                <a:srgbClr val="000000"/>
              </a:solidFill>
              <a:uFill>
                <a:solidFill>
                  <a:srgbClr val="FFFFFF"/>
                </a:solidFill>
              </a:uFill>
              <a:latin typeface="Arial"/>
            </a:endParaRPr>
          </a:p>
          <a:p>
            <a:pPr marL="228600" indent="-227880">
              <a:lnSpc>
                <a:spcPct val="110000"/>
              </a:lnSpc>
              <a:buClr>
                <a:srgbClr val="2A1A00"/>
              </a:buClr>
              <a:buFont typeface="Arial"/>
              <a:buChar char="•"/>
            </a:pPr>
            <a:r>
              <a:rPr lang="en-IN" sz="1600" b="1" spc="-1" dirty="0">
                <a:solidFill>
                  <a:srgbClr val="595959"/>
                </a:solidFill>
                <a:uFill>
                  <a:solidFill>
                    <a:srgbClr val="FFFFFF"/>
                  </a:solidFill>
                </a:uFill>
                <a:latin typeface="Gill Sans MT"/>
              </a:rPr>
              <a:t>Web Server : Wamp2.2e</a:t>
            </a:r>
            <a:endParaRPr lang="en-IN" sz="1600" spc="-1" dirty="0">
              <a:solidFill>
                <a:srgbClr val="000000"/>
              </a:solidFill>
              <a:uFill>
                <a:solidFill>
                  <a:srgbClr val="FFFFFF"/>
                </a:solidFill>
              </a:uFill>
              <a:latin typeface="Arial"/>
            </a:endParaRPr>
          </a:p>
          <a:p>
            <a:pPr marL="228600" indent="-227880">
              <a:lnSpc>
                <a:spcPct val="110000"/>
              </a:lnSpc>
              <a:buClr>
                <a:srgbClr val="2A1A00"/>
              </a:buClr>
              <a:buFont typeface="Arial"/>
              <a:buChar char="•"/>
            </a:pPr>
            <a:r>
              <a:rPr lang="en-IN" sz="1600" b="1" spc="-1" dirty="0">
                <a:solidFill>
                  <a:srgbClr val="595959"/>
                </a:solidFill>
                <a:uFill>
                  <a:solidFill>
                    <a:srgbClr val="FFFFFF"/>
                  </a:solidFill>
                </a:uFill>
                <a:latin typeface="Gill Sans MT"/>
              </a:rPr>
              <a:t>Database : My SQL</a:t>
            </a:r>
            <a:endParaRPr lang="en-IN" sz="1600" spc="-1" dirty="0">
              <a:solidFill>
                <a:srgbClr val="000000"/>
              </a:solidFill>
              <a:uFill>
                <a:solidFill>
                  <a:srgbClr val="FFFFFF"/>
                </a:solidFill>
              </a:uFill>
              <a:latin typeface="Arial"/>
            </a:endParaRPr>
          </a:p>
          <a:p>
            <a:pPr marL="114300" lvl="0" indent="0" algn="l" rtl="0">
              <a:spcBef>
                <a:spcPts val="0"/>
              </a:spcBef>
              <a:spcAft>
                <a:spcPts val="0"/>
              </a:spcAft>
              <a:buSzPts val="1800"/>
              <a:buNone/>
            </a:pPr>
            <a:r>
              <a:rPr lang="en" sz="1600" dirty="0"/>
              <a:t>                                             </a:t>
            </a:r>
            <a:endParaRPr sz="1600" dirty="0"/>
          </a:p>
          <a:p>
            <a:pPr marL="457200" lvl="0" indent="-342900" algn="l" rtl="0">
              <a:spcBef>
                <a:spcPts val="0"/>
              </a:spcBef>
              <a:spcAft>
                <a:spcPts val="0"/>
              </a:spcAft>
              <a:buSzPts val="1800"/>
              <a:buChar char="●"/>
            </a:pPr>
            <a:endParaRPr sz="1600" dirty="0"/>
          </a:p>
        </p:txBody>
      </p:sp>
      <p:sp>
        <p:nvSpPr>
          <p:cNvPr id="2" name="Rectangle 1"/>
          <p:cNvSpPr/>
          <p:nvPr/>
        </p:nvSpPr>
        <p:spPr>
          <a:xfrm>
            <a:off x="4844265" y="1644661"/>
            <a:ext cx="4572000" cy="2394502"/>
          </a:xfrm>
          <a:prstGeom prst="rect">
            <a:avLst/>
          </a:prstGeom>
        </p:spPr>
        <p:txBody>
          <a:bodyPr>
            <a:spAutoFit/>
          </a:bodyPr>
          <a:lstStyle/>
          <a:p>
            <a:pPr marL="228600" indent="-227880">
              <a:lnSpc>
                <a:spcPct val="110000"/>
              </a:lnSpc>
              <a:buClr>
                <a:srgbClr val="2A1A00"/>
              </a:buClr>
              <a:buFont typeface="Arial"/>
              <a:buChar char="•"/>
            </a:pPr>
            <a:r>
              <a:rPr lang="en-IN" sz="2400" b="1" spc="-1" dirty="0">
                <a:solidFill>
                  <a:srgbClr val="595959"/>
                </a:solidFill>
                <a:uFill>
                  <a:solidFill>
                    <a:srgbClr val="FFFFFF"/>
                  </a:solidFill>
                </a:uFill>
                <a:latin typeface="Gill Sans MT"/>
              </a:rPr>
              <a:t>Hardware Requirements</a:t>
            </a:r>
            <a:r>
              <a:rPr lang="en-IN" sz="2000" b="1" spc="-1" dirty="0">
                <a:solidFill>
                  <a:srgbClr val="595959"/>
                </a:solidFill>
                <a:uFill>
                  <a:solidFill>
                    <a:srgbClr val="FFFFFF"/>
                  </a:solidFill>
                </a:uFill>
                <a:latin typeface="Gill Sans MT"/>
              </a:rPr>
              <a:t>:</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Hardware - Pentium</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 Speed - 1.1 GHz</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RAM - 1GB</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 Hard Disk - 20 GB</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Floppy Drive - 1.44 MB</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 Key Board - Standard Windows Keyboard</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 Mouse - Two or Three Button Mouse</a:t>
            </a:r>
            <a:endParaRPr lang="en-IN" spc="-1" dirty="0">
              <a:uFill>
                <a:solidFill>
                  <a:srgbClr val="FFFFFF"/>
                </a:solidFill>
              </a:uFill>
            </a:endParaRPr>
          </a:p>
          <a:p>
            <a:pPr marL="228600" indent="-227880">
              <a:lnSpc>
                <a:spcPct val="110000"/>
              </a:lnSpc>
              <a:buClr>
                <a:srgbClr val="2A1A00"/>
              </a:buClr>
              <a:buFont typeface="Arial"/>
              <a:buChar char="•"/>
            </a:pPr>
            <a:r>
              <a:rPr lang="en-IN" b="1" spc="-1" dirty="0">
                <a:solidFill>
                  <a:srgbClr val="595959"/>
                </a:solidFill>
                <a:uFill>
                  <a:solidFill>
                    <a:srgbClr val="FFFFFF"/>
                  </a:solidFill>
                </a:uFill>
                <a:latin typeface="Gill Sans MT"/>
              </a:rPr>
              <a:t> Display/Monitor - SVGA</a:t>
            </a:r>
            <a:endParaRPr lang="en-IN" spc="-1" dirty="0">
              <a:uFill>
                <a:solidFill>
                  <a:srgbClr val="FFFFFF"/>
                </a:solidFill>
              </a:u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623400" y="-133564"/>
            <a:ext cx="8520600" cy="9657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Times New Roman"/>
                <a:ea typeface="Times New Roman"/>
                <a:cs typeface="Times New Roman"/>
                <a:sym typeface="Times New Roman"/>
              </a:rPr>
              <a:t>USE CASE:</a:t>
            </a:r>
            <a:br>
              <a:rPr lang="en" sz="2400" b="1" dirty="0">
                <a:latin typeface="Times New Roman"/>
                <a:ea typeface="Times New Roman"/>
                <a:cs typeface="Times New Roman"/>
                <a:sym typeface="Times New Roman"/>
              </a:rPr>
            </a:br>
            <a:endParaRPr sz="2400" b="1" dirty="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205483"/>
            <a:ext cx="8520600" cy="4414687"/>
          </a:xfrm>
          <a:prstGeom prst="rect">
            <a:avLst/>
          </a:prstGeom>
        </p:spPr>
        <p:txBody>
          <a:bodyPr spcFirstLastPara="1" wrap="square" lIns="91425" tIns="91425" rIns="91425" bIns="91425" anchor="t" anchorCtr="0">
            <a:noAutofit/>
          </a:bodyPr>
          <a:lstStyle/>
          <a:p>
            <a:pPr marL="0" indent="0">
              <a:buNone/>
            </a:pPr>
            <a:r>
              <a:rPr lang="en-US" sz="1800" b="1" dirty="0"/>
              <a:t>Use Case 1 : Collection Request</a:t>
            </a:r>
          </a:p>
          <a:p>
            <a:pPr marL="0" indent="0">
              <a:buNone/>
            </a:pPr>
            <a:endParaRPr lang="en-US" sz="1800" b="1" dirty="0"/>
          </a:p>
          <a:p>
            <a:r>
              <a:rPr lang="en-US" sz="1800" dirty="0"/>
              <a:t>A restaurant/café worker creates a collection request for excess food, which is then sent across to all the NGOs within the network.</a:t>
            </a:r>
          </a:p>
          <a:p>
            <a:endParaRPr lang="en-US" sz="1800" dirty="0"/>
          </a:p>
          <a:p>
            <a:r>
              <a:rPr lang="en-US" sz="1800" dirty="0"/>
              <a:t>An NGO manager can view all the request raised by restaurants for pick-up and assign it to an employee in their enterprise, who will then proceed with the collection of the delivery and updating the inventory .</a:t>
            </a:r>
          </a:p>
          <a:p>
            <a:endParaRPr lang="en-US" sz="1800" dirty="0"/>
          </a:p>
          <a:p>
            <a:r>
              <a:rPr lang="en-US" sz="1800" dirty="0"/>
              <a:t>If the NGO manager feels they have sufficient food in the inventory and sees a shortage request from other NGO, they can directly assign it to the NGO for further processing.</a:t>
            </a:r>
          </a:p>
          <a:p>
            <a:endParaRPr lang="en-US" sz="1800" dirty="0"/>
          </a:p>
          <a:p>
            <a:r>
              <a:rPr lang="en-US" sz="1800" dirty="0"/>
              <a:t>After either of the 2 cases, the request is then forwarded to logistics manager’s queue</a:t>
            </a:r>
          </a:p>
          <a:p>
            <a:endParaRPr lang="en-US" sz="1800" dirty="0"/>
          </a:p>
          <a:p>
            <a:r>
              <a:rPr lang="en-US" sz="1800" dirty="0"/>
              <a:t>Any logistics manager can pickup the request and assign it to one of their employee</a:t>
            </a:r>
          </a:p>
          <a:p>
            <a:pPr marL="114300" indent="0">
              <a:buNone/>
            </a:pPr>
            <a:endParaRPr lang="en-US" sz="1800" dirty="0"/>
          </a:p>
          <a:p>
            <a:endParaRPr lang="en-US" sz="1800" dirty="0"/>
          </a:p>
          <a:p>
            <a:pPr marL="720" indent="0">
              <a:lnSpc>
                <a:spcPct val="110000"/>
              </a:lnSpc>
              <a:buClr>
                <a:srgbClr val="2A1A00"/>
              </a:buClr>
              <a:buNone/>
            </a:pPr>
            <a:endParaRPr lang="en-IN" sz="1800" spc="-1" dirty="0">
              <a:solidFill>
                <a:srgbClr val="000000"/>
              </a:solidFill>
              <a:uFill>
                <a:solidFill>
                  <a:srgbClr val="FFFFFF"/>
                </a:solidFill>
              </a:uFill>
              <a:latin typeface="Arial"/>
            </a:endParaRPr>
          </a:p>
          <a:p>
            <a:pPr marL="114300" lvl="0" indent="0" algn="l" rtl="0">
              <a:spcBef>
                <a:spcPts val="0"/>
              </a:spcBef>
              <a:spcAft>
                <a:spcPts val="0"/>
              </a:spcAft>
              <a:buSzPts val="1800"/>
              <a:buNone/>
            </a:pPr>
            <a:r>
              <a:rPr lang="en" sz="1800" dirty="0"/>
              <a:t>                                                              </a:t>
            </a:r>
            <a:endParaRPr sz="1800" dirty="0"/>
          </a:p>
          <a:p>
            <a:pPr marL="457200" lvl="0" indent="-342900" algn="l" rtl="0">
              <a:spcBef>
                <a:spcPts val="0"/>
              </a:spcBef>
              <a:spcAft>
                <a:spcPts val="0"/>
              </a:spcAft>
              <a:buSzPts val="1800"/>
              <a:buChar char="●"/>
            </a:pP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1143000" y="841771"/>
            <a:ext cx="6850294" cy="2620620"/>
          </a:xfrm>
          <a:prstGeom prst="rect">
            <a:avLst/>
          </a:prstGeom>
        </p:spPr>
        <p:txBody>
          <a:bodyPr spcFirstLastPara="1" wrap="square" lIns="91425" tIns="91425" rIns="91425" bIns="91425" anchor="b" anchorCtr="0">
            <a:noAutofit/>
          </a:bodyPr>
          <a:lstStyle/>
          <a:p>
            <a:pPr marL="342900" indent="-342900" algn="l">
              <a:buFont typeface="Arial" panose="020B0604020202020204" pitchFamily="34" charset="0"/>
              <a:buChar char="•"/>
            </a:pPr>
            <a:r>
              <a:rPr lang="en-US" sz="2000" b="1" dirty="0">
                <a:latin typeface="Arial Rounded MT Bold" panose="020F0704030504030204" pitchFamily="34" charset="0"/>
              </a:rPr>
              <a:t>Use Case 2 : Invoice Request</a:t>
            </a:r>
            <a:br>
              <a:rPr lang="en-US" sz="2000" b="1" dirty="0">
                <a:latin typeface="Arial Rounded MT Bold" panose="020F0704030504030204" pitchFamily="34" charset="0"/>
              </a:rPr>
            </a:br>
            <a:br>
              <a:rPr lang="en-US" sz="2000" b="1" dirty="0">
                <a:latin typeface="Arial Rounded MT Bold" panose="020F0704030504030204" pitchFamily="34" charset="0"/>
              </a:rPr>
            </a:br>
            <a:br>
              <a:rPr lang="en-US" sz="2000" b="1" dirty="0"/>
            </a:br>
            <a:br>
              <a:rPr lang="en-US" sz="2000" b="1" dirty="0"/>
            </a:br>
            <a:r>
              <a:rPr lang="en-US" sz="1800" b="1" dirty="0">
                <a:latin typeface="+mn-lt"/>
              </a:rPr>
              <a:t>After</a:t>
            </a:r>
            <a:r>
              <a:rPr lang="en-US" sz="1800" b="1" dirty="0"/>
              <a:t> a successful delivery, a delivery cost is provided against it.</a:t>
            </a:r>
            <a:br>
              <a:rPr lang="en-US" sz="1800" b="1" dirty="0"/>
            </a:br>
            <a:br>
              <a:rPr lang="en-US" sz="1800" b="1" dirty="0"/>
            </a:br>
            <a:r>
              <a:rPr lang="en-US" sz="1800" b="1" dirty="0"/>
              <a:t>A Logistics manager can then generate an invoice for all successful deliveries made by their enterprise, to a particular NGO</a:t>
            </a:r>
            <a:br>
              <a:rPr lang="en-US" sz="1800" b="1" dirty="0"/>
            </a:br>
            <a:br>
              <a:rPr lang="en-US" sz="1800" dirty="0"/>
            </a:br>
            <a:r>
              <a:rPr lang="en-US" sz="1800" b="1" dirty="0"/>
              <a:t>This request is then forwarded to the respective NGO’s manager who would then be responsible for the payment of the same</a:t>
            </a:r>
            <a:br>
              <a:rPr lang="en-US" sz="1800" b="1" dirty="0"/>
            </a:br>
            <a:endParaRPr sz="1800" b="1"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TotalTime>
  <Words>898</Words>
  <Application>Microsoft Office PowerPoint</Application>
  <PresentationFormat>On-screen Show (16:9)</PresentationFormat>
  <Paragraphs>136</Paragraphs>
  <Slides>19</Slides>
  <Notes>16</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Department of Information Technology A.P. Shah Institute of Technology G.B.Road,Kasarvadavli, Thane(W), Mumbai-400615 UNIVERSITY OF MUMBAI Academic Year 2019-2020</vt:lpstr>
      <vt:lpstr>                                                    A Project Report on IT ENABLED FOOD BANK Submitted in partial fulfillment of the degree of Bachelor of Engineering(Sem-7) in INFORMATION TECHNOLOGY By Sagar Randive(16204001) Shanakar Pednekar(16204027) Vimal Sharma(15104044)  Under the Guidance of Name of Guide: Ganesh Gourshete     </vt:lpstr>
      <vt:lpstr>1.1 Abstract</vt:lpstr>
      <vt:lpstr>1.2 Problem Definition</vt:lpstr>
      <vt:lpstr>WHAT WE NEED ?</vt:lpstr>
      <vt:lpstr>1.3 Proposed system</vt:lpstr>
      <vt:lpstr>1.6 Technology stack</vt:lpstr>
      <vt:lpstr>USE CASE: </vt:lpstr>
      <vt:lpstr>Use Case 2 : Invoice Request    After a successful delivery, a delivery cost is provided against it.  A Logistics manager can then generate an invoice for all successful deliveries made by their enterprise, to a particular NGO  This request is then forwarded to the respective NGO’s manager who would then be responsible for the payment of the same </vt:lpstr>
      <vt:lpstr>PowerPoint Presentation</vt:lpstr>
      <vt:lpstr>Activity digram </vt:lpstr>
      <vt:lpstr>Class  Diagram</vt:lpstr>
      <vt:lpstr>PowerPoint Presentation</vt:lpstr>
      <vt:lpstr>PowerPoint Presentation</vt:lpstr>
      <vt:lpstr>PowerPoint Presentation</vt:lpstr>
      <vt:lpstr>HOME PAGE: </vt:lpstr>
      <vt:lpstr>DONER PAGE:</vt:lpstr>
      <vt:lpstr>3.Future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Unknown User</cp:lastModifiedBy>
  <cp:revision>22</cp:revision>
  <dcterms:modified xsi:type="dcterms:W3CDTF">2020-10-09T09:45:27Z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2057845</vt:lpwstr>
  </property>
  <property fmtid="{D5CDD505-2E9C-101B-9397-08002B2CF9AE}" pid="3" name="NXPowerLiteSettings">
    <vt:lpwstr>C7000400038000</vt:lpwstr>
  </property>
  <property fmtid="{D5CDD505-2E9C-101B-9397-08002B2CF9AE}" pid="4" name="NXPowerLiteVersion">
    <vt:lpwstr>S9.0.1</vt:lpwstr>
  </property>
</Properties>
</file>