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95" autoAdjust="0"/>
  </p:normalViewPr>
  <p:slideViewPr>
    <p:cSldViewPr snapToGrid="0">
      <p:cViewPr varScale="1">
        <p:scale>
          <a:sx n="74" d="100"/>
          <a:sy n="74" d="100"/>
        </p:scale>
        <p:origin x="9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F40C-233D-41F2-8837-913D2FE299D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0A69-B4AF-48A5-8FB2-6454D0E13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1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F6A-5264-72F3-187D-077B24AD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2213-35AE-432F-9E99-3035BD9E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07D4-99E2-57AB-6078-460F5161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B33C-E2E6-9B42-6ECB-6DFE606C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B419-1E10-A946-1426-52DD78F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7813-9061-566A-88C0-E338069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5A44-A0D2-C23E-C9E8-663A3C71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D01E-C85D-27DE-4305-4E8A2FFA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51D-5E88-516C-F0B4-1CF8DC2E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A4F0-29E4-2C81-C060-78C0728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71CA-B61D-DDA9-8693-FAFFC42D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FAC1-2829-2B31-49F0-5D44CF44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ADB0-8C30-E8FF-0317-90123601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7A31-5DD1-3729-320A-0D6251C7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A7BB-9352-2A4C-FF54-CB5481F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0A6-784E-8189-1B67-CE77E0FC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9646-097D-4479-C7C6-8E05B01A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25E-4113-4C7D-4209-1C59E68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6D78-DFF7-D3BD-F4A3-2AAD2716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A985-475F-0AC6-7C13-AAEF310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CFAD-DC87-2579-1BF3-3BCD4020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CFDF-9BC9-BE9C-C000-1C8B3BA8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C886-DF74-8450-BCCE-D172C7C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E0C1-BB7C-9E36-824B-A95B43E1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7FF-2BC6-7183-EDB2-7F937B8F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3992-F058-A716-E8BD-6A6DE744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2D33-F27A-0F5D-38AD-477E4117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D69F-2817-3182-3A4D-E622DEC3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9F8DA-35FA-9431-B7EC-C279601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DB51-E0BC-7657-D83C-41A7932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9C92-D527-204E-C8A8-4D3032EA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AEBF-EB58-991F-6EBB-BD64483B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D87B-248A-CAAF-6330-B87C2229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ADAB-0553-2A3A-F66C-0C037DF7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EDF3-073A-DBE3-9876-57229E9A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6AFC-4D3C-4479-6059-5545AF1A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723F-6FD0-44B5-0F5C-B647CBC7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738CE-312B-32AB-D560-50C0753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B0A1C-FF84-C60D-66E7-1891F935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E0-CB6C-FE96-0AA0-9168EB5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8A417-4DFD-16FF-A515-BDB9346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DBD1-458D-1558-9EC7-2B0AED7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9A5B6-409A-6192-4294-F20E5E0F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75AB6-81AC-F589-9BBA-885404A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2893-1946-3336-8D3E-E07965CD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5B2C-DC15-CB17-AD76-6367EB27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E4EB-CAC7-2CC0-6B5F-AF6F83F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D1CF-C5AD-510A-EF42-C3161038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1DF-84B1-5AB8-400E-A81BC1F4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C98F-64BC-4216-2F58-0FB5E20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2CA-9996-EB54-7A06-9B7D19DF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9C83-29A6-E075-99D1-BCA2DF0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338A-068B-9490-A576-06FB1070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21BF0-8D13-D488-713F-D45C33743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4A85-37C4-954F-EE82-3454ED38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6FF6-1535-5977-041C-2778F2A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7D3-E7D6-D652-3D60-E553019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DF2B-D6E5-B981-21EF-02E9D6D0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6EEF-06D0-3008-BEA1-F58E03A7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628F-26FB-FF94-B25C-A3B237A7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C9CA-19DC-B48E-DD44-466252D5C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C2B-7976-46EE-BC6A-1A36A475BAE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E5A-A7CA-2E3A-93E1-F18BE4D4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8971-2678-DE40-4404-7F7AEC2D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100FC-41AE-15FF-3AA2-DADA5AC4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59544"/>
              </p:ext>
            </p:extLst>
          </p:nvPr>
        </p:nvGraphicFramePr>
        <p:xfrm>
          <a:off x="564549" y="3596140"/>
          <a:ext cx="1997494" cy="24202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97494">
                  <a:extLst>
                    <a:ext uri="{9D8B030D-6E8A-4147-A177-3AD203B41FA5}">
                      <a16:colId xmlns:a16="http://schemas.microsoft.com/office/drawing/2014/main" val="3700960344"/>
                    </a:ext>
                  </a:extLst>
                </a:gridCol>
              </a:tblGrid>
              <a:tr h="302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constituencywise_details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(cd)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29769"/>
                  </a:ext>
                </a:extLst>
              </a:tr>
              <a:tr h="302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792806"/>
                  </a:ext>
                </a:extLst>
              </a:tr>
              <a:tr h="302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237406"/>
                  </a:ext>
                </a:extLst>
              </a:tr>
              <a:tr h="302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EVM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315658"/>
                  </a:ext>
                </a:extLst>
              </a:tr>
              <a:tr h="302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Postal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684106"/>
                  </a:ext>
                </a:extLst>
              </a:tr>
              <a:tr h="302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078327"/>
                  </a:ext>
                </a:extLst>
              </a:tr>
              <a:tr h="302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% of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003511"/>
                  </a:ext>
                </a:extLst>
              </a:tr>
              <a:tr h="302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Number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75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A5C23-54A4-1DE8-E7EF-CB20F224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74964"/>
              </p:ext>
            </p:extLst>
          </p:nvPr>
        </p:nvGraphicFramePr>
        <p:xfrm>
          <a:off x="4368800" y="4019910"/>
          <a:ext cx="1997494" cy="232475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97494">
                  <a:extLst>
                    <a:ext uri="{9D8B030D-6E8A-4147-A177-3AD203B41FA5}">
                      <a16:colId xmlns:a16="http://schemas.microsoft.com/office/drawing/2014/main" val="3007124961"/>
                    </a:ext>
                  </a:extLst>
                </a:gridCol>
              </a:tblGrid>
              <a:tr h="2905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constituencywise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_results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10802"/>
                  </a:ext>
                </a:extLst>
              </a:tr>
              <a:tr h="2905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3462"/>
                  </a:ext>
                </a:extLst>
              </a:tr>
              <a:tr h="2905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Name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199771"/>
                  </a:ext>
                </a:extLst>
              </a:tr>
              <a:tr h="2905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Winning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621470"/>
                  </a:ext>
                </a:extLst>
              </a:tr>
              <a:tr h="2905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49065"/>
                  </a:ext>
                </a:extLst>
              </a:tr>
              <a:tr h="2905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Margin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60296"/>
                  </a:ext>
                </a:extLst>
              </a:tr>
              <a:tr h="2905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51873"/>
                  </a:ext>
                </a:extLst>
              </a:tr>
              <a:tr h="29059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615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013526-A28C-4C7A-D511-31288610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2311"/>
              </p:ext>
            </p:extLst>
          </p:nvPr>
        </p:nvGraphicFramePr>
        <p:xfrm>
          <a:off x="4580626" y="2104847"/>
          <a:ext cx="1440612" cy="8475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40612">
                  <a:extLst>
                    <a:ext uri="{9D8B030D-6E8A-4147-A177-3AD203B41FA5}">
                      <a16:colId xmlns:a16="http://schemas.microsoft.com/office/drawing/2014/main" val="179836672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partywise_results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(pr)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822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99284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9040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199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E83A1F-B549-96B3-6D0C-65B02B11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9297"/>
              </p:ext>
            </p:extLst>
          </p:nvPr>
        </p:nvGraphicFramePr>
        <p:xfrm>
          <a:off x="9984595" y="2204332"/>
          <a:ext cx="860485" cy="66423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0485">
                  <a:extLst>
                    <a:ext uri="{9D8B030D-6E8A-4147-A177-3AD203B41FA5}">
                      <a16:colId xmlns:a16="http://schemas.microsoft.com/office/drawing/2014/main" val="1662601645"/>
                    </a:ext>
                  </a:extLst>
                </a:gridCol>
              </a:tblGrid>
              <a:tr h="21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>
                          <a:solidFill>
                            <a:schemeClr val="bg1"/>
                          </a:solidFill>
                          <a:effectLst/>
                        </a:rPr>
                        <a:t>States(s)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9953"/>
                  </a:ext>
                </a:extLst>
              </a:tr>
              <a:tr h="219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31492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02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482AE6-0392-144C-803A-A09CC101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45039"/>
              </p:ext>
            </p:extLst>
          </p:nvPr>
        </p:nvGraphicFramePr>
        <p:xfrm>
          <a:off x="7674513" y="3691587"/>
          <a:ext cx="2168227" cy="265307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68227">
                  <a:extLst>
                    <a:ext uri="{9D8B030D-6E8A-4147-A177-3AD203B41FA5}">
                      <a16:colId xmlns:a16="http://schemas.microsoft.com/office/drawing/2014/main" val="3562918650"/>
                    </a:ext>
                  </a:extLst>
                </a:gridCol>
              </a:tblGrid>
              <a:tr h="3630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statewise_results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sr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9652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399147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Const. 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166327"/>
                  </a:ext>
                </a:extLst>
              </a:tr>
              <a:tr h="42169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 </a:t>
                      </a:r>
                      <a:r>
                        <a:rPr lang="en-IN" sz="1200" u="none" strike="noStrike" dirty="0" err="1">
                          <a:effectLst/>
                        </a:rPr>
                        <a:t>Name_Number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28841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Leading Candidate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712411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Trailing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604180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010785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Status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495430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39285"/>
                  </a:ext>
                </a:extLst>
              </a:tr>
              <a:tr h="23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IN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1962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F16BA0-B435-434E-4533-AC12B29B20B2}"/>
              </a:ext>
            </a:extLst>
          </p:cNvPr>
          <p:cNvCxnSpPr/>
          <p:nvPr/>
        </p:nvCxnSpPr>
        <p:spPr>
          <a:xfrm>
            <a:off x="5300932" y="2952391"/>
            <a:ext cx="0" cy="1067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24DFB-D01E-F062-0C45-86097A97AC9B}"/>
              </a:ext>
            </a:extLst>
          </p:cNvPr>
          <p:cNvCxnSpPr>
            <a:cxnSpLocks/>
          </p:cNvCxnSpPr>
          <p:nvPr/>
        </p:nvCxnSpPr>
        <p:spPr>
          <a:xfrm>
            <a:off x="2562044" y="4855952"/>
            <a:ext cx="18067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6C98C-ECB4-0720-8F89-161501802FC8}"/>
              </a:ext>
            </a:extLst>
          </p:cNvPr>
          <p:cNvCxnSpPr>
            <a:cxnSpLocks/>
          </p:cNvCxnSpPr>
          <p:nvPr/>
        </p:nvCxnSpPr>
        <p:spPr>
          <a:xfrm>
            <a:off x="6366294" y="4930722"/>
            <a:ext cx="13082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3575A-9F66-31CC-610A-CCEB32947950}"/>
              </a:ext>
            </a:extLst>
          </p:cNvPr>
          <p:cNvCxnSpPr>
            <a:cxnSpLocks/>
          </p:cNvCxnSpPr>
          <p:nvPr/>
        </p:nvCxnSpPr>
        <p:spPr>
          <a:xfrm>
            <a:off x="9842739" y="5191665"/>
            <a:ext cx="5952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D9B085-7D97-2511-FDC4-3FDF3BD2F6B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14837" y="2868563"/>
            <a:ext cx="23125" cy="23295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3AB42A-D42E-4E0B-F968-4FA2EC8ACDE6}"/>
              </a:ext>
            </a:extLst>
          </p:cNvPr>
          <p:cNvSpPr txBox="1"/>
          <p:nvPr/>
        </p:nvSpPr>
        <p:spPr>
          <a:xfrm>
            <a:off x="2850066" y="4274203"/>
            <a:ext cx="11712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u="none" strike="noStrike" dirty="0">
                <a:effectLst/>
              </a:rPr>
              <a:t>Constituency ID = </a:t>
            </a:r>
            <a:r>
              <a:rPr lang="en-IN" sz="1050" b="1" dirty="0"/>
              <a:t>Constituency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64F27-5BCB-D7B4-EA36-D902790FE89C}"/>
              </a:ext>
            </a:extLst>
          </p:cNvPr>
          <p:cNvSpPr txBox="1"/>
          <p:nvPr/>
        </p:nvSpPr>
        <p:spPr>
          <a:xfrm>
            <a:off x="10414838" y="445389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State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FD8A5-E30B-31EB-7614-45AC70682565}"/>
              </a:ext>
            </a:extLst>
          </p:cNvPr>
          <p:cNvSpPr txBox="1"/>
          <p:nvPr/>
        </p:nvSpPr>
        <p:spPr>
          <a:xfrm>
            <a:off x="6469629" y="4954523"/>
            <a:ext cx="11300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 u="none" strike="noStrike">
                <a:effectLst/>
              </a:defRPr>
            </a:lvl1pPr>
          </a:lstStyle>
          <a:p>
            <a:r>
              <a:rPr lang="en-IN" dirty="0"/>
              <a:t>Parliament Constituency =</a:t>
            </a:r>
            <a:br>
              <a:rPr lang="en-IN" dirty="0"/>
            </a:br>
            <a:r>
              <a:rPr lang="en-IN" dirty="0"/>
              <a:t>Parliament Constituency </a:t>
            </a:r>
            <a:r>
              <a:rPr lang="en-IN" dirty="0" err="1"/>
              <a:t>Name_Number</a:t>
            </a:r>
            <a:br>
              <a:rPr lang="en-IN" dirty="0"/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A4DAE-EDE0-EAF7-AFC2-6EFACCEA7161}"/>
              </a:ext>
            </a:extLst>
          </p:cNvPr>
          <p:cNvSpPr txBox="1"/>
          <p:nvPr/>
        </p:nvSpPr>
        <p:spPr>
          <a:xfrm>
            <a:off x="5285956" y="333453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Party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D4D04-EEDD-4743-053C-3B35EF14CEDF}"/>
              </a:ext>
            </a:extLst>
          </p:cNvPr>
          <p:cNvSpPr txBox="1"/>
          <p:nvPr/>
        </p:nvSpPr>
        <p:spPr>
          <a:xfrm>
            <a:off x="347870" y="1337032"/>
            <a:ext cx="7786838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0"/>
              </a:rPr>
              <a:t>ENTITY RELATIONSHIP DIAGRAM (ERD) / SCHEMA</a:t>
            </a:r>
            <a:endParaRPr lang="en-IN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9A462-F683-FF9E-2884-322C8E54AF6A}"/>
              </a:ext>
            </a:extLst>
          </p:cNvPr>
          <p:cNvSpPr txBox="1"/>
          <p:nvPr/>
        </p:nvSpPr>
        <p:spPr>
          <a:xfrm>
            <a:off x="0" y="-1714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DATA MODELING IN POWER BI</a:t>
            </a:r>
            <a:endParaRPr lang="en-IN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ED3E7-5D75-8B13-5431-49CF2DE9437F}"/>
              </a:ext>
            </a:extLst>
          </p:cNvPr>
          <p:cNvSpPr/>
          <p:nvPr/>
        </p:nvSpPr>
        <p:spPr>
          <a:xfrm>
            <a:off x="347870" y="1930448"/>
            <a:ext cx="10875095" cy="45287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B2E6-A2B6-C6DA-9CEF-BE3B04956DDA}"/>
              </a:ext>
            </a:extLst>
          </p:cNvPr>
          <p:cNvSpPr txBox="1"/>
          <p:nvPr/>
        </p:nvSpPr>
        <p:spPr>
          <a:xfrm>
            <a:off x="280049" y="738288"/>
            <a:ext cx="1046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opperplate Gothic Bold" panose="020E0705020206020404" pitchFamily="34" charset="0"/>
              </a:rPr>
              <a:t>INDIA GENERAL ELECTION RESULT ANALYSIS 2024</a:t>
            </a:r>
          </a:p>
        </p:txBody>
      </p:sp>
    </p:spTree>
    <p:extLst>
      <p:ext uri="{BB962C8B-B14F-4D97-AF65-F5344CB8AC3E}">
        <p14:creationId xmlns:p14="http://schemas.microsoft.com/office/powerpoint/2010/main" val="395366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130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Rounded MT Bold</vt:lpstr>
      <vt:lpstr>Calibri</vt:lpstr>
      <vt:lpstr>Calibri Light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Shankar Bhonde</cp:lastModifiedBy>
  <cp:revision>32</cp:revision>
  <dcterms:created xsi:type="dcterms:W3CDTF">2024-08-26T16:35:30Z</dcterms:created>
  <dcterms:modified xsi:type="dcterms:W3CDTF">2025-09-06T06:06:25Z</dcterms:modified>
</cp:coreProperties>
</file>