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9" r:id="rId4"/>
    <p:sldId id="260" r:id="rId5"/>
    <p:sldId id="261" r:id="rId6"/>
    <p:sldId id="262" r:id="rId7"/>
    <p:sldId id="265" r:id="rId8"/>
    <p:sldId id="266" r:id="rId9"/>
    <p:sldId id="267" r:id="rId10"/>
    <p:sldId id="268" r:id="rId11"/>
    <p:sldId id="269"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79" autoAdjust="0"/>
    <p:restoredTop sz="94660"/>
  </p:normalViewPr>
  <p:slideViewPr>
    <p:cSldViewPr>
      <p:cViewPr varScale="1">
        <p:scale>
          <a:sx n="81" d="100"/>
          <a:sy n="81" d="100"/>
        </p:scale>
        <p:origin x="114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kar Chaitan Jena" userId="5fd55118ff2f440d" providerId="LiveId" clId="{DA6F7063-3E20-4AF4-9783-4D6B9D801321}"/>
    <pc:docChg chg="undo custSel modSld">
      <pc:chgData name="Shankar Chaitan Jena" userId="5fd55118ff2f440d" providerId="LiveId" clId="{DA6F7063-3E20-4AF4-9783-4D6B9D801321}" dt="2022-08-02T23:40:29.209" v="20" actId="478"/>
      <pc:docMkLst>
        <pc:docMk/>
      </pc:docMkLst>
      <pc:sldChg chg="addSp modSp mod">
        <pc:chgData name="Shankar Chaitan Jena" userId="5fd55118ff2f440d" providerId="LiveId" clId="{DA6F7063-3E20-4AF4-9783-4D6B9D801321}" dt="2022-08-02T23:27:08.135" v="13" actId="1076"/>
        <pc:sldMkLst>
          <pc:docMk/>
          <pc:sldMk cId="1612556889" sldId="263"/>
        </pc:sldMkLst>
        <pc:spChg chg="mod">
          <ac:chgData name="Shankar Chaitan Jena" userId="5fd55118ff2f440d" providerId="LiveId" clId="{DA6F7063-3E20-4AF4-9783-4D6B9D801321}" dt="2022-08-02T23:27:04.608" v="12" actId="1076"/>
          <ac:spMkLst>
            <pc:docMk/>
            <pc:sldMk cId="1612556889" sldId="263"/>
            <ac:spMk id="2" creationId="{00000000-0000-0000-0000-000000000000}"/>
          </ac:spMkLst>
        </pc:spChg>
        <pc:spChg chg="mod">
          <ac:chgData name="Shankar Chaitan Jena" userId="5fd55118ff2f440d" providerId="LiveId" clId="{DA6F7063-3E20-4AF4-9783-4D6B9D801321}" dt="2022-08-02T23:27:08.135" v="13" actId="1076"/>
          <ac:spMkLst>
            <pc:docMk/>
            <pc:sldMk cId="1612556889" sldId="263"/>
            <ac:spMk id="3" creationId="{00000000-0000-0000-0000-000000000000}"/>
          </ac:spMkLst>
        </pc:spChg>
        <pc:picChg chg="add mod">
          <ac:chgData name="Shankar Chaitan Jena" userId="5fd55118ff2f440d" providerId="LiveId" clId="{DA6F7063-3E20-4AF4-9783-4D6B9D801321}" dt="2022-08-02T23:26:55.165" v="10" actId="1076"/>
          <ac:picMkLst>
            <pc:docMk/>
            <pc:sldMk cId="1612556889" sldId="263"/>
            <ac:picMk id="1026" creationId="{23A975DA-68C6-8C86-A9CA-2811EA6601F6}"/>
          </ac:picMkLst>
        </pc:picChg>
      </pc:sldChg>
      <pc:sldChg chg="addSp delSp modSp mod">
        <pc:chgData name="Shankar Chaitan Jena" userId="5fd55118ff2f440d" providerId="LiveId" clId="{DA6F7063-3E20-4AF4-9783-4D6B9D801321}" dt="2022-08-02T23:40:29.209" v="20" actId="478"/>
        <pc:sldMkLst>
          <pc:docMk/>
          <pc:sldMk cId="1148116708" sldId="268"/>
        </pc:sldMkLst>
        <pc:spChg chg="mod">
          <ac:chgData name="Shankar Chaitan Jena" userId="5fd55118ff2f440d" providerId="LiveId" clId="{DA6F7063-3E20-4AF4-9783-4D6B9D801321}" dt="2022-08-02T23:39:55.872" v="17" actId="20577"/>
          <ac:spMkLst>
            <pc:docMk/>
            <pc:sldMk cId="1148116708" sldId="268"/>
            <ac:spMk id="2" creationId="{DEAEC870-3180-9693-B243-2C974C0317A3}"/>
          </ac:spMkLst>
        </pc:spChg>
        <pc:graphicFrameChg chg="add del mod">
          <ac:chgData name="Shankar Chaitan Jena" userId="5fd55118ff2f440d" providerId="LiveId" clId="{DA6F7063-3E20-4AF4-9783-4D6B9D801321}" dt="2022-08-02T23:40:29.209" v="20" actId="478"/>
          <ac:graphicFrameMkLst>
            <pc:docMk/>
            <pc:sldMk cId="1148116708" sldId="268"/>
            <ac:graphicFrameMk id="3" creationId="{95C11C1B-C37E-CAE9-1A86-6586BCF31034}"/>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9399B2E-F704-448C-8432-2C0D65B97EAF}" type="datetimeFigureOut">
              <a:rPr lang="en-IN" smtClean="0"/>
              <a:t>03-08-2022</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7A6CF0C-674F-463F-92A9-9EFD9E54452E}"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399B2E-F704-448C-8432-2C0D65B97EAF}" type="datetimeFigureOut">
              <a:rPr lang="en-IN" smtClean="0"/>
              <a:t>03-08-2022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A6CF0C-674F-463F-92A9-9EFD9E54452E}"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399B2E-F704-448C-8432-2C0D65B97EAF}" type="datetimeFigureOut">
              <a:rPr lang="en-IN" smtClean="0"/>
              <a:t>03-08-2022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A6CF0C-674F-463F-92A9-9EFD9E54452E}"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399B2E-F704-448C-8432-2C0D65B97EAF}" type="datetimeFigureOut">
              <a:rPr lang="en-IN" smtClean="0"/>
              <a:t>03-08-2022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A6CF0C-674F-463F-92A9-9EFD9E54452E}" type="slidenum">
              <a:rPr lang="en-IN" smtClean="0"/>
              <a:t>‹#›</a:t>
            </a:fld>
            <a:endParaRPr lang="en-IN"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9399B2E-F704-448C-8432-2C0D65B97EAF}" type="datetimeFigureOut">
              <a:rPr lang="en-IN" smtClean="0"/>
              <a:t>03-08-2022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A6CF0C-674F-463F-92A9-9EFD9E54452E}" type="slidenum">
              <a:rPr lang="en-IN" smtClean="0"/>
              <a:t>‹#›</a:t>
            </a:fld>
            <a:endParaRPr lang="en-IN"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dirty="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9399B2E-F704-448C-8432-2C0D65B97EAF}" type="datetimeFigureOut">
              <a:rPr lang="en-IN" smtClean="0"/>
              <a:t>03-08-2022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7A6CF0C-674F-463F-92A9-9EFD9E54452E}" type="slidenum">
              <a:rPr lang="en-IN" smtClean="0"/>
              <a:t>‹#›</a:t>
            </a:fld>
            <a:endParaRPr lang="en-IN"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9399B2E-F704-448C-8432-2C0D65B97EAF}" type="datetimeFigureOut">
              <a:rPr lang="en-IN" smtClean="0"/>
              <a:t>03-08-2022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7A6CF0C-674F-463F-92A9-9EFD9E54452E}"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399B2E-F704-448C-8432-2C0D65B97EAF}" type="datetimeFigureOut">
              <a:rPr lang="en-IN" smtClean="0"/>
              <a:t>03-08-2022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7A6CF0C-674F-463F-92A9-9EFD9E54452E}" type="slidenum">
              <a:rPr lang="en-IN" smtClean="0"/>
              <a:t>‹#›</a:t>
            </a:fld>
            <a:endParaRPr lang="en-IN"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99B2E-F704-448C-8432-2C0D65B97EAF}" type="datetimeFigureOut">
              <a:rPr lang="en-IN" smtClean="0"/>
              <a:t>03-08-2022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7A6CF0C-674F-463F-92A9-9EFD9E54452E}"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09399B2E-F704-448C-8432-2C0D65B97EAF}" type="datetimeFigureOut">
              <a:rPr lang="en-IN" smtClean="0"/>
              <a:t>03-08-2022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7A6CF0C-674F-463F-92A9-9EFD9E54452E}"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09399B2E-F704-448C-8432-2C0D65B97EAF}" type="datetimeFigureOut">
              <a:rPr lang="en-IN" smtClean="0"/>
              <a:t>03-08-2022</a:t>
            </a:fld>
            <a:endParaRPr lang="en-IN"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7A6CF0C-674F-463F-92A9-9EFD9E54452E}" type="slidenum">
              <a:rPr lang="en-IN" smtClean="0"/>
              <a:t>‹#›</a:t>
            </a:fld>
            <a:endParaRPr lang="en-IN"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dirty="0"/>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dirty="0"/>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dirty="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09399B2E-F704-448C-8432-2C0D65B97EAF}" type="datetimeFigureOut">
              <a:rPr lang="en-IN" smtClean="0"/>
              <a:t>03-08-2022</a:t>
            </a:fld>
            <a:endParaRPr lang="en-IN"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47A6CF0C-674F-463F-92A9-9EFD9E54452E}"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Comp%20Sc/C%20programming/Aproject/payroll_management_system.exe" TargetMode="Externa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payroll_management_system.c"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Payroll Management System: All You Need To Know | HR Software">
            <a:extLst>
              <a:ext uri="{FF2B5EF4-FFF2-40B4-BE49-F238E27FC236}">
                <a16:creationId xmlns:a16="http://schemas.microsoft.com/office/drawing/2014/main" id="{F0F461E3-750F-281F-D51B-863B79D686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6000" contrast="-54000"/>
                    </a14:imgEffect>
                  </a14:imgLayer>
                </a14:imgProps>
              </a:ext>
              <a:ext uri="{28A0092B-C50C-407E-A947-70E740481C1C}">
                <a14:useLocalDpi xmlns:a14="http://schemas.microsoft.com/office/drawing/2010/main" val="0"/>
              </a:ext>
            </a:extLst>
          </a:blip>
          <a:srcRect/>
          <a:stretch>
            <a:fillRect/>
          </a:stretch>
        </p:blipFill>
        <p:spPr bwMode="auto">
          <a:xfrm>
            <a:off x="-20756"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719736" y="1628800"/>
            <a:ext cx="5040560" cy="864097"/>
          </a:xfrm>
          <a:solidFill>
            <a:srgbClr val="92D050"/>
          </a:solidFill>
        </p:spPr>
        <p:style>
          <a:lnRef idx="2">
            <a:schemeClr val="accent2"/>
          </a:lnRef>
          <a:fillRef idx="1">
            <a:schemeClr val="lt1"/>
          </a:fillRef>
          <a:effectRef idx="0">
            <a:schemeClr val="accent2"/>
          </a:effectRef>
          <a:fontRef idx="minor">
            <a:schemeClr val="dk1"/>
          </a:fontRef>
        </p:style>
        <p:txBody>
          <a:bodyPr>
            <a:normAutofit fontScale="90000"/>
          </a:bodyPr>
          <a:lstStyle/>
          <a:p>
            <a:pPr algn="ctr"/>
            <a:r>
              <a:rPr lang="en-IN" sz="2800" dirty="0">
                <a:solidFill>
                  <a:schemeClr val="accent2"/>
                </a:solidFill>
                <a:latin typeface="Times New Roman" pitchFamily="18" charset="0"/>
                <a:cs typeface="Times New Roman" pitchFamily="18" charset="0"/>
              </a:rPr>
              <a:t>PAYROLL  MANAGEMENT SYSTEM</a:t>
            </a:r>
          </a:p>
        </p:txBody>
      </p:sp>
      <p:pic>
        <p:nvPicPr>
          <p:cNvPr id="6" name="Picture 5">
            <a:extLst>
              <a:ext uri="{FF2B5EF4-FFF2-40B4-BE49-F238E27FC236}">
                <a16:creationId xmlns:a16="http://schemas.microsoft.com/office/drawing/2014/main" id="{FBBF214B-5EF8-6A27-DB21-9735E2033BD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728470" cy="1196752"/>
          </a:xfrm>
          <a:prstGeom prst="rect">
            <a:avLst/>
          </a:prstGeom>
          <a:noFill/>
          <a:ln>
            <a:noFill/>
          </a:ln>
        </p:spPr>
      </p:pic>
      <p:sp>
        <p:nvSpPr>
          <p:cNvPr id="3" name="TextBox 2">
            <a:extLst>
              <a:ext uri="{FF2B5EF4-FFF2-40B4-BE49-F238E27FC236}">
                <a16:creationId xmlns:a16="http://schemas.microsoft.com/office/drawing/2014/main" id="{6729E0B8-9A25-EBEB-2699-C9CDAEF2574E}"/>
              </a:ext>
            </a:extLst>
          </p:cNvPr>
          <p:cNvSpPr txBox="1"/>
          <p:nvPr/>
        </p:nvSpPr>
        <p:spPr>
          <a:xfrm>
            <a:off x="8091738" y="4549676"/>
            <a:ext cx="4079776" cy="2339102"/>
          </a:xfrm>
          <a:prstGeom prst="rect">
            <a:avLst/>
          </a:prstGeom>
          <a:solidFill>
            <a:schemeClr val="tx1">
              <a:lumMod val="75000"/>
              <a:lumOff val="25000"/>
              <a:alpha val="97000"/>
            </a:schemeClr>
          </a:solidFill>
          <a:ln>
            <a:solidFill>
              <a:srgbClr val="FFFF00">
                <a:alpha val="78000"/>
              </a:srgbClr>
            </a:solidFill>
          </a:ln>
        </p:spPr>
        <p:txBody>
          <a:bodyPr wrap="square" rtlCol="0">
            <a:spAutoFit/>
          </a:bodyPr>
          <a:lstStyle/>
          <a:p>
            <a:r>
              <a:rPr lang="en-IN" sz="2000" u="sng" dirty="0">
                <a:ln w="0"/>
                <a:solidFill>
                  <a:srgbClr val="00B0F0"/>
                </a:solidFill>
                <a:effectLst>
                  <a:reflection blurRad="6350" stA="53000" endA="300" endPos="35500" dir="5400000" sy="-90000" algn="bl" rotWithShape="0"/>
                </a:effectLst>
                <a:latin typeface="Tahoma" panose="020B0604030504040204" pitchFamily="34" charset="0"/>
                <a:ea typeface="Tahoma" panose="020B0604030504040204" pitchFamily="34" charset="0"/>
                <a:cs typeface="Tahoma" panose="020B0604030504040204" pitchFamily="34" charset="0"/>
              </a:rPr>
              <a:t>Presented by  :</a:t>
            </a:r>
          </a:p>
          <a:p>
            <a:endParaRPr lang="en-IN" u="sng" dirty="0">
              <a:ln w="0"/>
              <a:solidFill>
                <a:srgbClr val="FFFF00"/>
              </a:solidFill>
              <a:effectLst>
                <a:reflection blurRad="6350" stA="53000" endA="300" endPos="35500" dir="5400000" sy="-90000" algn="bl" rotWithShape="0"/>
              </a:effectLst>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IN" dirty="0">
                <a:ln w="0"/>
                <a:solidFill>
                  <a:srgbClr val="FFFF00"/>
                </a:solidFill>
                <a:effectLst>
                  <a:reflection blurRad="6350" stA="53000" endA="300" endPos="35500" dir="5400000" sy="-90000" algn="bl" rotWithShape="0"/>
                </a:effectLst>
              </a:rPr>
              <a:t>BAKSHI JANARDAN PADHY</a:t>
            </a:r>
          </a:p>
          <a:p>
            <a:pPr marL="285750" indent="-285750">
              <a:buFont typeface="Arial" panose="020B0604020202020204" pitchFamily="34" charset="0"/>
              <a:buChar char="•"/>
            </a:pPr>
            <a:r>
              <a:rPr lang="en-IN" dirty="0">
                <a:ln w="0"/>
                <a:solidFill>
                  <a:srgbClr val="FFFF00"/>
                </a:solidFill>
                <a:effectLst>
                  <a:reflection blurRad="6350" stA="53000" endA="300" endPos="35500" dir="5400000" sy="-90000" algn="bl" rotWithShape="0"/>
                </a:effectLst>
              </a:rPr>
              <a:t>BHABASHANKAR PRADHAN</a:t>
            </a:r>
          </a:p>
          <a:p>
            <a:pPr marL="285750" indent="-285750">
              <a:buFont typeface="Arial" panose="020B0604020202020204" pitchFamily="34" charset="0"/>
              <a:buChar char="•"/>
            </a:pPr>
            <a:r>
              <a:rPr lang="en-IN" dirty="0">
                <a:ln w="0"/>
                <a:solidFill>
                  <a:srgbClr val="FFFF00"/>
                </a:solidFill>
                <a:effectLst>
                  <a:reflection blurRad="6350" stA="53000" endA="300" endPos="35500" dir="5400000" sy="-90000" algn="bl" rotWithShape="0"/>
                </a:effectLst>
              </a:rPr>
              <a:t>DYUMATSEN SAHU </a:t>
            </a:r>
          </a:p>
          <a:p>
            <a:pPr marL="285750" indent="-285750">
              <a:buFont typeface="Arial" panose="020B0604020202020204" pitchFamily="34" charset="0"/>
              <a:buChar char="•"/>
            </a:pPr>
            <a:r>
              <a:rPr lang="en-IN" dirty="0">
                <a:ln w="0"/>
                <a:solidFill>
                  <a:srgbClr val="FFFF00"/>
                </a:solidFill>
                <a:effectLst>
                  <a:reflection blurRad="6350" stA="53000" endA="300" endPos="35500" dir="5400000" sy="-90000" algn="bl" rotWithShape="0"/>
                </a:effectLst>
              </a:rPr>
              <a:t>GHANASHYAM JENA</a:t>
            </a:r>
          </a:p>
          <a:p>
            <a:pPr marL="285750" indent="-285750">
              <a:buFont typeface="Arial" panose="020B0604020202020204" pitchFamily="34" charset="0"/>
              <a:buChar char="•"/>
            </a:pPr>
            <a:r>
              <a:rPr lang="en-IN" dirty="0">
                <a:ln w="0"/>
                <a:solidFill>
                  <a:srgbClr val="FFFF00"/>
                </a:solidFill>
                <a:effectLst>
                  <a:reflection blurRad="6350" stA="53000" endA="300" endPos="35500" dir="5400000" sy="-90000" algn="bl" rotWithShape="0"/>
                </a:effectLst>
              </a:rPr>
              <a:t>SHANKAR CHAITAN JANA</a:t>
            </a:r>
          </a:p>
          <a:p>
            <a:pPr marL="285750" indent="-285750">
              <a:buFont typeface="Arial" panose="020B0604020202020204" pitchFamily="34" charset="0"/>
              <a:buChar char="•"/>
            </a:pPr>
            <a:r>
              <a:rPr lang="en-IN" dirty="0">
                <a:ln w="0"/>
                <a:solidFill>
                  <a:srgbClr val="FFFF00"/>
                </a:solidFill>
                <a:effectLst>
                  <a:reflection blurRad="6350" stA="53000" endA="300" endPos="35500" dir="5400000" sy="-90000" algn="bl" rotWithShape="0"/>
                </a:effectLst>
              </a:rPr>
              <a:t>MONALISA DAS </a:t>
            </a:r>
            <a:endParaRPr lang="en-IN" u="sng" dirty="0">
              <a:ln w="0"/>
              <a:solidFill>
                <a:srgbClr val="FFFF00"/>
              </a:solidFill>
              <a:effectLst>
                <a:reflection blurRad="6350" stA="53000" endA="300" endPos="35500" dir="5400000" sy="-90000" algn="bl" rotWithShape="0"/>
              </a:effectLst>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2EE38DF9-0667-ABB3-50FC-D9707D887E14}"/>
              </a:ext>
            </a:extLst>
          </p:cNvPr>
          <p:cNvSpPr txBox="1"/>
          <p:nvPr/>
        </p:nvSpPr>
        <p:spPr>
          <a:xfrm>
            <a:off x="20756" y="5896030"/>
            <a:ext cx="2880320" cy="646331"/>
          </a:xfrm>
          <a:prstGeom prst="rect">
            <a:avLst/>
          </a:prstGeom>
          <a:solidFill>
            <a:schemeClr val="tx1">
              <a:lumMod val="65000"/>
              <a:lumOff val="35000"/>
            </a:schemeClr>
          </a:solidFill>
          <a:ln>
            <a:solidFill>
              <a:schemeClr val="accent2"/>
            </a:solidFill>
          </a:ln>
        </p:spPr>
        <p:txBody>
          <a:bodyPr wrap="square" rtlCol="0">
            <a:spAutoFit/>
          </a:bodyPr>
          <a:lstStyle/>
          <a:p>
            <a:r>
              <a:rPr lang="en-IN" dirty="0">
                <a:solidFill>
                  <a:srgbClr val="92D050"/>
                </a:solidFill>
              </a:rPr>
              <a:t>Month :- August </a:t>
            </a:r>
          </a:p>
          <a:p>
            <a:r>
              <a:rPr lang="en-IN" dirty="0">
                <a:solidFill>
                  <a:srgbClr val="92D050"/>
                </a:solidFill>
              </a:rPr>
              <a:t> Year :- 2022</a:t>
            </a:r>
          </a:p>
        </p:txBody>
      </p:sp>
      <p:sp>
        <p:nvSpPr>
          <p:cNvPr id="5" name="TextBox 4">
            <a:extLst>
              <a:ext uri="{FF2B5EF4-FFF2-40B4-BE49-F238E27FC236}">
                <a16:creationId xmlns:a16="http://schemas.microsoft.com/office/drawing/2014/main" id="{A8334E90-DAB3-C2FD-2C38-EEF223384F01}"/>
              </a:ext>
            </a:extLst>
          </p:cNvPr>
          <p:cNvSpPr txBox="1"/>
          <p:nvPr/>
        </p:nvSpPr>
        <p:spPr>
          <a:xfrm>
            <a:off x="8072982" y="3595568"/>
            <a:ext cx="3958208" cy="923330"/>
          </a:xfrm>
          <a:prstGeom prst="rect">
            <a:avLst/>
          </a:prstGeom>
          <a:solidFill>
            <a:schemeClr val="tx1"/>
          </a:solidFill>
        </p:spPr>
        <p:txBody>
          <a:bodyPr wrap="square" rtlCol="0">
            <a:spAutoFit/>
          </a:bodyPr>
          <a:lstStyle/>
          <a:p>
            <a:r>
              <a:rPr lang="en-IN" b="1" u="sng" dirty="0">
                <a:solidFill>
                  <a:srgbClr val="FF0000"/>
                </a:solidFill>
                <a:latin typeface="Tahoma" panose="020B0604030504040204" pitchFamily="34" charset="0"/>
                <a:ea typeface="Tahoma" panose="020B0604030504040204" pitchFamily="34" charset="0"/>
                <a:cs typeface="Tahoma" panose="020B0604030504040204" pitchFamily="34" charset="0"/>
              </a:rPr>
              <a:t>GIDED BY :</a:t>
            </a:r>
          </a:p>
          <a:p>
            <a:endParaRPr lang="en-IN" b="1" u="sng" dirty="0">
              <a:solidFill>
                <a:srgbClr val="FF0000"/>
              </a:solidFill>
              <a:latin typeface="Tahoma" panose="020B0604030504040204" pitchFamily="34" charset="0"/>
              <a:ea typeface="Tahoma" panose="020B0604030504040204" pitchFamily="34" charset="0"/>
              <a:cs typeface="Tahoma" panose="020B0604030504040204" pitchFamily="34" charset="0"/>
            </a:endParaRPr>
          </a:p>
          <a:p>
            <a:r>
              <a:rPr lang="en-IN" sz="1600" b="1" dirty="0">
                <a:solidFill>
                  <a:srgbClr val="FF0000"/>
                </a:solidFill>
                <a:latin typeface="Tahoma" panose="020B0604030504040204" pitchFamily="34" charset="0"/>
                <a:ea typeface="Tahoma" panose="020B0604030504040204" pitchFamily="34" charset="0"/>
                <a:cs typeface="Tahoma" panose="020B0604030504040204" pitchFamily="34" charset="0"/>
              </a:rPr>
              <a:t>MR. BHABANI SANKAR SAHU</a:t>
            </a:r>
          </a:p>
        </p:txBody>
      </p:sp>
    </p:spTree>
    <p:extLst>
      <p:ext uri="{BB962C8B-B14F-4D97-AF65-F5344CB8AC3E}">
        <p14:creationId xmlns:p14="http://schemas.microsoft.com/office/powerpoint/2010/main" val="3277114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AEC870-3180-9693-B243-2C974C0317A3}"/>
              </a:ext>
            </a:extLst>
          </p:cNvPr>
          <p:cNvSpPr txBox="1"/>
          <p:nvPr/>
        </p:nvSpPr>
        <p:spPr>
          <a:xfrm>
            <a:off x="839416" y="548680"/>
            <a:ext cx="2520280" cy="1077218"/>
          </a:xfrm>
          <a:prstGeom prst="rect">
            <a:avLst/>
          </a:prstGeom>
          <a:noFill/>
        </p:spPr>
        <p:txBody>
          <a:bodyPr wrap="square" rtlCol="0">
            <a:spAutoFit/>
          </a:bodyPr>
          <a:lstStyle/>
          <a:p>
            <a:r>
              <a:rPr lang="en-IN" sz="3200" b="1" u="sng" dirty="0">
                <a:solidFill>
                  <a:schemeClr val="bg2">
                    <a:lumMod val="50000"/>
                  </a:schemeClr>
                </a:solidFill>
                <a:latin typeface="Times New Roman" panose="02020603050405020304" pitchFamily="18" charset="0"/>
                <a:cs typeface="Times New Roman" panose="02020603050405020304" pitchFamily="18" charset="0"/>
                <a:hlinkClick r:id="rId2" action="ppaction://hlinkfile"/>
              </a:rPr>
              <a:t>OUTPUT :</a:t>
            </a:r>
            <a:endParaRPr lang="en-IN" sz="3200" b="1" u="sng" dirty="0">
              <a:solidFill>
                <a:schemeClr val="bg2">
                  <a:lumMod val="50000"/>
                </a:schemeClr>
              </a:solidFill>
              <a:latin typeface="Times New Roman" panose="02020603050405020304" pitchFamily="18" charset="0"/>
              <a:cs typeface="Times New Roman" panose="02020603050405020304" pitchFamily="18" charset="0"/>
            </a:endParaRPr>
          </a:p>
          <a:p>
            <a:endParaRPr lang="en-IN" sz="3200" b="1" u="sng"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C779EEF5-9A6D-E094-9029-FE5A452FB4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368" y="1470539"/>
            <a:ext cx="5000860" cy="2812984"/>
          </a:xfrm>
          <a:prstGeom prst="rect">
            <a:avLst/>
          </a:prstGeom>
        </p:spPr>
      </p:pic>
      <p:pic>
        <p:nvPicPr>
          <p:cNvPr id="14" name="Picture 13">
            <a:extLst>
              <a:ext uri="{FF2B5EF4-FFF2-40B4-BE49-F238E27FC236}">
                <a16:creationId xmlns:a16="http://schemas.microsoft.com/office/drawing/2014/main" id="{4597B0FA-F332-AAE1-DB74-6A429AB24C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51984" y="1470539"/>
            <a:ext cx="5492576" cy="3089574"/>
          </a:xfrm>
          <a:prstGeom prst="rect">
            <a:avLst/>
          </a:prstGeom>
        </p:spPr>
      </p:pic>
      <p:pic>
        <p:nvPicPr>
          <p:cNvPr id="10" name="Picture 9">
            <a:extLst>
              <a:ext uri="{FF2B5EF4-FFF2-40B4-BE49-F238E27FC236}">
                <a16:creationId xmlns:a16="http://schemas.microsoft.com/office/drawing/2014/main" id="{D6A68C5B-FA73-3316-3958-36C331A0E13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5840" y="3717032"/>
            <a:ext cx="5231904" cy="2942946"/>
          </a:xfrm>
          <a:prstGeom prst="rect">
            <a:avLst/>
          </a:prstGeom>
        </p:spPr>
      </p:pic>
    </p:spTree>
    <p:extLst>
      <p:ext uri="{BB962C8B-B14F-4D97-AF65-F5344CB8AC3E}">
        <p14:creationId xmlns:p14="http://schemas.microsoft.com/office/powerpoint/2010/main" val="1148116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E2BA6E-C4C3-F495-2C6C-A820F503D7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3912" y="2924944"/>
            <a:ext cx="6744072" cy="3793541"/>
          </a:xfrm>
          <a:prstGeom prst="rect">
            <a:avLst/>
          </a:prstGeom>
        </p:spPr>
      </p:pic>
      <p:pic>
        <p:nvPicPr>
          <p:cNvPr id="3" name="Picture 2">
            <a:extLst>
              <a:ext uri="{FF2B5EF4-FFF2-40B4-BE49-F238E27FC236}">
                <a16:creationId xmlns:a16="http://schemas.microsoft.com/office/drawing/2014/main" id="{B55FB373-D4DF-146B-412F-E9601BE657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351" y="332656"/>
            <a:ext cx="6272697" cy="3528392"/>
          </a:xfrm>
          <a:prstGeom prst="rect">
            <a:avLst/>
          </a:prstGeom>
        </p:spPr>
      </p:pic>
    </p:spTree>
    <p:extLst>
      <p:ext uri="{BB962C8B-B14F-4D97-AF65-F5344CB8AC3E}">
        <p14:creationId xmlns:p14="http://schemas.microsoft.com/office/powerpoint/2010/main" val="3991457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1384" y="548680"/>
            <a:ext cx="3672408" cy="576064"/>
          </a:xfrm>
        </p:spPr>
        <p:txBody>
          <a:bodyPr>
            <a:noAutofit/>
          </a:bodyPr>
          <a:lstStyle/>
          <a:p>
            <a:pPr algn="ctr"/>
            <a:r>
              <a:rPr lang="en-IN" sz="2800" u="sng"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CONCLUSION : </a:t>
            </a:r>
          </a:p>
        </p:txBody>
      </p:sp>
      <p:sp>
        <p:nvSpPr>
          <p:cNvPr id="3" name="Subtitle 2"/>
          <p:cNvSpPr>
            <a:spLocks noGrp="1"/>
          </p:cNvSpPr>
          <p:nvPr>
            <p:ph type="subTitle" idx="1"/>
          </p:nvPr>
        </p:nvSpPr>
        <p:spPr>
          <a:xfrm>
            <a:off x="263352" y="1432075"/>
            <a:ext cx="6336704" cy="1944216"/>
          </a:xfrm>
        </p:spPr>
        <p:txBody>
          <a:bodyPr>
            <a:noAutofit/>
          </a:bodyPr>
          <a:lstStyle/>
          <a:p>
            <a:pPr marL="742950" indent="-285750" algn="just">
              <a:spcBef>
                <a:spcPts val="300"/>
              </a:spcBef>
              <a:spcAft>
                <a:spcPts val="1000"/>
              </a:spcAft>
              <a:buFont typeface="Arial" panose="020B0604020202020204" pitchFamily="34" charset="0"/>
              <a:buChar char="•"/>
            </a:pPr>
            <a:r>
              <a:rPr lang="en-IN" sz="18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Payroll Management System is developed for a company has been designed to achieve maximum efficiency and reduce the time taken to handle the Payroll activity. </a:t>
            </a:r>
          </a:p>
          <a:p>
            <a:pPr marL="742950" indent="-285750" algn="just">
              <a:spcBef>
                <a:spcPts val="300"/>
              </a:spcBef>
              <a:spcAft>
                <a:spcPts val="1000"/>
              </a:spcAft>
              <a:buFont typeface="Arial" panose="020B0604020202020204" pitchFamily="34" charset="0"/>
              <a:buChar char="•"/>
            </a:pPr>
            <a:r>
              <a:rPr lang="en-IN" sz="18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It is designed to replace an existing manual record system there by reducing time taken for calculation and for storing data.</a:t>
            </a:r>
            <a:endParaRPr lang="en-IN" sz="1800" dirty="0">
              <a:latin typeface="Times New Roman" panose="02020603050405020304" pitchFamily="18" charset="0"/>
              <a:ea typeface="Tahoma" panose="020B0604030504040204" pitchFamily="34" charset="0"/>
              <a:cs typeface="Times New Roman" panose="02020603050405020304" pitchFamily="18" charset="0"/>
            </a:endParaRPr>
          </a:p>
          <a:p>
            <a:pPr algn="l"/>
            <a:endParaRPr lang="en-IN" sz="18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026" name="Picture 2" descr="Payroll Software: Best Payroll Management System for Small Business">
            <a:extLst>
              <a:ext uri="{FF2B5EF4-FFF2-40B4-BE49-F238E27FC236}">
                <a16:creationId xmlns:a16="http://schemas.microsoft.com/office/drawing/2014/main" id="{23A975DA-68C6-8C86-A9CA-2811EA660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968" y="1533204"/>
            <a:ext cx="590550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556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007768" y="404664"/>
            <a:ext cx="3744416" cy="893763"/>
          </a:xfrm>
        </p:spPr>
        <p:txBody>
          <a:bodyPr/>
          <a:lstStyle/>
          <a:p>
            <a:pPr algn="just"/>
            <a:r>
              <a:rPr lang="en-IN" u="sng" dirty="0">
                <a:solidFill>
                  <a:schemeClr val="accent2"/>
                </a:solidFill>
                <a:effectLst/>
                <a:latin typeface="Times New Roman" pitchFamily="18" charset="0"/>
                <a:cs typeface="Times New Roman" pitchFamily="18" charset="0"/>
              </a:rPr>
              <a:t>THANK YOU!</a:t>
            </a:r>
          </a:p>
        </p:txBody>
      </p:sp>
      <p:pic>
        <p:nvPicPr>
          <p:cNvPr id="8194" name="Picture 2" descr="Have A Nice Day&quot; Images – Browse 4,541 Stock Photos, Vectors, and Video |  Adobe Stock">
            <a:extLst>
              <a:ext uri="{FF2B5EF4-FFF2-40B4-BE49-F238E27FC236}">
                <a16:creationId xmlns:a16="http://schemas.microsoft.com/office/drawing/2014/main" id="{7747A595-1443-1438-1496-3DA2F1376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1442337"/>
            <a:ext cx="51435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30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5400" y="548680"/>
            <a:ext cx="3240360" cy="461609"/>
          </a:xfrm>
        </p:spPr>
        <p:txBody>
          <a:bodyPr>
            <a:noAutofit/>
          </a:bodyPr>
          <a:lstStyle/>
          <a:p>
            <a:pPr algn="ctr"/>
            <a:r>
              <a:rPr lang="en-IN" sz="3200" u="sng" dirty="0">
                <a:solidFill>
                  <a:schemeClr val="bg2">
                    <a:lumMod val="50000"/>
                  </a:schemeClr>
                </a:solidFill>
                <a:effectLst/>
                <a:latin typeface="Times New Roman" pitchFamily="18" charset="0"/>
                <a:cs typeface="Times New Roman" pitchFamily="18" charset="0"/>
              </a:rPr>
              <a:t>CONTENT :</a:t>
            </a:r>
          </a:p>
        </p:txBody>
      </p:sp>
      <p:sp>
        <p:nvSpPr>
          <p:cNvPr id="3" name="Subtitle 2"/>
          <p:cNvSpPr>
            <a:spLocks noGrp="1"/>
          </p:cNvSpPr>
          <p:nvPr>
            <p:ph type="subTitle" idx="1"/>
          </p:nvPr>
        </p:nvSpPr>
        <p:spPr>
          <a:xfrm>
            <a:off x="1703512" y="1196752"/>
            <a:ext cx="6768752" cy="3744416"/>
          </a:xfrm>
        </p:spPr>
        <p:txBody>
          <a:bodyPr>
            <a:noAutofit/>
          </a:bodyPr>
          <a:lstStyle/>
          <a:p>
            <a:pPr algn="l">
              <a:lnSpc>
                <a:spcPct val="150000"/>
              </a:lnSpc>
              <a:spcBef>
                <a:spcPts val="0"/>
              </a:spcBef>
            </a:pPr>
            <a:r>
              <a:rPr lang="en-IN" sz="2000" dirty="0">
                <a:solidFill>
                  <a:schemeClr val="tx1">
                    <a:lumMod val="95000"/>
                    <a:lumOff val="5000"/>
                  </a:schemeClr>
                </a:solidFill>
                <a:latin typeface="Times New Roman" pitchFamily="18" charset="0"/>
                <a:cs typeface="Times New Roman" pitchFamily="18" charset="0"/>
              </a:rPr>
              <a:t>1. Introduction about project</a:t>
            </a:r>
          </a:p>
          <a:p>
            <a:pPr algn="l">
              <a:lnSpc>
                <a:spcPct val="150000"/>
              </a:lnSpc>
              <a:spcBef>
                <a:spcPts val="0"/>
              </a:spcBef>
            </a:pPr>
            <a:r>
              <a:rPr lang="en-IN" sz="2000" dirty="0">
                <a:solidFill>
                  <a:schemeClr val="tx1">
                    <a:lumMod val="95000"/>
                    <a:lumOff val="5000"/>
                  </a:schemeClr>
                </a:solidFill>
                <a:latin typeface="Times New Roman" pitchFamily="18" charset="0"/>
                <a:cs typeface="Times New Roman" pitchFamily="18" charset="0"/>
              </a:rPr>
              <a:t>2. Objective of the project </a:t>
            </a:r>
          </a:p>
          <a:p>
            <a:pPr algn="l">
              <a:lnSpc>
                <a:spcPct val="150000"/>
              </a:lnSpc>
              <a:spcBef>
                <a:spcPts val="0"/>
              </a:spcBef>
            </a:pPr>
            <a:r>
              <a:rPr lang="en-IN" sz="2000" dirty="0">
                <a:solidFill>
                  <a:schemeClr val="tx1">
                    <a:lumMod val="95000"/>
                    <a:lumOff val="5000"/>
                  </a:schemeClr>
                </a:solidFill>
                <a:latin typeface="Times New Roman" pitchFamily="18" charset="0"/>
                <a:cs typeface="Times New Roman" pitchFamily="18" charset="0"/>
              </a:rPr>
              <a:t>3. Hardware and Software requirements</a:t>
            </a:r>
          </a:p>
          <a:p>
            <a:pPr algn="l">
              <a:lnSpc>
                <a:spcPct val="150000"/>
              </a:lnSpc>
              <a:spcBef>
                <a:spcPts val="0"/>
              </a:spcBef>
            </a:pPr>
            <a:r>
              <a:rPr lang="en-IN" sz="2000" dirty="0">
                <a:solidFill>
                  <a:schemeClr val="tx1">
                    <a:lumMod val="95000"/>
                    <a:lumOff val="5000"/>
                  </a:schemeClr>
                </a:solidFill>
                <a:latin typeface="Times New Roman" pitchFamily="18" charset="0"/>
                <a:cs typeface="Times New Roman" pitchFamily="18" charset="0"/>
              </a:rPr>
              <a:t>4. About C</a:t>
            </a:r>
          </a:p>
          <a:p>
            <a:pPr algn="l">
              <a:lnSpc>
                <a:spcPct val="150000"/>
              </a:lnSpc>
              <a:spcBef>
                <a:spcPts val="0"/>
              </a:spcBef>
            </a:pPr>
            <a:r>
              <a:rPr lang="en-IN" sz="2000" dirty="0">
                <a:solidFill>
                  <a:schemeClr val="tx1">
                    <a:lumMod val="95000"/>
                    <a:lumOff val="5000"/>
                  </a:schemeClr>
                </a:solidFill>
                <a:latin typeface="Times New Roman" pitchFamily="18" charset="0"/>
                <a:cs typeface="Times New Roman" pitchFamily="18" charset="0"/>
              </a:rPr>
              <a:t>5. Flowchart</a:t>
            </a:r>
          </a:p>
          <a:p>
            <a:pPr algn="l">
              <a:lnSpc>
                <a:spcPct val="150000"/>
              </a:lnSpc>
              <a:spcBef>
                <a:spcPts val="0"/>
              </a:spcBef>
            </a:pPr>
            <a:r>
              <a:rPr lang="en-IN" sz="2000" dirty="0">
                <a:solidFill>
                  <a:schemeClr val="tx1">
                    <a:lumMod val="95000"/>
                    <a:lumOff val="5000"/>
                  </a:schemeClr>
                </a:solidFill>
                <a:latin typeface="Times New Roman" pitchFamily="18" charset="0"/>
                <a:cs typeface="Times New Roman" pitchFamily="18" charset="0"/>
              </a:rPr>
              <a:t>6. Source Code</a:t>
            </a:r>
          </a:p>
          <a:p>
            <a:pPr algn="l">
              <a:lnSpc>
                <a:spcPct val="150000"/>
              </a:lnSpc>
              <a:spcBef>
                <a:spcPts val="0"/>
              </a:spcBef>
            </a:pPr>
            <a:r>
              <a:rPr lang="en-IN" sz="2000" dirty="0">
                <a:solidFill>
                  <a:schemeClr val="tx1">
                    <a:lumMod val="95000"/>
                    <a:lumOff val="5000"/>
                  </a:schemeClr>
                </a:solidFill>
                <a:latin typeface="Times New Roman" pitchFamily="18" charset="0"/>
                <a:cs typeface="Times New Roman" pitchFamily="18" charset="0"/>
              </a:rPr>
              <a:t>7. Output</a:t>
            </a:r>
          </a:p>
          <a:p>
            <a:pPr algn="l">
              <a:lnSpc>
                <a:spcPct val="150000"/>
              </a:lnSpc>
              <a:spcBef>
                <a:spcPts val="0"/>
              </a:spcBef>
            </a:pPr>
            <a:r>
              <a:rPr lang="en-IN" sz="2000" dirty="0">
                <a:solidFill>
                  <a:schemeClr val="tx1">
                    <a:lumMod val="95000"/>
                    <a:lumOff val="5000"/>
                  </a:schemeClr>
                </a:solidFill>
                <a:latin typeface="Times New Roman" pitchFamily="18" charset="0"/>
                <a:cs typeface="Times New Roman" pitchFamily="18" charset="0"/>
              </a:rPr>
              <a:t>8. Conclusion</a:t>
            </a:r>
          </a:p>
        </p:txBody>
      </p:sp>
      <p:pic>
        <p:nvPicPr>
          <p:cNvPr id="2052" name="Picture 4" descr="Did You Know The Benefits Of Using Payroll Management System? - ZingHR">
            <a:extLst>
              <a:ext uri="{FF2B5EF4-FFF2-40B4-BE49-F238E27FC236}">
                <a16:creationId xmlns:a16="http://schemas.microsoft.com/office/drawing/2014/main" id="{7E7DC667-9542-9910-4167-010A413EA79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8000" contrast="-29000"/>
                    </a14:imgEffect>
                  </a14:imgLayer>
                </a14:imgProps>
              </a:ext>
              <a:ext uri="{28A0092B-C50C-407E-A947-70E740481C1C}">
                <a14:useLocalDpi xmlns:a14="http://schemas.microsoft.com/office/drawing/2010/main" val="0"/>
              </a:ext>
            </a:extLst>
          </a:blip>
          <a:srcRect/>
          <a:stretch>
            <a:fillRect/>
          </a:stretch>
        </p:blipFill>
        <p:spPr bwMode="auto">
          <a:xfrm>
            <a:off x="6438461" y="404664"/>
            <a:ext cx="5058139" cy="446449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667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95597" y="621060"/>
            <a:ext cx="8640763" cy="647700"/>
          </a:xfrm>
        </p:spPr>
        <p:txBody>
          <a:bodyPr>
            <a:noAutofit/>
          </a:bodyPr>
          <a:lstStyle/>
          <a:p>
            <a:pPr algn="ctr"/>
            <a:r>
              <a:rPr lang="en-IN" sz="3200" u="sng"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INTRODUCTION ABOUT THE PROJECT : </a:t>
            </a:r>
          </a:p>
        </p:txBody>
      </p:sp>
      <p:sp>
        <p:nvSpPr>
          <p:cNvPr id="3" name="Subtitle 2"/>
          <p:cNvSpPr>
            <a:spLocks noGrp="1"/>
          </p:cNvSpPr>
          <p:nvPr>
            <p:ph type="subTitle" idx="4294967295"/>
          </p:nvPr>
        </p:nvSpPr>
        <p:spPr>
          <a:xfrm>
            <a:off x="767408" y="1484313"/>
            <a:ext cx="11113442" cy="3313112"/>
          </a:xfrm>
        </p:spPr>
        <p:txBody>
          <a:bodyPr>
            <a:noAutofit/>
          </a:bodyPr>
          <a:lstStyle/>
          <a:p>
            <a:pPr marL="342900" indent="-342900" algn="just">
              <a:buFont typeface="Symbol"/>
              <a:buChar char=""/>
            </a:pPr>
            <a:r>
              <a:rPr lang="en-IN" sz="1800" dirty="0">
                <a:latin typeface="Times New Roman"/>
                <a:ea typeface="Tahoma" panose="020B0604030504040204" pitchFamily="34" charset="0"/>
                <a:cs typeface="Kalinga"/>
              </a:rPr>
              <a:t>A Payroll Management System is a Software that is used to manage all your employee’s financial records in a simple and automated fashion. This Payroll management System manages employee’s salaries, deductions, other conveyance, net pay, bonuses and generation of pay-slips, etc.</a:t>
            </a:r>
            <a:endParaRPr lang="en-IN" sz="1800" dirty="0">
              <a:latin typeface="Calibri"/>
              <a:ea typeface="Tahoma" panose="020B0604030504040204" pitchFamily="34" charset="0"/>
              <a:cs typeface="Kalinga"/>
            </a:endParaRPr>
          </a:p>
          <a:p>
            <a:pPr marL="342900" indent="-342900" algn="just">
              <a:spcAft>
                <a:spcPts val="1000"/>
              </a:spcAft>
              <a:buFont typeface="Symbol"/>
              <a:buChar char=""/>
            </a:pPr>
            <a:r>
              <a:rPr lang="en-IN" sz="1800" dirty="0">
                <a:latin typeface="Times New Roman"/>
                <a:ea typeface="Tahoma" panose="020B0604030504040204" pitchFamily="34" charset="0"/>
                <a:cs typeface="Kalinga"/>
              </a:rPr>
              <a:t>Payroll consists of the process by which a business pays its employees for work performed during a specific period. A payroll system allows businesses to follow a set series of processes in order to make timely, correct payments in compliance with government regulations.</a:t>
            </a:r>
            <a:endParaRPr lang="en-IN" sz="1800" dirty="0">
              <a:latin typeface="Calibri"/>
              <a:ea typeface="Tahoma" panose="020B0604030504040204" pitchFamily="34" charset="0"/>
              <a:cs typeface="Kalinga"/>
            </a:endParaRPr>
          </a:p>
          <a:p>
            <a:pPr marL="342900" indent="-342900" algn="just">
              <a:buFont typeface="Symbol"/>
              <a:buChar char=""/>
            </a:pPr>
            <a:r>
              <a:rPr lang="en-IN" sz="1800" dirty="0">
                <a:latin typeface="Times New Roman"/>
                <a:ea typeface="Tahoma" panose="020B0604030504040204" pitchFamily="34" charset="0"/>
                <a:cs typeface="Kalinga"/>
              </a:rPr>
              <a:t>A Payroll system may be manual or computerized and handled in-house or </a:t>
            </a:r>
            <a:r>
              <a:rPr lang="en-IN" sz="1800" dirty="0" err="1">
                <a:latin typeface="Times New Roman"/>
                <a:ea typeface="Tahoma" panose="020B0604030504040204" pitchFamily="34" charset="0"/>
                <a:cs typeface="Kalinga"/>
              </a:rPr>
              <a:t>autsoureced</a:t>
            </a:r>
            <a:r>
              <a:rPr lang="en-IN" sz="1800" dirty="0">
                <a:latin typeface="Times New Roman"/>
                <a:ea typeface="Tahoma" panose="020B0604030504040204" pitchFamily="34" charset="0"/>
                <a:cs typeface="Kalinga"/>
              </a:rPr>
              <a:t> to another provider. Some smaller businesses conduct </a:t>
            </a:r>
            <a:r>
              <a:rPr lang="en-IN" sz="1800" dirty="0" err="1">
                <a:latin typeface="Times New Roman"/>
                <a:ea typeface="Tahoma" panose="020B0604030504040204" pitchFamily="34" charset="0"/>
                <a:cs typeface="Kalinga"/>
              </a:rPr>
              <a:t>thir</a:t>
            </a:r>
            <a:r>
              <a:rPr lang="en-IN" sz="1800" dirty="0">
                <a:latin typeface="Times New Roman"/>
                <a:ea typeface="Tahoma" panose="020B0604030504040204" pitchFamily="34" charset="0"/>
                <a:cs typeface="Kalinga"/>
              </a:rPr>
              <a:t> payroll using a manual system. While inexpensive, this method may increase the chances of errors and could prove time-consuming for companies with more than a few employees.</a:t>
            </a:r>
            <a:endParaRPr lang="en-IN" sz="1800" dirty="0">
              <a:latin typeface="Calibri"/>
              <a:ea typeface="Tahoma" panose="020B0604030504040204" pitchFamily="34" charset="0"/>
              <a:cs typeface="Kalinga"/>
            </a:endParaRPr>
          </a:p>
          <a:p>
            <a:pPr algn="l"/>
            <a:endParaRPr lang="en-IN" sz="1800" dirty="0">
              <a:latin typeface="Arial Black" pitchFamily="34" charset="0"/>
              <a:cs typeface="Times New Roman" pitchFamily="18" charset="0"/>
            </a:endParaRPr>
          </a:p>
        </p:txBody>
      </p:sp>
      <p:pic>
        <p:nvPicPr>
          <p:cNvPr id="5124" name="Picture 4" descr="Introduction of payroll management system project">
            <a:extLst>
              <a:ext uri="{FF2B5EF4-FFF2-40B4-BE49-F238E27FC236}">
                <a16:creationId xmlns:a16="http://schemas.microsoft.com/office/drawing/2014/main" id="{294B3810-4953-2809-6CAB-CD8B32B385A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34000"/>
                    </a14:imgEffect>
                    <a14:imgEffect>
                      <a14:brightnessContrast bright="-14000" contrast="3000"/>
                    </a14:imgEffect>
                  </a14:imgLayer>
                </a14:imgProps>
              </a:ext>
              <a:ext uri="{28A0092B-C50C-407E-A947-70E740481C1C}">
                <a14:useLocalDpi xmlns:a14="http://schemas.microsoft.com/office/drawing/2010/main" val="0"/>
              </a:ext>
            </a:extLst>
          </a:blip>
          <a:srcRect/>
          <a:stretch>
            <a:fillRect/>
          </a:stretch>
        </p:blipFill>
        <p:spPr bwMode="auto">
          <a:xfrm>
            <a:off x="5453275" y="4221088"/>
            <a:ext cx="6453336" cy="27660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94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51384" y="476250"/>
            <a:ext cx="5976938" cy="369888"/>
          </a:xfrm>
        </p:spPr>
        <p:txBody>
          <a:bodyPr>
            <a:noAutofit/>
          </a:bodyPr>
          <a:lstStyle/>
          <a:p>
            <a:pPr algn="ctr"/>
            <a:r>
              <a:rPr lang="en-IN" sz="2800" u="sng" dirty="0">
                <a:solidFill>
                  <a:schemeClr val="bg2">
                    <a:lumMod val="50000"/>
                  </a:schemeClr>
                </a:solidFill>
                <a:latin typeface="Times New Roman" pitchFamily="18" charset="0"/>
                <a:cs typeface="Times New Roman" pitchFamily="18" charset="0"/>
              </a:rPr>
              <a:t>OBJECTIVE OF THE PROJECT :</a:t>
            </a:r>
          </a:p>
        </p:txBody>
      </p:sp>
      <p:sp>
        <p:nvSpPr>
          <p:cNvPr id="3" name="Subtitle 2"/>
          <p:cNvSpPr>
            <a:spLocks noGrp="1"/>
          </p:cNvSpPr>
          <p:nvPr>
            <p:ph type="subTitle" idx="4294967295"/>
          </p:nvPr>
        </p:nvSpPr>
        <p:spPr>
          <a:xfrm>
            <a:off x="591291" y="1196975"/>
            <a:ext cx="10714884" cy="3455988"/>
          </a:xfrm>
        </p:spPr>
        <p:txBody>
          <a:bodyPr>
            <a:noAutofit/>
          </a:bodyPr>
          <a:lstStyle/>
          <a:p>
            <a:pPr marL="342900" indent="-342900" algn="just">
              <a:buFont typeface="Symbol"/>
              <a:buChar char=""/>
            </a:pPr>
            <a:r>
              <a:rPr lang="en-US" sz="1800" dirty="0">
                <a:latin typeface="Calibri"/>
                <a:ea typeface="Calibri"/>
                <a:cs typeface="Calibri"/>
              </a:rPr>
              <a:t>The Objective of the Payroll System. The Payroll Management System is a set of processes that helps you streamline salaries, bonuses, deductions, taxes, and other necessary aspects of the net pay of all the employees in your organization. </a:t>
            </a:r>
            <a:endParaRPr lang="en-IN" sz="1800" dirty="0">
              <a:latin typeface="Calibri"/>
              <a:ea typeface="Calibri"/>
              <a:cs typeface="Kalinga"/>
            </a:endParaRPr>
          </a:p>
          <a:p>
            <a:pPr marL="342900" indent="-342900" algn="just">
              <a:buFont typeface="Symbol"/>
              <a:buChar char=""/>
              <a:tabLst>
                <a:tab pos="800100" algn="l"/>
              </a:tabLst>
            </a:pPr>
            <a:r>
              <a:rPr lang="en-US" sz="1800" dirty="0">
                <a:latin typeface="Calibri"/>
                <a:ea typeface="Calibri"/>
                <a:cs typeface="Calibri"/>
              </a:rPr>
              <a:t>The main objective of the payroll management system is to manage the details of payments, salary, working points, Appraisals,  payroll.  It manages all the information about payments, Employee, Payroll, payment. The Project is totally built at administrative end and thus only the administrator is guaranteed the access.</a:t>
            </a:r>
            <a:endParaRPr lang="en-IN" sz="1800" dirty="0">
              <a:latin typeface="Calibri"/>
              <a:ea typeface="Calibri"/>
              <a:cs typeface="Kalinga"/>
            </a:endParaRPr>
          </a:p>
          <a:p>
            <a:pPr marL="342900" indent="-342900" algn="just">
              <a:buFont typeface="Symbol"/>
              <a:buChar char=""/>
            </a:pPr>
            <a:r>
              <a:rPr lang="en-US" sz="1800" dirty="0">
                <a:latin typeface="Calibri"/>
                <a:ea typeface="Calibri"/>
                <a:cs typeface="Calibri"/>
              </a:rPr>
              <a:t>The aim behind having a payroll management system is to automate and streamline micro tasks such that the HR team has time to focus on the macro tasks.</a:t>
            </a:r>
            <a:endParaRPr lang="en-IN" sz="1800" dirty="0">
              <a:latin typeface="Calibri"/>
              <a:ea typeface="Calibri"/>
              <a:cs typeface="Kalinga"/>
            </a:endParaRPr>
          </a:p>
          <a:p>
            <a:pPr marL="342900" indent="-342900" algn="just">
              <a:spcAft>
                <a:spcPts val="1000"/>
              </a:spcAft>
              <a:buFont typeface="Symbol"/>
              <a:buChar char=""/>
            </a:pPr>
            <a:r>
              <a:rPr lang="en-US" sz="1800" dirty="0">
                <a:latin typeface="Calibri"/>
                <a:ea typeface="Calibri"/>
                <a:cs typeface="Calibri"/>
              </a:rPr>
              <a:t>You don’t have to worry about handling, managing, and creating pay slips, salaries, and deductions of the employees. The tax deductions are also automated or handled by the outsourcing team. You only have to focus on major tasks such as the efficiency of sales, revenue, strategy, etc.</a:t>
            </a:r>
            <a:endParaRPr lang="en-IN" sz="1800" dirty="0">
              <a:latin typeface="Calibri"/>
              <a:ea typeface="Calibri"/>
              <a:cs typeface="Kalinga"/>
            </a:endParaRPr>
          </a:p>
          <a:p>
            <a:endParaRPr lang="en-IN" sz="1800" dirty="0"/>
          </a:p>
        </p:txBody>
      </p:sp>
      <p:pic>
        <p:nvPicPr>
          <p:cNvPr id="4098" name="Picture 2" descr="What are the objectives of payroll system? - Quora">
            <a:extLst>
              <a:ext uri="{FF2B5EF4-FFF2-40B4-BE49-F238E27FC236}">
                <a16:creationId xmlns:a16="http://schemas.microsoft.com/office/drawing/2014/main" id="{F2DB7A6E-0F52-0412-D270-31B0E463ED2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8000"/>
                    </a14:imgEffect>
                    <a14:imgEffect>
                      <a14:brightnessContrast bright="-7000" contrast="41000"/>
                    </a14:imgEffect>
                  </a14:imgLayer>
                </a14:imgProps>
              </a:ext>
              <a:ext uri="{28A0092B-C50C-407E-A947-70E740481C1C}">
                <a14:useLocalDpi xmlns:a14="http://schemas.microsoft.com/office/drawing/2010/main" val="0"/>
              </a:ext>
            </a:extLst>
          </a:blip>
          <a:srcRect/>
          <a:stretch>
            <a:fillRect/>
          </a:stretch>
        </p:blipFill>
        <p:spPr bwMode="auto">
          <a:xfrm>
            <a:off x="6925206" y="4509120"/>
            <a:ext cx="4675503" cy="216024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49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4506" y="168425"/>
            <a:ext cx="8573821" cy="452263"/>
          </a:xfrm>
        </p:spPr>
        <p:txBody>
          <a:bodyPr>
            <a:noAutofit/>
          </a:bodyPr>
          <a:lstStyle/>
          <a:p>
            <a:pPr algn="ctr"/>
            <a:r>
              <a:rPr lang="en-IN" sz="2800" u="sng" dirty="0">
                <a:solidFill>
                  <a:schemeClr val="bg2">
                    <a:lumMod val="50000"/>
                  </a:schemeClr>
                </a:solidFill>
                <a:latin typeface="Times New Roman" pitchFamily="18" charset="0"/>
                <a:cs typeface="Times New Roman" pitchFamily="18" charset="0"/>
              </a:rPr>
              <a:t>HARDWARE AND SOFTWARE REQUIREMENTS : </a:t>
            </a:r>
          </a:p>
        </p:txBody>
      </p:sp>
      <p:sp>
        <p:nvSpPr>
          <p:cNvPr id="3" name="Subtitle 2"/>
          <p:cNvSpPr>
            <a:spLocks noGrp="1"/>
          </p:cNvSpPr>
          <p:nvPr>
            <p:ph type="subTitle" idx="1"/>
          </p:nvPr>
        </p:nvSpPr>
        <p:spPr>
          <a:xfrm>
            <a:off x="585912" y="764704"/>
            <a:ext cx="5150048" cy="4320480"/>
          </a:xfrm>
        </p:spPr>
        <p:txBody>
          <a:bodyPr>
            <a:noAutofit/>
          </a:bodyPr>
          <a:lstStyle/>
          <a:p>
            <a:pPr marL="342900" indent="-342900" algn="just">
              <a:buFont typeface="Symbol"/>
              <a:buChar char=""/>
              <a:tabLst>
                <a:tab pos="800100" algn="l"/>
              </a:tabLst>
            </a:pPr>
            <a:r>
              <a:rPr lang="en-US" sz="1800" b="1" u="sng" dirty="0">
                <a:latin typeface="Cambria"/>
                <a:ea typeface="Calibri"/>
                <a:cs typeface="Kalinga"/>
              </a:rPr>
              <a:t>Hardware</a:t>
            </a:r>
            <a:r>
              <a:rPr lang="en-US" sz="1800" b="1" dirty="0">
                <a:latin typeface="Cambria"/>
                <a:ea typeface="Calibri"/>
                <a:cs typeface="Kalinga"/>
              </a:rPr>
              <a:t> :</a:t>
            </a:r>
            <a:endParaRPr lang="en-IN" sz="1800" dirty="0">
              <a:latin typeface="Calibri"/>
              <a:ea typeface="Calibri"/>
              <a:cs typeface="Kalinga"/>
            </a:endParaRPr>
          </a:p>
          <a:p>
            <a:pPr marL="342900" indent="-342900" algn="just">
              <a:buFont typeface="+mj-lt"/>
              <a:buAutoNum type="romanLcPeriod"/>
              <a:tabLst>
                <a:tab pos="900430" algn="l"/>
              </a:tabLst>
            </a:pPr>
            <a:r>
              <a:rPr lang="en-US" sz="1800" dirty="0">
                <a:latin typeface="Calibri"/>
                <a:ea typeface="Calibri"/>
                <a:cs typeface="Calibri"/>
              </a:rPr>
              <a:t>Operating system : Window 11 /Any 				     generation window O/S.</a:t>
            </a:r>
            <a:endParaRPr lang="en-IN" sz="1800" dirty="0">
              <a:latin typeface="Calibri"/>
              <a:ea typeface="Calibri"/>
              <a:cs typeface="Kalinga"/>
            </a:endParaRPr>
          </a:p>
          <a:p>
            <a:pPr marL="342900" indent="-342900" algn="just">
              <a:buFont typeface="+mj-lt"/>
              <a:buAutoNum type="romanLcPeriod"/>
              <a:tabLst>
                <a:tab pos="900430" algn="l"/>
              </a:tabLst>
            </a:pPr>
            <a:r>
              <a:rPr lang="en-US" sz="1800" dirty="0">
                <a:latin typeface="Calibri"/>
                <a:ea typeface="Calibri"/>
                <a:cs typeface="Calibri"/>
              </a:rPr>
              <a:t>SSD : 512GB</a:t>
            </a:r>
            <a:endParaRPr lang="en-IN" sz="1800" dirty="0">
              <a:latin typeface="Calibri"/>
              <a:ea typeface="Calibri"/>
              <a:cs typeface="Kalinga"/>
            </a:endParaRPr>
          </a:p>
          <a:p>
            <a:pPr marL="342900" indent="-342900" algn="just">
              <a:buFont typeface="+mj-lt"/>
              <a:buAutoNum type="romanLcPeriod"/>
              <a:tabLst>
                <a:tab pos="800100" algn="l"/>
              </a:tabLst>
            </a:pPr>
            <a:r>
              <a:rPr lang="en-US" sz="1800" dirty="0">
                <a:latin typeface="Calibri"/>
                <a:ea typeface="Calibri"/>
                <a:cs typeface="Calibri"/>
              </a:rPr>
              <a:t>RAM : Minimum Requirement</a:t>
            </a:r>
            <a:endParaRPr lang="en-IN" sz="1800" dirty="0">
              <a:latin typeface="Calibri"/>
              <a:ea typeface="Calibri"/>
              <a:cs typeface="Kalinga"/>
            </a:endParaRPr>
          </a:p>
          <a:p>
            <a:pPr marL="342900" indent="-342900" algn="just">
              <a:buFont typeface="+mj-lt"/>
              <a:buAutoNum type="romanLcPeriod"/>
              <a:tabLst>
                <a:tab pos="800100" algn="l"/>
              </a:tabLst>
            </a:pPr>
            <a:r>
              <a:rPr lang="en-US" sz="1800" dirty="0">
                <a:latin typeface="Calibri"/>
                <a:ea typeface="Calibri"/>
                <a:cs typeface="Calibri"/>
              </a:rPr>
              <a:t>Processer : CORE / Ryzen</a:t>
            </a:r>
            <a:endParaRPr lang="en-IN" sz="1800" dirty="0">
              <a:latin typeface="Calibri"/>
              <a:ea typeface="Calibri"/>
              <a:cs typeface="Kalinga"/>
            </a:endParaRPr>
          </a:p>
          <a:p>
            <a:pPr marL="810260" algn="just">
              <a:tabLst>
                <a:tab pos="800100" algn="l"/>
              </a:tabLst>
            </a:pPr>
            <a:r>
              <a:rPr lang="en-US" sz="1800" dirty="0">
                <a:latin typeface="Calibri"/>
                <a:ea typeface="Calibri"/>
                <a:cs typeface="Calibri"/>
              </a:rPr>
              <a:t> </a:t>
            </a:r>
            <a:endParaRPr lang="en-IN" sz="1800" dirty="0">
              <a:latin typeface="Calibri"/>
              <a:ea typeface="Calibri"/>
              <a:cs typeface="Kalinga"/>
            </a:endParaRPr>
          </a:p>
          <a:p>
            <a:pPr marL="342900" indent="-342900" algn="just">
              <a:buFont typeface="Symbol"/>
              <a:buChar char=""/>
              <a:tabLst>
                <a:tab pos="800100" algn="l"/>
              </a:tabLst>
            </a:pPr>
            <a:r>
              <a:rPr lang="en-US" sz="1800" b="1" u="sng" dirty="0">
                <a:latin typeface="Calibri"/>
                <a:ea typeface="Calibri"/>
                <a:cs typeface="Calibri"/>
              </a:rPr>
              <a:t>Software</a:t>
            </a:r>
            <a:r>
              <a:rPr lang="en-US" sz="1800" b="1" dirty="0">
                <a:latin typeface="Calibri"/>
                <a:ea typeface="Calibri"/>
                <a:cs typeface="Calibri"/>
              </a:rPr>
              <a:t> :</a:t>
            </a:r>
            <a:endParaRPr lang="en-IN" sz="1800" dirty="0">
              <a:latin typeface="Calibri"/>
              <a:ea typeface="Calibri"/>
              <a:cs typeface="Kalinga"/>
            </a:endParaRPr>
          </a:p>
          <a:p>
            <a:pPr marL="342900" indent="-342900" algn="just">
              <a:buFont typeface="+mj-lt"/>
              <a:buAutoNum type="romanLcPeriod"/>
              <a:tabLst>
                <a:tab pos="800100" algn="l"/>
              </a:tabLst>
            </a:pPr>
            <a:r>
              <a:rPr lang="en-US" sz="1800" dirty="0">
                <a:latin typeface="Calibri"/>
                <a:ea typeface="Calibri"/>
                <a:cs typeface="Calibri"/>
              </a:rPr>
              <a:t>Programming language : </a:t>
            </a:r>
            <a:r>
              <a:rPr lang="en-US" sz="1800" dirty="0">
                <a:solidFill>
                  <a:schemeClr val="tx1"/>
                </a:solidFill>
                <a:latin typeface="Calibri"/>
                <a:ea typeface="Calibri"/>
                <a:cs typeface="Calibri"/>
              </a:rPr>
              <a:t>C Language</a:t>
            </a:r>
            <a:endParaRPr lang="en-IN" sz="1800" dirty="0">
              <a:solidFill>
                <a:schemeClr val="tx1"/>
              </a:solidFill>
              <a:latin typeface="Calibri"/>
              <a:ea typeface="Calibri"/>
              <a:cs typeface="Kalinga"/>
            </a:endParaRPr>
          </a:p>
          <a:p>
            <a:pPr marL="342900" indent="-342900" algn="just">
              <a:buFont typeface="+mj-lt"/>
              <a:buAutoNum type="romanLcPeriod"/>
              <a:tabLst>
                <a:tab pos="800100" algn="l"/>
              </a:tabLst>
            </a:pPr>
            <a:r>
              <a:rPr lang="en-US" sz="1800" dirty="0">
                <a:latin typeface="Calibri"/>
                <a:ea typeface="Calibri"/>
                <a:cs typeface="Calibri"/>
              </a:rPr>
              <a:t>IDE :  VS Code (Visual Studio Code)/Any user</a:t>
            </a:r>
          </a:p>
          <a:p>
            <a:pPr algn="just">
              <a:tabLst>
                <a:tab pos="800100" algn="l"/>
              </a:tabLst>
            </a:pPr>
            <a:r>
              <a:rPr lang="en-US" sz="1800" dirty="0">
                <a:latin typeface="Calibri"/>
                <a:ea typeface="Calibri"/>
                <a:cs typeface="Calibri"/>
              </a:rPr>
              <a:t>		friendly and supported by C language  IDE</a:t>
            </a:r>
            <a:endParaRPr lang="en-IN" sz="1800" dirty="0">
              <a:latin typeface="Calibri"/>
              <a:ea typeface="Calibri"/>
              <a:cs typeface="Kalinga"/>
            </a:endParaRPr>
          </a:p>
          <a:p>
            <a:pPr marL="342900" indent="-342900" algn="just">
              <a:spcAft>
                <a:spcPts val="1000"/>
              </a:spcAft>
              <a:buFont typeface="+mj-lt"/>
              <a:buAutoNum type="romanLcPeriod"/>
              <a:tabLst>
                <a:tab pos="800100" algn="l"/>
              </a:tabLst>
            </a:pPr>
            <a:r>
              <a:rPr lang="en-US" sz="1800" dirty="0">
                <a:latin typeface="Calibri"/>
                <a:ea typeface="Calibri"/>
                <a:cs typeface="Calibri"/>
              </a:rPr>
              <a:t>Compiler :  </a:t>
            </a:r>
            <a:r>
              <a:rPr lang="en-US" sz="1600" dirty="0">
                <a:latin typeface="Calibri"/>
                <a:ea typeface="Calibri"/>
                <a:cs typeface="Calibri"/>
              </a:rPr>
              <a:t>GCC (GNU Compiler Collection)/And</a:t>
            </a:r>
          </a:p>
          <a:p>
            <a:pPr algn="just">
              <a:spcAft>
                <a:spcPts val="1000"/>
              </a:spcAft>
              <a:tabLst>
                <a:tab pos="800100" algn="l"/>
              </a:tabLst>
            </a:pPr>
            <a:r>
              <a:rPr lang="en-US" sz="1400" dirty="0">
                <a:latin typeface="Calibri"/>
                <a:ea typeface="Calibri"/>
                <a:cs typeface="Calibri"/>
              </a:rPr>
              <a:t>	</a:t>
            </a:r>
            <a:r>
              <a:rPr lang="en-US" sz="1200" dirty="0">
                <a:latin typeface="Calibri"/>
                <a:ea typeface="Calibri"/>
                <a:cs typeface="Calibri"/>
              </a:rPr>
              <a:t> 	 </a:t>
            </a:r>
            <a:r>
              <a:rPr lang="en-US" sz="1600" dirty="0">
                <a:latin typeface="Calibri"/>
                <a:ea typeface="Calibri"/>
                <a:cs typeface="Calibri"/>
              </a:rPr>
              <a:t>Any C supporting compiler</a:t>
            </a:r>
            <a:endParaRPr lang="en-IN" sz="1600" dirty="0">
              <a:latin typeface="Calibri"/>
              <a:ea typeface="Calibri"/>
              <a:cs typeface="Kalinga"/>
            </a:endParaRPr>
          </a:p>
          <a:p>
            <a:endParaRPr lang="en-IN" sz="1800" dirty="0"/>
          </a:p>
        </p:txBody>
      </p:sp>
      <p:pic>
        <p:nvPicPr>
          <p:cNvPr id="3074" name="Picture 2" descr="SanDisk SSD PLUS 240 GB 2.5&quot; (6.35 cm) internal SSD SATA 6 Gbps Retail  SDSSDA-240G-G26 | Conrad.com">
            <a:extLst>
              <a:ext uri="{FF2B5EF4-FFF2-40B4-BE49-F238E27FC236}">
                <a16:creationId xmlns:a16="http://schemas.microsoft.com/office/drawing/2014/main" id="{F5A2BFDD-A0CC-B544-486B-94E3D4F4612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9976" y="1166780"/>
            <a:ext cx="1447529" cy="10970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ll XPS 15 Laptop : XPS Laptop Computers | Dell India">
            <a:extLst>
              <a:ext uri="{FF2B5EF4-FFF2-40B4-BE49-F238E27FC236}">
                <a16:creationId xmlns:a16="http://schemas.microsoft.com/office/drawing/2014/main" id="{B8CAA9C3-A792-A697-BFB1-C54D6AE6098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521" y="976268"/>
            <a:ext cx="2165197" cy="128758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ist of Intel Core i5 processors - Wikipedia">
            <a:extLst>
              <a:ext uri="{FF2B5EF4-FFF2-40B4-BE49-F238E27FC236}">
                <a16:creationId xmlns:a16="http://schemas.microsoft.com/office/drawing/2014/main" id="{A7A380F6-907C-9764-42B7-AD6AC4D4D2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4432" y="775882"/>
            <a:ext cx="1287587" cy="128758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 (programming language) - Simple English Wikipedia, the free encyclopedia">
            <a:extLst>
              <a:ext uri="{FF2B5EF4-FFF2-40B4-BE49-F238E27FC236}">
                <a16:creationId xmlns:a16="http://schemas.microsoft.com/office/drawing/2014/main" id="{74EE073F-8B9E-D16A-039F-0E3A9679939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37829" y="3068961"/>
            <a:ext cx="1002388" cy="110749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8 Best VS Code Courses for Beginners to Learn Online in 2022 | by javinpaul  | Javarevisited | Medium">
            <a:extLst>
              <a:ext uri="{FF2B5EF4-FFF2-40B4-BE49-F238E27FC236}">
                <a16:creationId xmlns:a16="http://schemas.microsoft.com/office/drawing/2014/main" id="{209F0225-FEAA-3E83-6584-E3E3409E984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79274" y="2924944"/>
            <a:ext cx="2432270"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62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Learn C Programming app | C Language Program 2021 – Apps on Google Play">
            <a:extLst>
              <a:ext uri="{FF2B5EF4-FFF2-40B4-BE49-F238E27FC236}">
                <a16:creationId xmlns:a16="http://schemas.microsoft.com/office/drawing/2014/main" id="{8D2BC417-A267-29AB-7284-3CA87F9D11B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7000" contrast="-33000"/>
                    </a14:imgEffect>
                  </a14:imgLayer>
                </a14:imgProps>
              </a:ext>
              <a:ext uri="{28A0092B-C50C-407E-A947-70E740481C1C}">
                <a14:useLocalDpi xmlns:a14="http://schemas.microsoft.com/office/drawing/2010/main" val="0"/>
              </a:ext>
            </a:extLst>
          </a:blip>
          <a:srcRect/>
          <a:stretch>
            <a:fillRect/>
          </a:stretch>
        </p:blipFill>
        <p:spPr bwMode="auto">
          <a:xfrm>
            <a:off x="3657600" y="990600"/>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idx="4294967295"/>
          </p:nvPr>
        </p:nvSpPr>
        <p:spPr>
          <a:xfrm>
            <a:off x="839416" y="1179302"/>
            <a:ext cx="3204592" cy="404813"/>
          </a:xfrm>
        </p:spPr>
        <p:txBody>
          <a:bodyPr>
            <a:noAutofit/>
          </a:bodyPr>
          <a:lstStyle/>
          <a:p>
            <a:pPr algn="ctr"/>
            <a:r>
              <a:rPr lang="en-IN" sz="3200" u="sng"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ABOUT  C :</a:t>
            </a:r>
          </a:p>
        </p:txBody>
      </p:sp>
      <p:sp>
        <p:nvSpPr>
          <p:cNvPr id="3" name="Subtitle 2"/>
          <p:cNvSpPr>
            <a:spLocks noGrp="1"/>
          </p:cNvSpPr>
          <p:nvPr>
            <p:ph type="subTitle" idx="4294967295"/>
          </p:nvPr>
        </p:nvSpPr>
        <p:spPr>
          <a:xfrm>
            <a:off x="551384" y="1772816"/>
            <a:ext cx="9649072" cy="2979563"/>
          </a:xfrm>
        </p:spPr>
        <p:txBody>
          <a:bodyPr>
            <a:noAutofit/>
          </a:bodyPr>
          <a:lstStyle/>
          <a:p>
            <a:pPr marL="342900" indent="-342900" algn="just">
              <a:lnSpc>
                <a:spcPct val="150000"/>
              </a:lnSpc>
              <a:buFont typeface="Symbol"/>
              <a:buChar char=""/>
            </a:pPr>
            <a:r>
              <a:rPr lang="en-US" sz="1800" dirty="0">
                <a:ln w="0"/>
                <a:effectLst>
                  <a:outerShdw blurRad="38100" dist="19050" dir="2700000" algn="tl" rotWithShape="0">
                    <a:schemeClr val="dk1">
                      <a:alpha val="40000"/>
                    </a:schemeClr>
                  </a:outerShdw>
                </a:effectLst>
                <a:latin typeface="Calibri"/>
                <a:ea typeface="Calibri"/>
                <a:cs typeface="Calibri"/>
              </a:rPr>
              <a:t>Dennis Ritchie is known as the founder of the c language.</a:t>
            </a:r>
            <a:endParaRPr lang="en-IN" sz="1800" dirty="0">
              <a:ln w="0"/>
              <a:effectLst>
                <a:outerShdw blurRad="38100" dist="19050" dir="2700000" algn="tl" rotWithShape="0">
                  <a:schemeClr val="dk1">
                    <a:alpha val="40000"/>
                  </a:schemeClr>
                </a:outerShdw>
              </a:effectLst>
              <a:latin typeface="Calibri"/>
              <a:ea typeface="Calibri"/>
              <a:cs typeface="Kalinga"/>
            </a:endParaRPr>
          </a:p>
          <a:p>
            <a:pPr marL="342900" indent="-342900" algn="just">
              <a:lnSpc>
                <a:spcPct val="150000"/>
              </a:lnSpc>
              <a:buFont typeface="Symbol"/>
              <a:buChar char=""/>
            </a:pPr>
            <a:r>
              <a:rPr lang="en-US" sz="1800" dirty="0">
                <a:ln w="0"/>
                <a:effectLst>
                  <a:outerShdw blurRad="38100" dist="19050" dir="2700000" algn="tl" rotWithShape="0">
                    <a:schemeClr val="dk1">
                      <a:alpha val="40000"/>
                    </a:schemeClr>
                  </a:outerShdw>
                </a:effectLst>
                <a:latin typeface="Calibri"/>
                <a:ea typeface="Calibri"/>
                <a:cs typeface="Calibri"/>
              </a:rPr>
              <a:t>C programming language was developed in 1972 by Dennis Ritchie at bell laboratories of AT&amp;T (American Telephone &amp; Telegraph), located in the U.S.A.</a:t>
            </a:r>
            <a:endParaRPr lang="en-IN" sz="1800" dirty="0">
              <a:ln w="0"/>
              <a:effectLst>
                <a:outerShdw blurRad="38100" dist="19050" dir="2700000" algn="tl" rotWithShape="0">
                  <a:schemeClr val="dk1">
                    <a:alpha val="40000"/>
                  </a:schemeClr>
                </a:outerShdw>
              </a:effectLst>
              <a:latin typeface="Calibri"/>
              <a:ea typeface="Calibri"/>
              <a:cs typeface="Kalinga"/>
            </a:endParaRPr>
          </a:p>
          <a:p>
            <a:pPr marL="342900" indent="-342900" algn="just">
              <a:lnSpc>
                <a:spcPct val="150000"/>
              </a:lnSpc>
              <a:buFont typeface="Symbol"/>
              <a:buChar char=""/>
            </a:pPr>
            <a:r>
              <a:rPr lang="en-US" sz="1800" dirty="0">
                <a:ln w="0"/>
                <a:effectLst>
                  <a:outerShdw blurRad="38100" dist="19050" dir="2700000" algn="tl" rotWithShape="0">
                    <a:schemeClr val="dk1">
                      <a:alpha val="40000"/>
                    </a:schemeClr>
                  </a:outerShdw>
                </a:effectLst>
                <a:latin typeface="Calibri"/>
                <a:ea typeface="Calibri"/>
                <a:cs typeface="Calibri"/>
              </a:rPr>
              <a:t>C programming is considered the base for other programming languages, that is why it is known as the mother language.</a:t>
            </a:r>
            <a:endParaRPr lang="en-IN" sz="1800" dirty="0">
              <a:ln w="0"/>
              <a:effectLst>
                <a:outerShdw blurRad="38100" dist="19050" dir="2700000" algn="tl" rotWithShape="0">
                  <a:schemeClr val="dk1">
                    <a:alpha val="40000"/>
                  </a:schemeClr>
                </a:outerShdw>
              </a:effectLst>
              <a:latin typeface="Calibri"/>
              <a:ea typeface="Calibri"/>
              <a:cs typeface="Kalinga"/>
            </a:endParaRPr>
          </a:p>
          <a:p>
            <a:pPr marL="342900" indent="-342900" algn="just">
              <a:lnSpc>
                <a:spcPct val="150000"/>
              </a:lnSpc>
              <a:buFont typeface="Symbol"/>
              <a:buChar char=""/>
              <a:tabLst>
                <a:tab pos="800100" algn="l"/>
              </a:tabLst>
            </a:pPr>
            <a:r>
              <a:rPr lang="en-US" sz="1800" dirty="0">
                <a:ln w="0"/>
                <a:effectLst>
                  <a:outerShdw blurRad="38100" dist="19050" dir="2700000" algn="tl" rotWithShape="0">
                    <a:schemeClr val="dk1">
                      <a:alpha val="40000"/>
                    </a:schemeClr>
                  </a:outerShdw>
                </a:effectLst>
                <a:latin typeface="Calibri"/>
                <a:ea typeface="Calibri"/>
                <a:cs typeface="Calibri"/>
              </a:rPr>
              <a:t>C is one of the fastest programming language as it is close to low-level languages such as Assembly language.</a:t>
            </a:r>
            <a:endParaRPr lang="en-IN" sz="1800" dirty="0">
              <a:ln w="0"/>
              <a:effectLst>
                <a:outerShdw blurRad="38100" dist="19050" dir="2700000" algn="tl" rotWithShape="0">
                  <a:schemeClr val="dk1">
                    <a:alpha val="40000"/>
                  </a:schemeClr>
                </a:outerShdw>
              </a:effectLst>
              <a:latin typeface="Calibri"/>
              <a:ea typeface="Calibri"/>
              <a:cs typeface="Kalinga"/>
            </a:endParaRPr>
          </a:p>
          <a:p>
            <a:pPr algn="just">
              <a:lnSpc>
                <a:spcPct val="150000"/>
              </a:lnSpc>
            </a:pPr>
            <a:endParaRPr lang="en-IN" sz="1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077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C3B714-E58D-9F3F-3A68-01BE58D0501B}"/>
              </a:ext>
            </a:extLst>
          </p:cNvPr>
          <p:cNvSpPr txBox="1"/>
          <p:nvPr/>
        </p:nvSpPr>
        <p:spPr>
          <a:xfrm>
            <a:off x="1127448" y="692696"/>
            <a:ext cx="7056784" cy="3524042"/>
          </a:xfrm>
          <a:prstGeom prst="rect">
            <a:avLst/>
          </a:prstGeom>
          <a:noFill/>
        </p:spPr>
        <p:txBody>
          <a:bodyPr wrap="square">
            <a:spAutoFit/>
          </a:bodyPr>
          <a:lstStyle/>
          <a:p>
            <a:pPr marL="342900" indent="-342900" algn="just">
              <a:buFont typeface="Symbol"/>
              <a:buChar char=""/>
              <a:tabLst>
                <a:tab pos="800100" algn="l"/>
              </a:tabLst>
            </a:pPr>
            <a:r>
              <a:rPr lang="en-US" sz="1800" b="1" u="sng" dirty="0">
                <a:latin typeface="Tahoma" panose="020B0604030504040204" pitchFamily="34" charset="0"/>
                <a:ea typeface="Tahoma" panose="020B0604030504040204" pitchFamily="34" charset="0"/>
                <a:cs typeface="Tahoma" panose="020B0604030504040204" pitchFamily="34" charset="0"/>
              </a:rPr>
              <a:t>Features of C Language :</a:t>
            </a:r>
            <a:endParaRPr lang="en-IN" sz="1800" b="1" u="sng" dirty="0">
              <a:latin typeface="Tahoma" panose="020B0604030504040204" pitchFamily="34" charset="0"/>
              <a:ea typeface="Tahoma" panose="020B0604030504040204" pitchFamily="34" charset="0"/>
              <a:cs typeface="Tahoma" panose="020B0604030504040204" pitchFamily="34" charset="0"/>
            </a:endParaRPr>
          </a:p>
          <a:p>
            <a:pPr marL="342900" indent="-342900" algn="just">
              <a:spcBef>
                <a:spcPts val="300"/>
              </a:spcBef>
              <a:buFont typeface="+mj-lt"/>
              <a:buAutoNum type="romanLcPeriod"/>
            </a:pPr>
            <a:r>
              <a:rPr lang="en-IN" sz="1800" dirty="0">
                <a:solidFill>
                  <a:srgbClr val="000000"/>
                </a:solidFill>
                <a:latin typeface="Calibri"/>
                <a:ea typeface="Times New Roman"/>
                <a:cs typeface="Calibri"/>
              </a:rPr>
              <a:t>Simple</a:t>
            </a:r>
            <a:endParaRPr lang="en-IN" sz="1800" dirty="0">
              <a:latin typeface="Calibri"/>
              <a:ea typeface="Calibri"/>
              <a:cs typeface="Kalinga"/>
            </a:endParaRPr>
          </a:p>
          <a:p>
            <a:pPr marL="342900" indent="-342900" algn="just">
              <a:spcBef>
                <a:spcPts val="300"/>
              </a:spcBef>
              <a:buFont typeface="+mj-lt"/>
              <a:buAutoNum type="romanLcPeriod"/>
            </a:pPr>
            <a:r>
              <a:rPr lang="en-IN" sz="1800" dirty="0">
                <a:solidFill>
                  <a:srgbClr val="000000"/>
                </a:solidFill>
                <a:latin typeface="Calibri"/>
                <a:ea typeface="Times New Roman"/>
                <a:cs typeface="Calibri"/>
              </a:rPr>
              <a:t>Machine Independent or Portable</a:t>
            </a:r>
            <a:endParaRPr lang="en-IN" sz="1800" dirty="0">
              <a:latin typeface="Calibri"/>
              <a:ea typeface="Calibri"/>
              <a:cs typeface="Kalinga"/>
            </a:endParaRPr>
          </a:p>
          <a:p>
            <a:pPr marL="342900" indent="-342900" algn="just">
              <a:spcBef>
                <a:spcPts val="300"/>
              </a:spcBef>
              <a:buFont typeface="+mj-lt"/>
              <a:buAutoNum type="romanLcPeriod"/>
            </a:pPr>
            <a:r>
              <a:rPr lang="en-IN" sz="1800" dirty="0">
                <a:solidFill>
                  <a:srgbClr val="000000"/>
                </a:solidFill>
                <a:latin typeface="Calibri"/>
                <a:ea typeface="Times New Roman"/>
                <a:cs typeface="Calibri"/>
              </a:rPr>
              <a:t>Mid-level programming language</a:t>
            </a:r>
            <a:endParaRPr lang="en-IN" sz="1800" dirty="0">
              <a:latin typeface="Calibri"/>
              <a:ea typeface="Calibri"/>
              <a:cs typeface="Kalinga"/>
            </a:endParaRPr>
          </a:p>
          <a:p>
            <a:pPr marL="342900" indent="-342900" algn="just">
              <a:spcBef>
                <a:spcPts val="300"/>
              </a:spcBef>
              <a:buFont typeface="+mj-lt"/>
              <a:buAutoNum type="romanLcPeriod"/>
            </a:pPr>
            <a:r>
              <a:rPr lang="en-IN" sz="1800" dirty="0">
                <a:solidFill>
                  <a:srgbClr val="000000"/>
                </a:solidFill>
                <a:latin typeface="Calibri"/>
                <a:ea typeface="Times New Roman"/>
                <a:cs typeface="Calibri"/>
              </a:rPr>
              <a:t>structured programming language</a:t>
            </a:r>
            <a:endParaRPr lang="en-IN" sz="1800" dirty="0">
              <a:latin typeface="Calibri"/>
              <a:ea typeface="Calibri"/>
              <a:cs typeface="Kalinga"/>
            </a:endParaRPr>
          </a:p>
          <a:p>
            <a:pPr marL="342900" indent="-342900" algn="just">
              <a:spcBef>
                <a:spcPts val="300"/>
              </a:spcBef>
              <a:buFont typeface="+mj-lt"/>
              <a:buAutoNum type="romanLcPeriod"/>
            </a:pPr>
            <a:r>
              <a:rPr lang="en-IN" sz="1800" dirty="0">
                <a:solidFill>
                  <a:srgbClr val="000000"/>
                </a:solidFill>
                <a:latin typeface="Calibri"/>
                <a:ea typeface="Times New Roman"/>
                <a:cs typeface="Calibri"/>
              </a:rPr>
              <a:t>Rich Library</a:t>
            </a:r>
            <a:endParaRPr lang="en-IN" sz="1800" dirty="0">
              <a:latin typeface="Calibri"/>
              <a:ea typeface="Calibri"/>
              <a:cs typeface="Kalinga"/>
            </a:endParaRPr>
          </a:p>
          <a:p>
            <a:pPr marL="342900" indent="-342900" algn="just">
              <a:spcBef>
                <a:spcPts val="300"/>
              </a:spcBef>
              <a:buFont typeface="+mj-lt"/>
              <a:buAutoNum type="romanLcPeriod"/>
            </a:pPr>
            <a:r>
              <a:rPr lang="en-IN" sz="1800" dirty="0">
                <a:solidFill>
                  <a:srgbClr val="000000"/>
                </a:solidFill>
                <a:latin typeface="Calibri"/>
                <a:ea typeface="Times New Roman"/>
                <a:cs typeface="Calibri"/>
              </a:rPr>
              <a:t>Memory Management</a:t>
            </a:r>
            <a:endParaRPr lang="en-IN" sz="1800" dirty="0">
              <a:latin typeface="Calibri"/>
              <a:ea typeface="Calibri"/>
              <a:cs typeface="Kalinga"/>
            </a:endParaRPr>
          </a:p>
          <a:p>
            <a:pPr marL="342900" indent="-342900" algn="just">
              <a:spcBef>
                <a:spcPts val="300"/>
              </a:spcBef>
              <a:buFont typeface="+mj-lt"/>
              <a:buAutoNum type="romanLcPeriod"/>
            </a:pPr>
            <a:r>
              <a:rPr lang="en-IN" sz="1800" dirty="0">
                <a:solidFill>
                  <a:srgbClr val="000000"/>
                </a:solidFill>
                <a:latin typeface="Calibri"/>
                <a:ea typeface="Times New Roman"/>
                <a:cs typeface="Calibri"/>
              </a:rPr>
              <a:t>Fast Speed</a:t>
            </a:r>
            <a:endParaRPr lang="en-IN" sz="1800" dirty="0">
              <a:latin typeface="Calibri"/>
              <a:ea typeface="Calibri"/>
              <a:cs typeface="Kalinga"/>
            </a:endParaRPr>
          </a:p>
          <a:p>
            <a:pPr marL="342900" indent="-342900" algn="just">
              <a:spcBef>
                <a:spcPts val="300"/>
              </a:spcBef>
              <a:buFont typeface="+mj-lt"/>
              <a:buAutoNum type="romanLcPeriod"/>
            </a:pPr>
            <a:r>
              <a:rPr lang="en-IN" sz="1800" dirty="0">
                <a:solidFill>
                  <a:srgbClr val="000000"/>
                </a:solidFill>
                <a:latin typeface="Calibri"/>
                <a:ea typeface="Times New Roman"/>
                <a:cs typeface="Calibri"/>
              </a:rPr>
              <a:t>Pointers</a:t>
            </a:r>
            <a:endParaRPr lang="en-IN" sz="1800" dirty="0">
              <a:latin typeface="Calibri"/>
              <a:ea typeface="Calibri"/>
              <a:cs typeface="Kalinga"/>
            </a:endParaRPr>
          </a:p>
          <a:p>
            <a:pPr marL="342900" indent="-342900" algn="just">
              <a:spcBef>
                <a:spcPts val="300"/>
              </a:spcBef>
              <a:buFont typeface="+mj-lt"/>
              <a:buAutoNum type="romanLcPeriod"/>
            </a:pPr>
            <a:r>
              <a:rPr lang="en-IN" sz="1800" dirty="0">
                <a:solidFill>
                  <a:srgbClr val="000000"/>
                </a:solidFill>
                <a:latin typeface="Calibri"/>
                <a:ea typeface="Times New Roman"/>
                <a:cs typeface="Calibri"/>
              </a:rPr>
              <a:t>Recursion</a:t>
            </a:r>
            <a:endParaRPr lang="en-IN" sz="1800" dirty="0">
              <a:latin typeface="Calibri"/>
              <a:ea typeface="Calibri"/>
              <a:cs typeface="Kalinga"/>
            </a:endParaRPr>
          </a:p>
          <a:p>
            <a:pPr marL="342900" indent="-342900" algn="just">
              <a:spcBef>
                <a:spcPts val="300"/>
              </a:spcBef>
              <a:spcAft>
                <a:spcPts val="1000"/>
              </a:spcAft>
              <a:buFont typeface="+mj-lt"/>
              <a:buAutoNum type="romanLcPeriod"/>
            </a:pPr>
            <a:r>
              <a:rPr lang="en-IN" sz="1800" dirty="0">
                <a:solidFill>
                  <a:srgbClr val="000000"/>
                </a:solidFill>
                <a:latin typeface="Calibri"/>
                <a:ea typeface="Times New Roman"/>
                <a:cs typeface="Calibri"/>
              </a:rPr>
              <a:t>Extensible</a:t>
            </a:r>
            <a:endParaRPr lang="en-IN" sz="1800" dirty="0">
              <a:latin typeface="Calibri"/>
              <a:ea typeface="Calibri"/>
              <a:cs typeface="Kalinga"/>
            </a:endParaRPr>
          </a:p>
        </p:txBody>
      </p:sp>
      <p:pic>
        <p:nvPicPr>
          <p:cNvPr id="7170" name="Picture 2" descr="What is C Language | How to learn C Programming - EyeHunts">
            <a:extLst>
              <a:ext uri="{FF2B5EF4-FFF2-40B4-BE49-F238E27FC236}">
                <a16:creationId xmlns:a16="http://schemas.microsoft.com/office/drawing/2014/main" id="{71C65C5E-B799-3BDC-95AF-880394DDC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984" y="880905"/>
            <a:ext cx="4820568" cy="3335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87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6B7858-8E23-EC7F-83C4-1A781884837B}"/>
              </a:ext>
            </a:extLst>
          </p:cNvPr>
          <p:cNvSpPr txBox="1"/>
          <p:nvPr/>
        </p:nvSpPr>
        <p:spPr>
          <a:xfrm>
            <a:off x="623392" y="404664"/>
            <a:ext cx="3600400" cy="523220"/>
          </a:xfrm>
          <a:prstGeom prst="rect">
            <a:avLst/>
          </a:prstGeom>
          <a:noFill/>
        </p:spPr>
        <p:txBody>
          <a:bodyPr wrap="square" rtlCol="0">
            <a:spAutoFit/>
          </a:bodyPr>
          <a:lstStyle/>
          <a:p>
            <a:r>
              <a:rPr lang="en-IN" sz="2800" b="1" u="sng"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Flowchart</a:t>
            </a:r>
            <a:r>
              <a:rPr lang="en-IN" sz="2800" b="1" dirty="0">
                <a:solidFill>
                  <a:schemeClr val="bg2">
                    <a:lumMod val="50000"/>
                  </a:schemeClr>
                </a:solidFill>
                <a:latin typeface="+mj-lt"/>
                <a:ea typeface="Tahoma" panose="020B0604030504040204" pitchFamily="34" charset="0"/>
                <a:cs typeface="Tahoma" panose="020B0604030504040204" pitchFamily="34" charset="0"/>
              </a:rPr>
              <a:t> :</a:t>
            </a:r>
          </a:p>
        </p:txBody>
      </p:sp>
      <p:pic>
        <p:nvPicPr>
          <p:cNvPr id="9222" name="Picture 6" descr="Payroll Management System | 5 Reasons to use Payroll Software?">
            <a:extLst>
              <a:ext uri="{FF2B5EF4-FFF2-40B4-BE49-F238E27FC236}">
                <a16:creationId xmlns:a16="http://schemas.microsoft.com/office/drawing/2014/main" id="{1201359C-D530-1677-E2B7-AFB02E5EE7A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6000"/>
                    </a14:imgEffect>
                    <a14:imgEffect>
                      <a14:brightnessContrast bright="6000" contrast="-24000"/>
                    </a14:imgEffect>
                  </a14:imgLayer>
                </a14:imgProps>
              </a:ext>
              <a:ext uri="{28A0092B-C50C-407E-A947-70E740481C1C}">
                <a14:useLocalDpi xmlns:a14="http://schemas.microsoft.com/office/drawing/2010/main" val="0"/>
              </a:ext>
            </a:extLst>
          </a:blip>
          <a:srcRect/>
          <a:stretch>
            <a:fillRect/>
          </a:stretch>
        </p:blipFill>
        <p:spPr bwMode="auto">
          <a:xfrm>
            <a:off x="839416" y="2060848"/>
            <a:ext cx="4105988" cy="28803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AF182769-C9D5-44BC-F7CE-B8DF13CDD9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0501" y="0"/>
            <a:ext cx="440810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24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FD70C7-2C2D-83C0-D264-DA93C4BFD711}"/>
              </a:ext>
            </a:extLst>
          </p:cNvPr>
          <p:cNvSpPr txBox="1"/>
          <p:nvPr/>
        </p:nvSpPr>
        <p:spPr>
          <a:xfrm>
            <a:off x="695399" y="476672"/>
            <a:ext cx="3744417" cy="584775"/>
          </a:xfrm>
          <a:prstGeom prst="rect">
            <a:avLst/>
          </a:prstGeom>
          <a:noFill/>
        </p:spPr>
        <p:txBody>
          <a:bodyPr wrap="square" rtlCol="0">
            <a:spAutoFit/>
          </a:bodyPr>
          <a:lstStyle/>
          <a:p>
            <a:r>
              <a:rPr lang="en-IN" sz="3200" b="1" u="sng" dirty="0">
                <a:solidFill>
                  <a:schemeClr val="bg2">
                    <a:lumMod val="50000"/>
                  </a:schemeClr>
                </a:solidFill>
                <a:latin typeface="Times New Roman" panose="02020603050405020304" pitchFamily="18" charset="0"/>
                <a:ea typeface="Tahoma" panose="020B0604030504040204" pitchFamily="34" charset="0"/>
                <a:cs typeface="Times New Roman" panose="02020603050405020304" pitchFamily="18" charset="0"/>
                <a:hlinkClick r:id="rId2" action="ppaction://hlinkfile"/>
              </a:rPr>
              <a:t>SOURCE CODE:</a:t>
            </a:r>
            <a:endParaRPr lang="en-IN" sz="3200" b="1" u="sng" dirty="0">
              <a:solidFill>
                <a:schemeClr val="bg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B3F2131-3883-9A0F-9AF1-E2B4FBCEEC57}"/>
              </a:ext>
            </a:extLst>
          </p:cNvPr>
          <p:cNvSpPr txBox="1"/>
          <p:nvPr/>
        </p:nvSpPr>
        <p:spPr>
          <a:xfrm>
            <a:off x="695400" y="1268760"/>
            <a:ext cx="6912768" cy="5109091"/>
          </a:xfrm>
          <a:prstGeom prst="rect">
            <a:avLst/>
          </a:prstGeom>
          <a:noFill/>
        </p:spPr>
        <p:txBody>
          <a:bodyPr wrap="square" rtlCol="0">
            <a:spAutoFit/>
          </a:bodyPr>
          <a:lstStyle/>
          <a:p>
            <a:r>
              <a:rPr lang="en-IN" sz="2000" b="1" u="sng" dirty="0"/>
              <a:t>Functions use in this project:-</a:t>
            </a:r>
          </a:p>
          <a:p>
            <a:pPr marL="285750" indent="-285750">
              <a:lnSpc>
                <a:spcPct val="150000"/>
              </a:lnSpc>
              <a:buFont typeface="Arial" panose="020B0604020202020204" pitchFamily="34" charset="0"/>
              <a:buChar char="•"/>
            </a:pPr>
            <a:r>
              <a:rPr lang="en-IN" b="0" dirty="0" err="1">
                <a:effectLst/>
                <a:latin typeface="Consolas" panose="020B0609020204030204" pitchFamily="49" charset="0"/>
              </a:rPr>
              <a:t>welcom</a:t>
            </a:r>
            <a:r>
              <a:rPr lang="en-IN" b="0" dirty="0">
                <a:effectLst/>
                <a:latin typeface="Consolas" panose="020B0609020204030204" pitchFamily="49" charset="0"/>
              </a:rPr>
              <a:t>() :-</a:t>
            </a:r>
            <a:r>
              <a:rPr lang="en-IN" b="0" dirty="0">
                <a:effectLst/>
                <a:latin typeface="Times New Roman" panose="02020603050405020304" pitchFamily="18" charset="0"/>
                <a:cs typeface="Times New Roman" panose="02020603050405020304" pitchFamily="18" charset="0"/>
              </a:rPr>
              <a:t> This Function used for print user welcome part.</a:t>
            </a:r>
            <a:endParaRPr lang="en-IN" b="0" dirty="0">
              <a:effectLst/>
              <a:latin typeface="Consolas" panose="020B0609020204030204" pitchFamily="49" charset="0"/>
            </a:endParaRPr>
          </a:p>
          <a:p>
            <a:pPr marL="285750" indent="-285750">
              <a:lnSpc>
                <a:spcPct val="150000"/>
              </a:lnSpc>
              <a:buFont typeface="Arial" panose="020B0604020202020204" pitchFamily="34" charset="0"/>
              <a:buChar char="•"/>
            </a:pPr>
            <a:r>
              <a:rPr lang="en-IN" b="0" dirty="0" err="1">
                <a:effectLst/>
                <a:latin typeface="Consolas" panose="020B0609020204030204" pitchFamily="49" charset="0"/>
              </a:rPr>
              <a:t>Show_rec</a:t>
            </a:r>
            <a:r>
              <a:rPr lang="en-IN" b="0" dirty="0">
                <a:effectLst/>
                <a:latin typeface="Consolas" panose="020B0609020204030204" pitchFamily="49" charset="0"/>
              </a:rPr>
              <a:t>() :-</a:t>
            </a:r>
            <a:r>
              <a:rPr lang="en-IN" b="0" dirty="0">
                <a:effectLst/>
                <a:latin typeface="Times New Roman" panose="02020603050405020304" pitchFamily="18" charset="0"/>
                <a:cs typeface="Times New Roman" panose="02020603050405020304" pitchFamily="18" charset="0"/>
              </a:rPr>
              <a:t> This Function used for show all employs distils.</a:t>
            </a:r>
            <a:endParaRPr lang="en-IN" b="0" dirty="0">
              <a:effectLst/>
              <a:latin typeface="Consolas" panose="020B0609020204030204" pitchFamily="49" charset="0"/>
            </a:endParaRPr>
          </a:p>
          <a:p>
            <a:pPr marL="285750" indent="-285750">
              <a:lnSpc>
                <a:spcPct val="150000"/>
              </a:lnSpc>
              <a:buFont typeface="Arial" panose="020B0604020202020204" pitchFamily="34" charset="0"/>
              <a:buChar char="•"/>
            </a:pPr>
            <a:r>
              <a:rPr lang="en-IN" b="0" dirty="0" err="1">
                <a:effectLst/>
                <a:latin typeface="Consolas" panose="020B0609020204030204" pitchFamily="49" charset="0"/>
              </a:rPr>
              <a:t>Add_employ</a:t>
            </a:r>
            <a:r>
              <a:rPr lang="en-IN" b="0" dirty="0">
                <a:effectLst/>
                <a:latin typeface="Consolas" panose="020B0609020204030204" pitchFamily="49" charset="0"/>
              </a:rPr>
              <a:t>() :- </a:t>
            </a:r>
            <a:r>
              <a:rPr lang="en-IN" b="0" dirty="0">
                <a:effectLst/>
                <a:latin typeface="Times New Roman" panose="02020603050405020304" pitchFamily="18" charset="0"/>
                <a:cs typeface="Times New Roman" panose="02020603050405020304" pitchFamily="18" charset="0"/>
              </a:rPr>
              <a:t>This Function used for add new employ.</a:t>
            </a:r>
            <a:endParaRPr lang="en-IN" b="0" dirty="0">
              <a:effectLst/>
              <a:latin typeface="Consolas" panose="020B0609020204030204" pitchFamily="49" charset="0"/>
            </a:endParaRPr>
          </a:p>
          <a:p>
            <a:pPr marL="285750" indent="-285750">
              <a:lnSpc>
                <a:spcPct val="150000"/>
              </a:lnSpc>
              <a:buFont typeface="Arial" panose="020B0604020202020204" pitchFamily="34" charset="0"/>
              <a:buChar char="•"/>
            </a:pPr>
            <a:r>
              <a:rPr lang="en-IN" b="0" dirty="0" err="1">
                <a:effectLst/>
                <a:latin typeface="Consolas" panose="020B0609020204030204" pitchFamily="49" charset="0"/>
              </a:rPr>
              <a:t>print_slip</a:t>
            </a:r>
            <a:r>
              <a:rPr lang="en-IN" b="0" dirty="0">
                <a:effectLst/>
                <a:latin typeface="Consolas" panose="020B0609020204030204" pitchFamily="49" charset="0"/>
              </a:rPr>
              <a:t>():- </a:t>
            </a:r>
            <a:r>
              <a:rPr lang="en-IN" b="0" dirty="0">
                <a:effectLst/>
                <a:latin typeface="Times New Roman" panose="02020603050405020304" pitchFamily="18" charset="0"/>
                <a:cs typeface="Times New Roman" panose="02020603050405020304" pitchFamily="18" charset="0"/>
              </a:rPr>
              <a:t>This Function used for print single employ  distils. </a:t>
            </a:r>
            <a:endParaRPr lang="en-IN" b="0" dirty="0">
              <a:effectLst/>
              <a:latin typeface="Consolas" panose="020B0609020204030204" pitchFamily="49" charset="0"/>
            </a:endParaRPr>
          </a:p>
          <a:p>
            <a:pPr marL="285750" indent="-285750">
              <a:lnSpc>
                <a:spcPct val="150000"/>
              </a:lnSpc>
              <a:buFont typeface="Arial" panose="020B0604020202020204" pitchFamily="34" charset="0"/>
              <a:buChar char="•"/>
            </a:pPr>
            <a:r>
              <a:rPr lang="en-IN" b="0" dirty="0">
                <a:effectLst/>
                <a:latin typeface="Consolas" panose="020B0609020204030204" pitchFamily="49" charset="0"/>
              </a:rPr>
              <a:t>update() :-</a:t>
            </a:r>
            <a:r>
              <a:rPr lang="en-IN" b="0" dirty="0">
                <a:effectLst/>
                <a:latin typeface="Times New Roman" panose="02020603050405020304" pitchFamily="18" charset="0"/>
                <a:cs typeface="Times New Roman" panose="02020603050405020304" pitchFamily="18" charset="0"/>
              </a:rPr>
              <a:t> This Function used for update any employ data.</a:t>
            </a:r>
            <a:endParaRPr lang="en-IN" b="0" dirty="0">
              <a:effectLst/>
              <a:latin typeface="Consolas" panose="020B0609020204030204" pitchFamily="49" charset="0"/>
            </a:endParaRPr>
          </a:p>
          <a:p>
            <a:pPr marL="285750" indent="-285750">
              <a:lnSpc>
                <a:spcPct val="150000"/>
              </a:lnSpc>
              <a:buFont typeface="Arial" panose="020B0604020202020204" pitchFamily="34" charset="0"/>
              <a:buChar char="•"/>
            </a:pPr>
            <a:r>
              <a:rPr lang="en-IN" b="0" dirty="0" err="1">
                <a:effectLst/>
                <a:latin typeface="Consolas" panose="020B0609020204030204" pitchFamily="49" charset="0"/>
              </a:rPr>
              <a:t>Manage_employ</a:t>
            </a:r>
            <a:r>
              <a:rPr lang="en-IN" b="0" dirty="0">
                <a:effectLst/>
                <a:latin typeface="Consolas" panose="020B0609020204030204" pitchFamily="49" charset="0"/>
              </a:rPr>
              <a:t>():- </a:t>
            </a:r>
            <a:r>
              <a:rPr lang="en-IN" b="0" dirty="0">
                <a:effectLst/>
                <a:latin typeface="Times New Roman" panose="02020603050405020304" pitchFamily="18" charset="0"/>
                <a:cs typeface="Times New Roman" panose="02020603050405020304" pitchFamily="18" charset="0"/>
              </a:rPr>
              <a:t>This Function is main function all functions are called in this function  and choose opportunity.</a:t>
            </a:r>
            <a:endParaRPr lang="en-IN" b="0" dirty="0">
              <a:effectLst/>
              <a:latin typeface="Consolas" panose="020B0609020204030204" pitchFamily="49" charset="0"/>
            </a:endParaRPr>
          </a:p>
          <a:p>
            <a:pPr marL="285750" indent="-285750">
              <a:lnSpc>
                <a:spcPct val="150000"/>
              </a:lnSpc>
              <a:buFont typeface="Arial" panose="020B0604020202020204" pitchFamily="34" charset="0"/>
              <a:buChar char="•"/>
            </a:pPr>
            <a:r>
              <a:rPr lang="en-IN" b="0" dirty="0">
                <a:effectLst/>
                <a:latin typeface="Consolas" panose="020B0609020204030204" pitchFamily="49" charset="0"/>
              </a:rPr>
              <a:t>main() :-</a:t>
            </a:r>
            <a:r>
              <a:rPr lang="en-IN" b="0" dirty="0">
                <a:effectLst/>
                <a:latin typeface="Times New Roman" panose="02020603050405020304" pitchFamily="18" charset="0"/>
                <a:cs typeface="Times New Roman" panose="02020603050405020304" pitchFamily="18" charset="0"/>
              </a:rPr>
              <a:t> in main function login and </a:t>
            </a:r>
            <a:r>
              <a:rPr lang="en-IN" b="0" dirty="0" err="1">
                <a:effectLst/>
                <a:latin typeface="Times New Roman" panose="02020603050405020304" pitchFamily="18" charset="0"/>
                <a:cs typeface="Times New Roman" panose="02020603050405020304" pitchFamily="18" charset="0"/>
              </a:rPr>
              <a:t>Manage_employ</a:t>
            </a:r>
            <a:r>
              <a:rPr lang="en-IN" b="0" dirty="0">
                <a:effectLst/>
                <a:latin typeface="Times New Roman" panose="02020603050405020304" pitchFamily="18" charset="0"/>
                <a:cs typeface="Times New Roman" panose="02020603050405020304" pitchFamily="18" charset="0"/>
              </a:rPr>
              <a:t>() are coded in this function</a:t>
            </a:r>
          </a:p>
          <a:p>
            <a:pPr marL="285750" indent="-285750">
              <a:buFont typeface="Arial" panose="020B0604020202020204" pitchFamily="34" charset="0"/>
              <a:buChar char="•"/>
            </a:pPr>
            <a:endParaRPr lang="en-IN" b="0" dirty="0">
              <a:solidFill>
                <a:srgbClr val="D4D4D4"/>
              </a:solidFill>
              <a:effectLst/>
              <a:latin typeface="Consolas" panose="020B0609020204030204" pitchFamily="49" charset="0"/>
            </a:endParaRPr>
          </a:p>
          <a:p>
            <a:pPr marL="285750" indent="-285750">
              <a:buFont typeface="Arial" panose="020B0604020202020204" pitchFamily="34" charset="0"/>
              <a:buChar char="•"/>
            </a:pPr>
            <a:endParaRPr lang="en-IN" b="1" u="sng" dirty="0"/>
          </a:p>
        </p:txBody>
      </p:sp>
      <p:pic>
        <p:nvPicPr>
          <p:cNvPr id="7" name="Picture 6">
            <a:extLst>
              <a:ext uri="{FF2B5EF4-FFF2-40B4-BE49-F238E27FC236}">
                <a16:creationId xmlns:a16="http://schemas.microsoft.com/office/drawing/2014/main" id="{7A86781B-ED46-E729-93EB-B5C9CF1BE3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2184" y="1256184"/>
            <a:ext cx="4079776" cy="4149080"/>
          </a:xfrm>
          <a:prstGeom prst="rect">
            <a:avLst/>
          </a:prstGeom>
        </p:spPr>
      </p:pic>
    </p:spTree>
    <p:extLst>
      <p:ext uri="{BB962C8B-B14F-4D97-AF65-F5344CB8AC3E}">
        <p14:creationId xmlns:p14="http://schemas.microsoft.com/office/powerpoint/2010/main" val="530820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354</TotalTime>
  <Words>777</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Arial</vt:lpstr>
      <vt:lpstr>Arial Black</vt:lpstr>
      <vt:lpstr>Calibri</vt:lpstr>
      <vt:lpstr>Cambria</vt:lpstr>
      <vt:lpstr>Consolas</vt:lpstr>
      <vt:lpstr>Lucida Sans Unicode</vt:lpstr>
      <vt:lpstr>Symbol</vt:lpstr>
      <vt:lpstr>Tahoma</vt:lpstr>
      <vt:lpstr>Times New Roman</vt:lpstr>
      <vt:lpstr>Verdana</vt:lpstr>
      <vt:lpstr>Wingdings 2</vt:lpstr>
      <vt:lpstr>Wingdings 3</vt:lpstr>
      <vt:lpstr>Concourse</vt:lpstr>
      <vt:lpstr>PAYROLL  MANAGEMENT SYSTEM</vt:lpstr>
      <vt:lpstr>CONTENT :</vt:lpstr>
      <vt:lpstr>INTRODUCTION ABOUT THE PROJECT : </vt:lpstr>
      <vt:lpstr>OBJECTIVE OF THE PROJECT :</vt:lpstr>
      <vt:lpstr>HARDWARE AND SOFTWARE REQUIREMENTS : </vt:lpstr>
      <vt:lpstr>ABOUT  C :</vt:lpstr>
      <vt:lpstr>PowerPoint Presentation</vt:lpstr>
      <vt:lpstr>PowerPoint Presentation</vt:lpstr>
      <vt:lpstr>PowerPoint Presentation</vt:lpstr>
      <vt:lpstr>PowerPoint Presentation</vt:lpstr>
      <vt:lpstr>PowerPoint Presentation</vt:lpstr>
      <vt:lpstr>CONCLUSION :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PAYROLL MANAGEMENT SYSTEM</dc:title>
  <dc:creator>bakshi 08</dc:creator>
  <cp:lastModifiedBy>Shankar Chaitan Jena</cp:lastModifiedBy>
  <cp:revision>34</cp:revision>
  <dcterms:created xsi:type="dcterms:W3CDTF">2022-08-02T15:05:41Z</dcterms:created>
  <dcterms:modified xsi:type="dcterms:W3CDTF">2022-08-03T06:55:58Z</dcterms:modified>
</cp:coreProperties>
</file>