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7" r:id="rId2"/>
    <p:sldId id="285" r:id="rId3"/>
    <p:sldId id="258" r:id="rId4"/>
    <p:sldId id="259" r:id="rId5"/>
    <p:sldId id="263" r:id="rId6"/>
    <p:sldId id="264" r:id="rId7"/>
    <p:sldId id="265" r:id="rId8"/>
    <p:sldId id="275" r:id="rId9"/>
    <p:sldId id="276" r:id="rId10"/>
    <p:sldId id="277" r:id="rId11"/>
    <p:sldId id="284" r:id="rId12"/>
    <p:sldId id="283" r:id="rId13"/>
    <p:sldId id="267" r:id="rId14"/>
    <p:sldId id="260" r:id="rId15"/>
    <p:sldId id="261" r:id="rId16"/>
    <p:sldId id="262" r:id="rId17"/>
    <p:sldId id="268" r:id="rId18"/>
    <p:sldId id="269" r:id="rId19"/>
    <p:sldId id="278" r:id="rId20"/>
    <p:sldId id="280" r:id="rId21"/>
    <p:sldId id="281" r:id="rId22"/>
    <p:sldId id="282" r:id="rId23"/>
    <p:sldId id="270" r:id="rId24"/>
    <p:sldId id="273" r:id="rId25"/>
    <p:sldId id="27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notesMaster" Target="notesMasters/notesMaster1.xml" /><Relationship Id="rId30"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DAA19B-0CDE-4FFA-A99E-545ED0CAED63}" type="datetimeFigureOut">
              <a:rPr lang="en-US" smtClean="0"/>
              <a:t>5/20/2021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97B06A-28FC-40D0-8C0B-CCDDD0DD8F29}" type="slidenum">
              <a:rPr lang="en-US" smtClean="0"/>
              <a:t>‹#›</a:t>
            </a:fld>
            <a:endParaRPr lang="en-US"/>
          </a:p>
        </p:txBody>
      </p:sp>
    </p:spTree>
    <p:extLst>
      <p:ext uri="{BB962C8B-B14F-4D97-AF65-F5344CB8AC3E}">
        <p14:creationId xmlns:p14="http://schemas.microsoft.com/office/powerpoint/2010/main" val="1350000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97B06A-28FC-40D0-8C0B-CCDDD0DD8F29}" type="slidenum">
              <a:rPr lang="en-US" smtClean="0"/>
              <a:t>4</a:t>
            </a:fld>
            <a:endParaRPr lang="en-US"/>
          </a:p>
        </p:txBody>
      </p:sp>
    </p:spTree>
    <p:extLst>
      <p:ext uri="{BB962C8B-B14F-4D97-AF65-F5344CB8AC3E}">
        <p14:creationId xmlns:p14="http://schemas.microsoft.com/office/powerpoint/2010/main" val="543328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97B06A-28FC-40D0-8C0B-CCDDD0DD8F29}" type="slidenum">
              <a:rPr lang="en-US" smtClean="0"/>
              <a:t>13</a:t>
            </a:fld>
            <a:endParaRPr lang="en-US"/>
          </a:p>
        </p:txBody>
      </p:sp>
    </p:spTree>
    <p:extLst>
      <p:ext uri="{BB962C8B-B14F-4D97-AF65-F5344CB8AC3E}">
        <p14:creationId xmlns:p14="http://schemas.microsoft.com/office/powerpoint/2010/main" val="255849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97B06A-28FC-40D0-8C0B-CCDDD0DD8F29}" type="slidenum">
              <a:rPr lang="en-US" smtClean="0"/>
              <a:t>25</a:t>
            </a:fld>
            <a:endParaRPr lang="en-US"/>
          </a:p>
        </p:txBody>
      </p:sp>
    </p:spTree>
    <p:extLst>
      <p:ext uri="{BB962C8B-B14F-4D97-AF65-F5344CB8AC3E}">
        <p14:creationId xmlns:p14="http://schemas.microsoft.com/office/powerpoint/2010/main" val="140331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214AB74E-67A2-46DF-A70A-69482AF17C2D}" type="datetimeFigureOut">
              <a:rPr lang="en-US" smtClean="0"/>
              <a:t>5/20/2021</a:t>
            </a:fld>
            <a:endParaRPr lang="en-US"/>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501210D9-6174-4273-B1CB-40E7247D1814}" type="slidenum">
              <a:rPr lang="en-US" smtClean="0"/>
              <a:t>‹#›</a:t>
            </a:fld>
            <a:endParaRPr lang="en-US"/>
          </a:p>
        </p:txBody>
      </p:sp>
      <p:sp>
        <p:nvSpPr>
          <p:cNvPr id="15" name="Footer Placeholder 14"/>
          <p:cNvSpPr>
            <a:spLocks noGrp="1"/>
          </p:cNvSpPr>
          <p:nvPr>
            <p:ph type="ftr" sz="quarter" idx="12"/>
          </p:nvPr>
        </p:nvSpPr>
        <p:spPr>
          <a:xfrm>
            <a:off x="3581400" y="6296248"/>
            <a:ext cx="2820987" cy="152400"/>
          </a:xfrm>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12"/>
          <p:cNvSpPr>
            <a:spLocks noGrp="1"/>
          </p:cNvSpPr>
          <p:nvPr>
            <p:ph type="dt" sz="half" idx="10"/>
          </p:nvPr>
        </p:nvSpPr>
        <p:spPr/>
        <p:txBody>
          <a:bodyPr/>
          <a:lstStyle/>
          <a:p>
            <a:fld id="{214AB74E-67A2-46DF-A70A-69482AF17C2D}" type="datetimeFigureOut">
              <a:rPr lang="en-US" smtClean="0"/>
              <a:t>5/20/2021</a:t>
            </a:fld>
            <a:endParaRPr lang="en-US"/>
          </a:p>
        </p:txBody>
      </p:sp>
      <p:sp>
        <p:nvSpPr>
          <p:cNvPr id="14" name="Slide Number Placeholder 13"/>
          <p:cNvSpPr>
            <a:spLocks noGrp="1"/>
          </p:cNvSpPr>
          <p:nvPr>
            <p:ph type="sldNum" sz="quarter" idx="11"/>
          </p:nvPr>
        </p:nvSpPr>
        <p:spPr/>
        <p:txBody>
          <a:bodyPr/>
          <a:lstStyle/>
          <a:p>
            <a:fld id="{501210D9-6174-4273-B1CB-40E7247D1814}"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12"/>
          <p:cNvSpPr>
            <a:spLocks noGrp="1"/>
          </p:cNvSpPr>
          <p:nvPr>
            <p:ph type="dt" sz="half" idx="10"/>
          </p:nvPr>
        </p:nvSpPr>
        <p:spPr/>
        <p:txBody>
          <a:bodyPr/>
          <a:lstStyle/>
          <a:p>
            <a:fld id="{214AB74E-67A2-46DF-A70A-69482AF17C2D}" type="datetimeFigureOut">
              <a:rPr lang="en-US" smtClean="0"/>
              <a:t>5/20/2021</a:t>
            </a:fld>
            <a:endParaRPr lang="en-US"/>
          </a:p>
        </p:txBody>
      </p:sp>
      <p:sp>
        <p:nvSpPr>
          <p:cNvPr id="14" name="Slide Number Placeholder 13"/>
          <p:cNvSpPr>
            <a:spLocks noGrp="1"/>
          </p:cNvSpPr>
          <p:nvPr>
            <p:ph type="sldNum" sz="quarter" idx="11"/>
          </p:nvPr>
        </p:nvSpPr>
        <p:spPr/>
        <p:txBody>
          <a:bodyPr/>
          <a:lstStyle/>
          <a:p>
            <a:fld id="{501210D9-6174-4273-B1CB-40E7247D1814}"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15"/>
          <p:cNvSpPr>
            <a:spLocks noGrp="1"/>
          </p:cNvSpPr>
          <p:nvPr>
            <p:ph type="title"/>
          </p:nvPr>
        </p:nvSpPr>
        <p:spPr/>
        <p:txBody>
          <a:bodyPr/>
          <a:lstStyle/>
          <a:p>
            <a:r>
              <a:rPr lang="en-US"/>
              <a:t>Click to edit Master title style</a:t>
            </a:r>
          </a:p>
        </p:txBody>
      </p:sp>
      <p:sp>
        <p:nvSpPr>
          <p:cNvPr id="10" name="Date Placeholder 9"/>
          <p:cNvSpPr>
            <a:spLocks noGrp="1"/>
          </p:cNvSpPr>
          <p:nvPr>
            <p:ph type="dt" sz="half" idx="10"/>
          </p:nvPr>
        </p:nvSpPr>
        <p:spPr/>
        <p:txBody>
          <a:bodyPr/>
          <a:lstStyle/>
          <a:p>
            <a:fld id="{214AB74E-67A2-46DF-A70A-69482AF17C2D}" type="datetimeFigureOut">
              <a:rPr lang="en-US" smtClean="0"/>
              <a:t>5/20/2021</a:t>
            </a:fld>
            <a:endParaRPr lang="en-US"/>
          </a:p>
        </p:txBody>
      </p:sp>
      <p:sp>
        <p:nvSpPr>
          <p:cNvPr id="11" name="Slide Number Placeholder 10"/>
          <p:cNvSpPr>
            <a:spLocks noGrp="1"/>
          </p:cNvSpPr>
          <p:nvPr>
            <p:ph type="sldNum" sz="quarter" idx="11"/>
          </p:nvPr>
        </p:nvSpPr>
        <p:spPr/>
        <p:txBody>
          <a:bodyPr/>
          <a:lstStyle/>
          <a:p>
            <a:fld id="{501210D9-6174-4273-B1CB-40E7247D1814}" type="slidenum">
              <a:rPr lang="en-US" smtClean="0"/>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214AB74E-67A2-46DF-A70A-69482AF17C2D}" type="datetimeFigureOut">
              <a:rPr lang="en-US" smtClean="0"/>
              <a:t>5/20/2021</a:t>
            </a:fld>
            <a:endParaRPr lang="en-US"/>
          </a:p>
        </p:txBody>
      </p:sp>
      <p:sp>
        <p:nvSpPr>
          <p:cNvPr id="13" name="Slide Number Placeholder 12"/>
          <p:cNvSpPr>
            <a:spLocks noGrp="1"/>
          </p:cNvSpPr>
          <p:nvPr>
            <p:ph type="sldNum" sz="quarter" idx="11"/>
          </p:nvPr>
        </p:nvSpPr>
        <p:spPr>
          <a:xfrm>
            <a:off x="4116388" y="6400800"/>
            <a:ext cx="533400" cy="152400"/>
          </a:xfrm>
        </p:spPr>
        <p:txBody>
          <a:bodyPr/>
          <a:lstStyle/>
          <a:p>
            <a:fld id="{501210D9-6174-4273-B1CB-40E7247D1814}" type="slidenum">
              <a:rPr lang="en-US" smtClean="0"/>
              <a:t>‹#›</a:t>
            </a:fld>
            <a:endParaRPr lang="en-US"/>
          </a:p>
        </p:txBody>
      </p:sp>
      <p:sp>
        <p:nvSpPr>
          <p:cNvPr id="14" name="Footer Placeholder 13"/>
          <p:cNvSpPr>
            <a:spLocks noGrp="1"/>
          </p:cNvSpPr>
          <p:nvPr>
            <p:ph type="ftr" sz="quarter" idx="12"/>
          </p:nvPr>
        </p:nvSpPr>
        <p:spPr>
          <a:xfrm>
            <a:off x="838200" y="6296248"/>
            <a:ext cx="2820987" cy="152400"/>
          </a:xfrm>
        </p:spPr>
        <p:txBody>
          <a:bodyPr/>
          <a:lstStyle/>
          <a:p>
            <a:endParaRPr lang="en-US"/>
          </a:p>
        </p:txBody>
      </p:sp>
      <p:sp>
        <p:nvSpPr>
          <p:cNvPr id="15" name="Title 14"/>
          <p:cNvSpPr>
            <a:spLocks noGrp="1"/>
          </p:cNvSpPr>
          <p:nvPr>
            <p:ph type="title"/>
          </p:nvPr>
        </p:nvSpPr>
        <p:spPr>
          <a:xfrm>
            <a:off x="457200" y="1828800"/>
            <a:ext cx="3200400" cy="1752600"/>
          </a:xfrm>
        </p:spPr>
        <p:txBody>
          <a:bodyPr anchor="b"/>
          <a:lstStyle/>
          <a:p>
            <a:r>
              <a:rPr lang="en-US"/>
              <a:t>Click to edit Master title style</a:t>
            </a:r>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a:t>Click to edit Master title style</a:t>
            </a:r>
          </a:p>
        </p:txBody>
      </p:sp>
      <p:sp>
        <p:nvSpPr>
          <p:cNvPr id="9" name="Date Placeholder 8"/>
          <p:cNvSpPr>
            <a:spLocks noGrp="1"/>
          </p:cNvSpPr>
          <p:nvPr>
            <p:ph type="dt" sz="half" idx="10"/>
          </p:nvPr>
        </p:nvSpPr>
        <p:spPr/>
        <p:txBody>
          <a:bodyPr/>
          <a:lstStyle/>
          <a:p>
            <a:fld id="{214AB74E-67A2-46DF-A70A-69482AF17C2D}" type="datetimeFigureOut">
              <a:rPr lang="en-US" smtClean="0"/>
              <a:t>5/20/2021</a:t>
            </a:fld>
            <a:endParaRPr lang="en-US"/>
          </a:p>
        </p:txBody>
      </p:sp>
      <p:sp>
        <p:nvSpPr>
          <p:cNvPr id="13" name="Slide Number Placeholder 12"/>
          <p:cNvSpPr>
            <a:spLocks noGrp="1"/>
          </p:cNvSpPr>
          <p:nvPr>
            <p:ph type="sldNum" sz="quarter" idx="11"/>
          </p:nvPr>
        </p:nvSpPr>
        <p:spPr/>
        <p:txBody>
          <a:bodyPr/>
          <a:lstStyle/>
          <a:p>
            <a:fld id="{501210D9-6174-4273-B1CB-40E7247D1814}"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a:t>Click to edit Master title style</a:t>
            </a:r>
          </a:p>
        </p:txBody>
      </p:sp>
      <p:sp>
        <p:nvSpPr>
          <p:cNvPr id="12" name="Date Placeholder 11"/>
          <p:cNvSpPr>
            <a:spLocks noGrp="1"/>
          </p:cNvSpPr>
          <p:nvPr>
            <p:ph type="dt" sz="half" idx="10"/>
          </p:nvPr>
        </p:nvSpPr>
        <p:spPr/>
        <p:txBody>
          <a:bodyPr/>
          <a:lstStyle/>
          <a:p>
            <a:fld id="{214AB74E-67A2-46DF-A70A-69482AF17C2D}" type="datetimeFigureOut">
              <a:rPr lang="en-US" smtClean="0"/>
              <a:t>5/20/2021</a:t>
            </a:fld>
            <a:endParaRPr lang="en-US"/>
          </a:p>
        </p:txBody>
      </p:sp>
      <p:sp>
        <p:nvSpPr>
          <p:cNvPr id="14" name="Slide Number Placeholder 13"/>
          <p:cNvSpPr>
            <a:spLocks noGrp="1"/>
          </p:cNvSpPr>
          <p:nvPr>
            <p:ph type="sldNum" sz="quarter" idx="11"/>
          </p:nvPr>
        </p:nvSpPr>
        <p:spPr/>
        <p:txBody>
          <a:bodyPr/>
          <a:lstStyle/>
          <a:p>
            <a:fld id="{501210D9-6174-4273-B1CB-40E7247D1814}"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a:t>Click to edit Master title style</a:t>
            </a:r>
            <a:endParaRPr lang="en-US" dirty="0"/>
          </a:p>
        </p:txBody>
      </p:sp>
      <p:sp>
        <p:nvSpPr>
          <p:cNvPr id="9" name="Date Placeholder 8"/>
          <p:cNvSpPr>
            <a:spLocks noGrp="1"/>
          </p:cNvSpPr>
          <p:nvPr>
            <p:ph type="dt" sz="half" idx="10"/>
          </p:nvPr>
        </p:nvSpPr>
        <p:spPr/>
        <p:txBody>
          <a:bodyPr/>
          <a:lstStyle/>
          <a:p>
            <a:fld id="{214AB74E-67A2-46DF-A70A-69482AF17C2D}" type="datetimeFigureOut">
              <a:rPr lang="en-US" smtClean="0"/>
              <a:t>5/20/2021</a:t>
            </a:fld>
            <a:endParaRPr lang="en-US"/>
          </a:p>
        </p:txBody>
      </p:sp>
      <p:sp>
        <p:nvSpPr>
          <p:cNvPr id="10" name="Slide Number Placeholder 9"/>
          <p:cNvSpPr>
            <a:spLocks noGrp="1"/>
          </p:cNvSpPr>
          <p:nvPr>
            <p:ph type="sldNum" sz="quarter" idx="11"/>
          </p:nvPr>
        </p:nvSpPr>
        <p:spPr/>
        <p:txBody>
          <a:bodyPr/>
          <a:lstStyle/>
          <a:p>
            <a:fld id="{501210D9-6174-4273-B1CB-40E7247D1814}" type="slidenum">
              <a:rPr lang="en-US" smtClean="0"/>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214AB74E-67A2-46DF-A70A-69482AF17C2D}" type="datetimeFigureOut">
              <a:rPr lang="en-US" smtClean="0"/>
              <a:t>5/20/2021</a:t>
            </a:fld>
            <a:endParaRPr lang="en-US"/>
          </a:p>
        </p:txBody>
      </p:sp>
      <p:sp>
        <p:nvSpPr>
          <p:cNvPr id="9" name="Slide Number Placeholder 8"/>
          <p:cNvSpPr>
            <a:spLocks noGrp="1"/>
          </p:cNvSpPr>
          <p:nvPr>
            <p:ph type="sldNum" sz="quarter" idx="11"/>
          </p:nvPr>
        </p:nvSpPr>
        <p:spPr/>
        <p:txBody>
          <a:bodyPr/>
          <a:lstStyle/>
          <a:p>
            <a:fld id="{501210D9-6174-4273-B1CB-40E7247D181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14"/>
          <p:cNvSpPr>
            <a:spLocks noGrp="1"/>
          </p:cNvSpPr>
          <p:nvPr>
            <p:ph type="dt" sz="half" idx="10"/>
          </p:nvPr>
        </p:nvSpPr>
        <p:spPr/>
        <p:txBody>
          <a:bodyPr/>
          <a:lstStyle/>
          <a:p>
            <a:fld id="{214AB74E-67A2-46DF-A70A-69482AF17C2D}" type="datetimeFigureOut">
              <a:rPr lang="en-US" smtClean="0"/>
              <a:t>5/20/2021</a:t>
            </a:fld>
            <a:endParaRPr lang="en-US"/>
          </a:p>
        </p:txBody>
      </p:sp>
      <p:sp>
        <p:nvSpPr>
          <p:cNvPr id="16" name="Slide Number Placeholder 15"/>
          <p:cNvSpPr>
            <a:spLocks noGrp="1"/>
          </p:cNvSpPr>
          <p:nvPr>
            <p:ph type="sldNum" sz="quarter" idx="11"/>
          </p:nvPr>
        </p:nvSpPr>
        <p:spPr/>
        <p:txBody>
          <a:bodyPr/>
          <a:lstStyle/>
          <a:p>
            <a:fld id="{501210D9-6174-4273-B1CB-40E7247D1814}"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Date Placeholder 15"/>
          <p:cNvSpPr>
            <a:spLocks noGrp="1"/>
          </p:cNvSpPr>
          <p:nvPr>
            <p:ph type="dt" sz="half" idx="10"/>
          </p:nvPr>
        </p:nvSpPr>
        <p:spPr/>
        <p:txBody>
          <a:bodyPr/>
          <a:lstStyle/>
          <a:p>
            <a:fld id="{214AB74E-67A2-46DF-A70A-69482AF17C2D}" type="datetimeFigureOut">
              <a:rPr lang="en-US" smtClean="0"/>
              <a:t>5/20/2021</a:t>
            </a:fld>
            <a:endParaRPr lang="en-US"/>
          </a:p>
        </p:txBody>
      </p:sp>
      <p:sp>
        <p:nvSpPr>
          <p:cNvPr id="17" name="Slide Number Placeholder 16"/>
          <p:cNvSpPr>
            <a:spLocks noGrp="1"/>
          </p:cNvSpPr>
          <p:nvPr>
            <p:ph type="sldNum" sz="quarter" idx="11"/>
          </p:nvPr>
        </p:nvSpPr>
        <p:spPr/>
        <p:txBody>
          <a:bodyPr/>
          <a:lstStyle/>
          <a:p>
            <a:fld id="{501210D9-6174-4273-B1CB-40E7247D1814}"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501210D9-6174-4273-B1CB-40E7247D1814}" type="slidenum">
              <a:rPr lang="en-US" smtClean="0"/>
              <a:t>‹#›</a:t>
            </a:fld>
            <a:endParaRPr lang="en-US"/>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214AB74E-67A2-46DF-A70A-69482AF17C2D}" type="datetimeFigureOut">
              <a:rPr lang="en-US" smtClean="0"/>
              <a:t>5/20/2021</a:t>
            </a:fld>
            <a:endParaRPr lang="en-US"/>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2.xml" /><Relationship Id="rId1" Type="http://schemas.openxmlformats.org/officeDocument/2006/relationships/slideLayout" Target="../slideLayouts/slideLayout7.xml" /><Relationship Id="rId4" Type="http://schemas.openxmlformats.org/officeDocument/2006/relationships/image" Target="../media/image7.png" /></Relationships>
</file>

<file path=ppt/slides/_rels/slide14.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0.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www.mbacollegesbangalore.in/wp-content/uploads/2017/09/Dayananda-Sagar-Academy-of-Technology-and-Management.jpeg"/>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7709"/>
            <a:ext cx="4953000" cy="3252470"/>
          </a:xfrm>
          <a:prstGeom prst="rect">
            <a:avLst/>
          </a:prstGeom>
          <a:noFill/>
          <a:ln>
            <a:noFill/>
          </a:ln>
        </p:spPr>
      </p:pic>
      <p:sp>
        <p:nvSpPr>
          <p:cNvPr id="3" name="Rectangle 2"/>
          <p:cNvSpPr/>
          <p:nvPr/>
        </p:nvSpPr>
        <p:spPr>
          <a:xfrm>
            <a:off x="533400" y="3051566"/>
            <a:ext cx="8229600" cy="3785652"/>
          </a:xfrm>
          <a:prstGeom prst="rect">
            <a:avLst/>
          </a:prstGeom>
        </p:spPr>
        <p:txBody>
          <a:bodyPr wrap="square">
            <a:spAutoFit/>
          </a:bodyPr>
          <a:lstStyle/>
          <a:p>
            <a:r>
              <a:rPr lang="en-US" sz="2400" u="sng" dirty="0">
                <a:solidFill>
                  <a:srgbClr val="FF0000"/>
                </a:solidFill>
                <a:latin typeface="Times New Roman" pitchFamily="18" charset="0"/>
                <a:cs typeface="Times New Roman" pitchFamily="18" charset="0"/>
              </a:rPr>
              <a:t> DEPARTMENT OF MECHANICAL ENGINNERING</a:t>
            </a:r>
          </a:p>
          <a:p>
            <a:endParaRPr lang="en-US" dirty="0"/>
          </a:p>
          <a:p>
            <a:r>
              <a:rPr lang="en-US" b="1" dirty="0">
                <a:latin typeface="Times New Roman" pitchFamily="18" charset="0"/>
                <a:cs typeface="Times New Roman" pitchFamily="18" charset="0"/>
              </a:rPr>
              <a:t>BATCH :- 12</a:t>
            </a:r>
          </a:p>
          <a:p>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Project Title :- Automatically recharging Electric Vehicle</a:t>
            </a:r>
          </a:p>
          <a:p>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Guided By:- </a:t>
            </a:r>
            <a:r>
              <a:rPr lang="en-US" b="1" dirty="0" err="1">
                <a:latin typeface="Times New Roman" pitchFamily="18" charset="0"/>
                <a:cs typeface="Times New Roman" pitchFamily="18" charset="0"/>
              </a:rPr>
              <a:t>Dr</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Manohar</a:t>
            </a:r>
            <a:r>
              <a:rPr lang="en-US" b="1" dirty="0">
                <a:latin typeface="Times New Roman" pitchFamily="18" charset="0"/>
                <a:cs typeface="Times New Roman" pitchFamily="18" charset="0"/>
              </a:rPr>
              <a:t> .H.S</a:t>
            </a:r>
          </a:p>
          <a:p>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Team Members:-       Ganesh   ( 1DT17ME018)               </a:t>
            </a:r>
          </a:p>
          <a:p>
            <a:r>
              <a:rPr lang="en-US" b="1" dirty="0">
                <a:latin typeface="Times New Roman" pitchFamily="18" charset="0"/>
                <a:cs typeface="Times New Roman" pitchFamily="18" charset="0"/>
              </a:rPr>
              <a:t>                                     Rahul </a:t>
            </a:r>
            <a:r>
              <a:rPr lang="en-US" b="1" dirty="0" err="1">
                <a:latin typeface="Times New Roman" pitchFamily="18" charset="0"/>
                <a:cs typeface="Times New Roman" pitchFamily="18" charset="0"/>
              </a:rPr>
              <a:t>Gowda</a:t>
            </a:r>
            <a:r>
              <a:rPr lang="en-US" b="1" dirty="0">
                <a:latin typeface="Times New Roman" pitchFamily="18" charset="0"/>
                <a:cs typeface="Times New Roman" pitchFamily="18" charset="0"/>
              </a:rPr>
              <a:t> C S ( 1DT17ME055)</a:t>
            </a:r>
          </a:p>
          <a:p>
            <a:r>
              <a:rPr lang="en-US" b="1" dirty="0">
                <a:latin typeface="Times New Roman" pitchFamily="18" charset="0"/>
                <a:cs typeface="Times New Roman" pitchFamily="18" charset="0"/>
              </a:rPr>
              <a:t>                                     Ramaswamy D Malagatti ( 1DT17ME058)</a:t>
            </a:r>
          </a:p>
          <a:p>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Shankareppa</a:t>
            </a:r>
            <a:r>
              <a:rPr lang="en-US" b="1" dirty="0">
                <a:latin typeface="Times New Roman" pitchFamily="18" charset="0"/>
                <a:cs typeface="Times New Roman" pitchFamily="18" charset="0"/>
              </a:rPr>
              <a:t> Desai ( 1DT18ME 450)</a:t>
            </a:r>
            <a:endParaRPr lang="en-US" sz="1600" dirty="0">
              <a:solidFill>
                <a:srgbClr val="FF0000"/>
              </a:solidFill>
            </a:endParaRPr>
          </a:p>
          <a:p>
            <a:r>
              <a:rPr lang="en-US" dirty="0">
                <a:solidFill>
                  <a:srgbClr val="FF0000"/>
                </a:solidFill>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663458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762000"/>
            <a:ext cx="7086600" cy="3847207"/>
          </a:xfrm>
          <a:prstGeom prst="rect">
            <a:avLst/>
          </a:prstGeom>
        </p:spPr>
        <p:txBody>
          <a:bodyPr wrap="square">
            <a:spAutoFit/>
          </a:bodyPr>
          <a:lstStyle/>
          <a:p>
            <a:pPr algn="just"/>
            <a:r>
              <a:rPr lang="en-US" sz="2000" dirty="0">
                <a:solidFill>
                  <a:srgbClr val="000000"/>
                </a:solidFill>
                <a:latin typeface="Times New Roman"/>
                <a:ea typeface="Times New Roman"/>
              </a:rPr>
              <a:t>The 7,100-kilogram (7-long-ton) vehicle had two direct-drive reluctance motors, with fixed electromagnets acting on iron bars attached to a wooden cylinder on each axle, and simple </a:t>
            </a:r>
            <a:r>
              <a:rPr lang="en-US" sz="2000" dirty="0" err="1">
                <a:solidFill>
                  <a:srgbClr val="000000"/>
                </a:solidFill>
                <a:latin typeface="Times New Roman"/>
                <a:ea typeface="Times New Roman"/>
              </a:rPr>
              <a:t>commutators</a:t>
            </a:r>
            <a:r>
              <a:rPr lang="en-US" sz="2000" dirty="0">
                <a:solidFill>
                  <a:srgbClr val="000000"/>
                </a:solidFill>
                <a:latin typeface="Times New Roman"/>
                <a:ea typeface="Times New Roman"/>
              </a:rPr>
              <a:t>. It hauled a load of 6,100 kilograms (6 long tons) at 6.4 kilometers per hour (4 mph) for a distance of 2.4 km (1.5 miles). It was tested on the Edinburgh and Glasgow Railway in September of the following year, but the limited power from batteries prevented its general use. It was destroyed by railway workers, who saw it as a threat to their security of employment.</a:t>
            </a:r>
          </a:p>
          <a:p>
            <a:pPr algn="just"/>
            <a:endParaRPr lang="en-US" sz="2000" dirty="0">
              <a:solidFill>
                <a:srgbClr val="000000"/>
              </a:solidFill>
              <a:latin typeface="Times New Roman"/>
            </a:endParaRPr>
          </a:p>
          <a:p>
            <a:pPr algn="just"/>
            <a:endParaRPr lang="en-US" sz="2000" dirty="0">
              <a:solidFill>
                <a:srgbClr val="000000"/>
              </a:solidFill>
              <a:latin typeface="Times New Roman"/>
            </a:endParaRPr>
          </a:p>
          <a:p>
            <a:pPr algn="just"/>
            <a:endParaRPr lang="en-US" sz="2400" b="1" u="sng" dirty="0">
              <a:solidFill>
                <a:srgbClr val="000000"/>
              </a:solidFill>
              <a:latin typeface="Times New Roman"/>
              <a:ea typeface="Times New Roman"/>
            </a:endParaRPr>
          </a:p>
        </p:txBody>
      </p:sp>
    </p:spTree>
    <p:extLst>
      <p:ext uri="{BB962C8B-B14F-4D97-AF65-F5344CB8AC3E}">
        <p14:creationId xmlns:p14="http://schemas.microsoft.com/office/powerpoint/2010/main" val="1028712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762000"/>
            <a:ext cx="6019800" cy="5220916"/>
          </a:xfrm>
          <a:prstGeom prst="rect">
            <a:avLst/>
          </a:prstGeom>
          <a:noFill/>
        </p:spPr>
        <p:txBody>
          <a:bodyPr wrap="square" rtlCol="0">
            <a:spAutoFit/>
          </a:bodyPr>
          <a:lstStyle/>
          <a:p>
            <a:r>
              <a:rPr lang="en-US" dirty="0"/>
              <a:t> </a:t>
            </a:r>
            <a:r>
              <a:rPr lang="en-US" sz="2400" b="1" u="sng" dirty="0">
                <a:latin typeface="Times New Roman" pitchFamily="18" charset="0"/>
                <a:cs typeface="Times New Roman" pitchFamily="18" charset="0"/>
              </a:rPr>
              <a:t>Objectives</a:t>
            </a:r>
          </a:p>
          <a:p>
            <a:endParaRPr lang="en-US" dirty="0"/>
          </a:p>
          <a:p>
            <a:pPr marL="342900" marR="0" lvl="0" indent="-342900">
              <a:lnSpc>
                <a:spcPct val="107000"/>
              </a:lnSpc>
              <a:spcBef>
                <a:spcPts val="0"/>
              </a:spcBef>
              <a:spcAft>
                <a:spcPts val="0"/>
              </a:spcAft>
              <a:buFont typeface="Symbol"/>
              <a:buChar char=""/>
            </a:pPr>
            <a:r>
              <a:rPr lang="en-US" sz="2000" dirty="0">
                <a:latin typeface="Times New Roman" pitchFamily="18" charset="0"/>
                <a:ea typeface="Calibri"/>
                <a:cs typeface="Times New Roman" pitchFamily="18" charset="0"/>
              </a:rPr>
              <a:t>When we drive for long distance ,their will be no proper charging station and takes more time. So when we use the self recharging vehicle we can solve this problem. </a:t>
            </a:r>
          </a:p>
          <a:p>
            <a:pPr marL="342900" marR="0" lvl="0" indent="-342900">
              <a:lnSpc>
                <a:spcPct val="107000"/>
              </a:lnSpc>
              <a:spcBef>
                <a:spcPts val="0"/>
              </a:spcBef>
              <a:spcAft>
                <a:spcPts val="0"/>
              </a:spcAft>
              <a:buFont typeface="Symbol"/>
              <a:buChar char=""/>
            </a:pPr>
            <a:r>
              <a:rPr lang="en-US" sz="2000" dirty="0">
                <a:latin typeface="Times New Roman" pitchFamily="18" charset="0"/>
                <a:ea typeface="Calibri"/>
                <a:cs typeface="Times New Roman" pitchFamily="18" charset="0"/>
              </a:rPr>
              <a:t>By using electric motor, when we stop accelerating, the electric motor , it acts as generator  and used to charge the battery and also act as breaking, to slow down the vehicle</a:t>
            </a:r>
          </a:p>
          <a:p>
            <a:pPr marL="342900" marR="0" lvl="0" indent="-342900">
              <a:lnSpc>
                <a:spcPct val="107000"/>
              </a:lnSpc>
              <a:spcBef>
                <a:spcPts val="0"/>
              </a:spcBef>
              <a:spcAft>
                <a:spcPts val="800"/>
              </a:spcAft>
              <a:buFont typeface="Symbol"/>
              <a:buChar char=""/>
            </a:pPr>
            <a:r>
              <a:rPr lang="en-US" sz="2000" dirty="0">
                <a:latin typeface="Times New Roman" pitchFamily="18" charset="0"/>
                <a:ea typeface="Calibri"/>
                <a:cs typeface="Times New Roman" pitchFamily="18" charset="0"/>
              </a:rPr>
              <a:t>It is eco friendly (no pollution) and easy for construction compared to other vehicles. </a:t>
            </a:r>
            <a:endParaRPr lang="en-US" sz="2000" dirty="0">
              <a:latin typeface="Times New Roman" pitchFamily="18" charset="0"/>
              <a:cs typeface="Times New Roman" pitchFamily="18"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1051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14400"/>
            <a:ext cx="7848600" cy="4216539"/>
          </a:xfrm>
          <a:prstGeom prst="rect">
            <a:avLst/>
          </a:prstGeom>
        </p:spPr>
        <p:txBody>
          <a:bodyPr wrap="square">
            <a:spAutoFit/>
          </a:bodyPr>
          <a:lstStyle/>
          <a:p>
            <a:pPr lvl="0" algn="ctr"/>
            <a:r>
              <a:rPr lang="en-US" sz="2400" b="1" u="sng" dirty="0">
                <a:solidFill>
                  <a:srgbClr val="000000"/>
                </a:solidFill>
                <a:latin typeface="Times New Roman"/>
                <a:ea typeface="Times New Roman"/>
              </a:rPr>
              <a:t>  Methodology</a:t>
            </a:r>
          </a:p>
          <a:p>
            <a:pPr lvl="0"/>
            <a:endParaRPr lang="en-US" sz="2400" b="1" u="sng" dirty="0">
              <a:solidFill>
                <a:srgbClr val="000000"/>
              </a:solidFill>
              <a:latin typeface="Times New Roman"/>
              <a:ea typeface="Times New Roman"/>
            </a:endParaRPr>
          </a:p>
          <a:p>
            <a:pPr lvl="0" fontAlgn="base">
              <a:spcBef>
                <a:spcPct val="0"/>
              </a:spcBef>
              <a:spcAft>
                <a:spcPct val="0"/>
              </a:spcAft>
            </a:pPr>
            <a:r>
              <a:rPr lang="en-US" sz="2000" b="1" dirty="0">
                <a:solidFill>
                  <a:srgbClr val="000000"/>
                </a:solidFill>
                <a:latin typeface="Times New Roman"/>
                <a:ea typeface="Times New Roman"/>
              </a:rPr>
              <a:t>1) Principal of Magnetic Induction</a:t>
            </a:r>
          </a:p>
          <a:p>
            <a:pPr lvl="0" eaLnBrk="0" fontAlgn="base" hangingPunct="0">
              <a:spcBef>
                <a:spcPct val="0"/>
              </a:spcBef>
              <a:spcAft>
                <a:spcPct val="0"/>
              </a:spcAft>
            </a:pPr>
            <a:r>
              <a:rPr lang="en-US" sz="2000" dirty="0">
                <a:solidFill>
                  <a:srgbClr val="000000"/>
                </a:solidFill>
                <a:latin typeface="Times New Roman"/>
                <a:ea typeface="Times New Roman"/>
              </a:rPr>
              <a:t>The induction of an electromotive force by the motion of magnets across a conductive material by a change in magnetic flux in a magnetic field is called “Electromagnetic Induction‟. </a:t>
            </a:r>
          </a:p>
          <a:p>
            <a:pPr lvl="0" eaLnBrk="0" fontAlgn="base" hangingPunct="0">
              <a:spcBef>
                <a:spcPct val="0"/>
              </a:spcBef>
              <a:spcAft>
                <a:spcPct val="0"/>
              </a:spcAft>
            </a:pPr>
            <a:endParaRPr lang="en-US" sz="2000" dirty="0">
              <a:solidFill>
                <a:srgbClr val="000000"/>
              </a:solidFill>
              <a:latin typeface="Times New Roman"/>
              <a:ea typeface="Times New Roman"/>
            </a:endParaRPr>
          </a:p>
          <a:p>
            <a:pPr lvl="0" eaLnBrk="0" fontAlgn="base" hangingPunct="0">
              <a:spcBef>
                <a:spcPct val="0"/>
              </a:spcBef>
              <a:spcAft>
                <a:spcPct val="0"/>
              </a:spcAft>
            </a:pPr>
            <a:r>
              <a:rPr lang="en-US" sz="2000" dirty="0">
                <a:solidFill>
                  <a:srgbClr val="000000"/>
                </a:solidFill>
                <a:latin typeface="Times New Roman"/>
                <a:ea typeface="Times New Roman"/>
              </a:rPr>
              <a:t>Based on the principle of the Electromagnetic Induction , we transform the front wheel of the EV into a system by positioning the magnetic field and the conductor in it, where the magnetic field is varying and the conductor is stationary or vice versa. When the EV is in motion, the wheel is also in motion. So the magnetic field around the conductor varies which generates an EMF (electro motive force) and current is generated.</a:t>
            </a:r>
          </a:p>
        </p:txBody>
      </p:sp>
    </p:spTree>
    <p:extLst>
      <p:ext uri="{BB962C8B-B14F-4D97-AF65-F5344CB8AC3E}">
        <p14:creationId xmlns:p14="http://schemas.microsoft.com/office/powerpoint/2010/main" val="4135393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85799"/>
            <a:ext cx="7543800" cy="1323439"/>
          </a:xfrm>
          <a:prstGeom prst="rect">
            <a:avLst/>
          </a:prstGeom>
        </p:spPr>
        <p:txBody>
          <a:bodyPr wrap="square">
            <a:spAutoFit/>
          </a:bodyPr>
          <a:lstStyle/>
          <a:p>
            <a:pPr lvl="0" eaLnBrk="0" fontAlgn="base" hangingPunct="0">
              <a:spcBef>
                <a:spcPct val="0"/>
              </a:spcBef>
              <a:spcAft>
                <a:spcPct val="0"/>
              </a:spcAft>
            </a:pPr>
            <a:endParaRPr lang="en-US" sz="2000" dirty="0">
              <a:solidFill>
                <a:srgbClr val="000000"/>
              </a:solidFill>
              <a:latin typeface="Times New Roman"/>
              <a:ea typeface="Times New Roman"/>
            </a:endParaRPr>
          </a:p>
          <a:p>
            <a:pPr lvl="0" eaLnBrk="0" fontAlgn="base" hangingPunct="0">
              <a:spcBef>
                <a:spcPct val="0"/>
              </a:spcBef>
              <a:spcAft>
                <a:spcPct val="0"/>
              </a:spcAft>
            </a:pPr>
            <a:r>
              <a:rPr lang="en-US" sz="2000" dirty="0">
                <a:solidFill>
                  <a:srgbClr val="000000"/>
                </a:solidFill>
                <a:latin typeface="Times New Roman"/>
                <a:ea typeface="Times New Roman"/>
              </a:rPr>
              <a:t>This current can be used in recharging the same battery or the backup battery used for other purposes. This recharging of the battery will for sure increase the travel range of the EV and save the battery cycle life.</a:t>
            </a:r>
          </a:p>
        </p:txBody>
      </p:sp>
      <p:pic>
        <p:nvPicPr>
          <p:cNvPr id="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514601"/>
            <a:ext cx="4705374" cy="388879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Users\ramma\Desktop\Project\PROJECT WORK\eLELTRIC BIKE\Screenshot (13).png"/>
          <p:cNvPicPr/>
          <p:nvPr/>
        </p:nvPicPr>
        <p:blipFill rotWithShape="1">
          <a:blip r:embed="rId4" cstate="print">
            <a:extLst>
              <a:ext uri="{28A0092B-C50C-407E-A947-70E740481C1C}">
                <a14:useLocalDpi xmlns:a14="http://schemas.microsoft.com/office/drawing/2010/main" val="0"/>
              </a:ext>
            </a:extLst>
          </a:blip>
          <a:srcRect l="24705" r="14330" b="10262"/>
          <a:stretch/>
        </p:blipFill>
        <p:spPr bwMode="auto">
          <a:xfrm>
            <a:off x="4857774" y="2514600"/>
            <a:ext cx="3962400" cy="390264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12447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34950"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 name="Rectangle 2"/>
          <p:cNvSpPr>
            <a:spLocks noChangeArrowheads="1"/>
          </p:cNvSpPr>
          <p:nvPr/>
        </p:nvSpPr>
        <p:spPr bwMode="auto">
          <a:xfrm>
            <a:off x="685800" y="472032"/>
            <a:ext cx="7924800"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indent="0" algn="ctr" fontAlgn="base">
              <a:lnSpc>
                <a:spcPct val="100000"/>
              </a:lnSpc>
              <a:spcBef>
                <a:spcPct val="0"/>
              </a:spcBef>
              <a:spcAft>
                <a:spcPct val="0"/>
              </a:spcAft>
              <a:buClrTx/>
              <a:buSzTx/>
              <a:buFontTx/>
              <a:buNone/>
              <a:tabLst/>
            </a:pPr>
            <a:r>
              <a:rPr lang="en-US" sz="2400" b="1" u="sng" dirty="0">
                <a:solidFill>
                  <a:srgbClr val="000000"/>
                </a:solidFill>
                <a:latin typeface="Times New Roman"/>
                <a:ea typeface="Times New Roman"/>
              </a:rPr>
              <a:t>Components </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solidFill>
                <a:srgbClr val="000000"/>
              </a:solidFill>
              <a:latin typeface="Times New Roman"/>
              <a:ea typeface="Times New Roman"/>
            </a:endParaRPr>
          </a:p>
          <a:p>
            <a:pPr marL="0" marR="0" lvl="0" indent="0" algn="just" defTabSz="914400" rtl="0" eaLnBrk="0" fontAlgn="base" latinLnBrk="0" hangingPunct="0">
              <a:lnSpc>
                <a:spcPct val="100000"/>
              </a:lnSpc>
              <a:spcBef>
                <a:spcPct val="0"/>
              </a:spcBef>
              <a:spcAft>
                <a:spcPct val="0"/>
              </a:spcAft>
              <a:buClrTx/>
              <a:buSzTx/>
              <a:tabLst/>
            </a:pPr>
            <a:r>
              <a:rPr lang="en-US" sz="2000" dirty="0">
                <a:solidFill>
                  <a:srgbClr val="000000"/>
                </a:solidFill>
                <a:latin typeface="Times New Roman"/>
                <a:ea typeface="Times New Roman"/>
              </a:rPr>
              <a:t>1.</a:t>
            </a:r>
            <a:r>
              <a:rPr lang="en-US" sz="2000" b="1" dirty="0">
                <a:solidFill>
                  <a:srgbClr val="000000"/>
                </a:solidFill>
                <a:latin typeface="Times New Roman"/>
                <a:ea typeface="Times New Roman"/>
              </a:rPr>
              <a:t>Chassis</a:t>
            </a:r>
            <a:r>
              <a:rPr lang="en-US" sz="2000" dirty="0">
                <a:solidFill>
                  <a:srgbClr val="000000"/>
                </a:solidFill>
                <a:latin typeface="Times New Roman"/>
                <a:ea typeface="Times New Roman"/>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Times New Roman"/>
                <a:ea typeface="Times New Roman"/>
              </a:rPr>
              <a:t> Chassis is the load bearing framework of an artificial object, which structurally supports the object in its construction and function.</a:t>
            </a:r>
          </a:p>
          <a:p>
            <a:pPr lvl="0" algn="just" eaLnBrk="0" fontAlgn="base" hangingPunct="0">
              <a:spcBef>
                <a:spcPct val="0"/>
              </a:spcBef>
              <a:spcAft>
                <a:spcPct val="0"/>
              </a:spcAft>
            </a:pPr>
            <a:r>
              <a:rPr lang="en-US" sz="2000" dirty="0">
                <a:solidFill>
                  <a:srgbClr val="000000"/>
                </a:solidFill>
                <a:latin typeface="Times New Roman"/>
                <a:ea typeface="Times New Roman"/>
              </a:rPr>
              <a:t> •In chassis steel is the most commonly used material in vehicle    frames.</a:t>
            </a:r>
          </a:p>
          <a:p>
            <a:pPr lvl="0" algn="just" eaLnBrk="0" fontAlgn="base" hangingPunct="0">
              <a:spcBef>
                <a:spcPct val="0"/>
              </a:spcBef>
              <a:spcAft>
                <a:spcPct val="0"/>
              </a:spcAft>
            </a:pPr>
            <a:r>
              <a:rPr lang="en-US" sz="2000" dirty="0">
                <a:solidFill>
                  <a:srgbClr val="000000"/>
                </a:solidFill>
                <a:latin typeface="Times New Roman"/>
                <a:ea typeface="Times New Roman"/>
              </a:rPr>
              <a:t>•Carbon or high tensile steel is strong, long-lasting steel.</a:t>
            </a:r>
          </a:p>
          <a:p>
            <a:pPr lvl="0" algn="just" eaLnBrk="0" fontAlgn="base" hangingPunct="0">
              <a:spcBef>
                <a:spcPct val="0"/>
              </a:spcBef>
              <a:spcAft>
                <a:spcPct val="0"/>
              </a:spcAft>
            </a:pPr>
            <a:r>
              <a:rPr lang="en-US" sz="2000" dirty="0">
                <a:solidFill>
                  <a:srgbClr val="000000"/>
                </a:solidFill>
                <a:latin typeface="Times New Roman"/>
                <a:ea typeface="Times New Roman"/>
              </a:rPr>
              <a:t>•Chassis material is made of carbon steel and aluminum alloy because which is light in weight.</a:t>
            </a:r>
          </a:p>
          <a:p>
            <a:pPr lvl="0" algn="just" eaLnBrk="0" fontAlgn="base" hangingPunct="0">
              <a:spcBef>
                <a:spcPct val="0"/>
              </a:spcBef>
              <a:spcAft>
                <a:spcPct val="0"/>
              </a:spcAft>
            </a:pPr>
            <a:r>
              <a:rPr lang="en-US" sz="2000" dirty="0">
                <a:solidFill>
                  <a:srgbClr val="000000"/>
                </a:solidFill>
                <a:latin typeface="Times New Roman"/>
                <a:ea typeface="Times New Roman"/>
              </a:rPr>
              <a:t>             According to our requirements and keeping all the parameters in account we will  design the best suitable  chassis.</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000000"/>
              </a:solidFill>
              <a:latin typeface="Times New Roman"/>
              <a:ea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44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2070" name="Picture 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038600"/>
            <a:ext cx="3949123"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1" name="Picture 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6050" y="4038600"/>
            <a:ext cx="4741333"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451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8077200" cy="6732805"/>
          </a:xfrm>
          <a:prstGeom prst="rect">
            <a:avLst/>
          </a:prstGeom>
        </p:spPr>
        <p:txBody>
          <a:bodyPr wrap="square">
            <a:spAutoFit/>
          </a:bodyPr>
          <a:lstStyle/>
          <a:p>
            <a:pPr marL="234950" marR="33655" indent="-234950" algn="just">
              <a:lnSpc>
                <a:spcPct val="111000"/>
              </a:lnSpc>
              <a:spcBef>
                <a:spcPts val="0"/>
              </a:spcBef>
              <a:spcAft>
                <a:spcPts val="60"/>
              </a:spcAft>
            </a:pPr>
            <a:r>
              <a:rPr lang="en-US" b="1" dirty="0">
                <a:solidFill>
                  <a:srgbClr val="000000"/>
                </a:solidFill>
                <a:latin typeface="Times New Roman"/>
                <a:ea typeface="Times New Roman"/>
              </a:rPr>
              <a:t>2.</a:t>
            </a:r>
            <a:r>
              <a:rPr lang="en-US" sz="2800" b="1" dirty="0">
                <a:solidFill>
                  <a:srgbClr val="2F5496"/>
                </a:solidFill>
                <a:latin typeface="Calibri Light"/>
                <a:ea typeface="Times New Roman"/>
                <a:cs typeface="Times New Roman"/>
              </a:rPr>
              <a:t> </a:t>
            </a:r>
            <a:r>
              <a:rPr lang="en-US" sz="2000" b="1" dirty="0">
                <a:solidFill>
                  <a:srgbClr val="000000"/>
                </a:solidFill>
                <a:latin typeface="Times New Roman"/>
                <a:ea typeface="Times New Roman"/>
              </a:rPr>
              <a:t>Battery</a:t>
            </a:r>
          </a:p>
          <a:p>
            <a:pPr marR="33655" indent="-342900" eaLnBrk="0" fontAlgn="base" hangingPunct="0">
              <a:lnSpc>
                <a:spcPct val="111000"/>
              </a:lnSpc>
              <a:spcBef>
                <a:spcPct val="0"/>
              </a:spcBef>
              <a:spcAft>
                <a:spcPct val="0"/>
              </a:spcAft>
              <a:buFont typeface="Symbol"/>
              <a:buChar char=""/>
            </a:pPr>
            <a:r>
              <a:rPr lang="en-US" sz="2000" dirty="0">
                <a:solidFill>
                  <a:srgbClr val="000000"/>
                </a:solidFill>
                <a:latin typeface="Times New Roman"/>
                <a:ea typeface="Times New Roman"/>
              </a:rPr>
              <a:t>A battery is a device consisting of one or more electrochemical cells with external connections for powering electrical devices.</a:t>
            </a:r>
          </a:p>
          <a:p>
            <a:pPr marR="33655" indent="-342900" eaLnBrk="0" fontAlgn="base" hangingPunct="0">
              <a:lnSpc>
                <a:spcPct val="111000"/>
              </a:lnSpc>
              <a:spcBef>
                <a:spcPct val="0"/>
              </a:spcBef>
              <a:spcAft>
                <a:spcPct val="0"/>
              </a:spcAft>
              <a:buFont typeface="Symbol"/>
              <a:buChar char=""/>
            </a:pPr>
            <a:r>
              <a:rPr lang="en-US" sz="2000" dirty="0">
                <a:solidFill>
                  <a:srgbClr val="000000"/>
                </a:solidFill>
                <a:latin typeface="Times New Roman"/>
                <a:ea typeface="Times New Roman"/>
              </a:rPr>
              <a:t>When a battery is supplying electric power, its positive terminal is cathode and negative terminal is anode.</a:t>
            </a:r>
          </a:p>
          <a:p>
            <a:pPr marR="33655" indent="-234950" eaLnBrk="0" fontAlgn="base" hangingPunct="0">
              <a:lnSpc>
                <a:spcPct val="111000"/>
              </a:lnSpc>
              <a:spcBef>
                <a:spcPct val="0"/>
              </a:spcBef>
              <a:spcAft>
                <a:spcPct val="0"/>
              </a:spcAft>
            </a:pPr>
            <a:r>
              <a:rPr lang="en-US" sz="2000" dirty="0">
                <a:solidFill>
                  <a:srgbClr val="000000"/>
                </a:solidFill>
                <a:latin typeface="Times New Roman"/>
                <a:ea typeface="Times New Roman"/>
              </a:rPr>
              <a:t>Nowadays, in electrical vehicles lithium batteries are being used.</a:t>
            </a:r>
          </a:p>
          <a:p>
            <a:pPr marR="33655" indent="-234950" eaLnBrk="0" fontAlgn="base" hangingPunct="0">
              <a:lnSpc>
                <a:spcPct val="111000"/>
              </a:lnSpc>
              <a:spcBef>
                <a:spcPct val="0"/>
              </a:spcBef>
              <a:spcAft>
                <a:spcPct val="0"/>
              </a:spcAft>
            </a:pPr>
            <a:r>
              <a:rPr lang="en-US" sz="2000" dirty="0">
                <a:solidFill>
                  <a:srgbClr val="000000"/>
                </a:solidFill>
                <a:latin typeface="Times New Roman"/>
                <a:ea typeface="Times New Roman"/>
              </a:rPr>
              <a:t>According to our requirements we have selected lithium-iron phosphate battery because,</a:t>
            </a:r>
          </a:p>
          <a:p>
            <a:pPr marR="33655" indent="-342900" eaLnBrk="0" fontAlgn="base" hangingPunct="0">
              <a:lnSpc>
                <a:spcPct val="111000"/>
              </a:lnSpc>
              <a:spcBef>
                <a:spcPct val="0"/>
              </a:spcBef>
              <a:spcAft>
                <a:spcPct val="0"/>
              </a:spcAft>
              <a:buFont typeface="Symbol"/>
              <a:buChar char=""/>
            </a:pPr>
            <a:r>
              <a:rPr lang="en-US" sz="2000" dirty="0">
                <a:solidFill>
                  <a:srgbClr val="000000"/>
                </a:solidFill>
                <a:latin typeface="Times New Roman"/>
                <a:ea typeface="Times New Roman"/>
              </a:rPr>
              <a:t>It has a good energy density at 90-120 </a:t>
            </a:r>
            <a:r>
              <a:rPr lang="en-US" sz="2000" dirty="0" err="1">
                <a:solidFill>
                  <a:srgbClr val="000000"/>
                </a:solidFill>
                <a:latin typeface="Times New Roman"/>
                <a:ea typeface="Times New Roman"/>
              </a:rPr>
              <a:t>wH</a:t>
            </a:r>
            <a:r>
              <a:rPr lang="en-US" sz="2000" dirty="0">
                <a:solidFill>
                  <a:srgbClr val="000000"/>
                </a:solidFill>
                <a:latin typeface="Times New Roman"/>
                <a:ea typeface="Times New Roman"/>
              </a:rPr>
              <a:t>/kg</a:t>
            </a:r>
          </a:p>
          <a:p>
            <a:pPr marR="33655" indent="-342900" eaLnBrk="0" fontAlgn="base" hangingPunct="0">
              <a:lnSpc>
                <a:spcPct val="111000"/>
              </a:lnSpc>
              <a:spcBef>
                <a:spcPct val="0"/>
              </a:spcBef>
              <a:spcAft>
                <a:spcPct val="0"/>
              </a:spcAft>
              <a:buFont typeface="Symbol"/>
              <a:buChar char=""/>
            </a:pPr>
            <a:r>
              <a:rPr lang="en-US" sz="2000" dirty="0">
                <a:solidFill>
                  <a:srgbClr val="000000"/>
                </a:solidFill>
                <a:latin typeface="Times New Roman"/>
                <a:ea typeface="Times New Roman"/>
              </a:rPr>
              <a:t>Its life cycle is 1000 to 10000 </a:t>
            </a:r>
          </a:p>
          <a:p>
            <a:pPr marR="33655" indent="-342900" eaLnBrk="0" fontAlgn="base" hangingPunct="0">
              <a:lnSpc>
                <a:spcPct val="111000"/>
              </a:lnSpc>
              <a:spcBef>
                <a:spcPct val="0"/>
              </a:spcBef>
              <a:spcAft>
                <a:spcPct val="0"/>
              </a:spcAft>
              <a:buFont typeface="Symbol"/>
              <a:buChar char=""/>
            </a:pPr>
            <a:r>
              <a:rPr lang="en-US" sz="2000" dirty="0">
                <a:solidFill>
                  <a:srgbClr val="000000"/>
                </a:solidFill>
                <a:latin typeface="Times New Roman"/>
                <a:ea typeface="Times New Roman"/>
              </a:rPr>
              <a:t>Its storage is longer as it has 350 days self-life </a:t>
            </a:r>
          </a:p>
          <a:p>
            <a:pPr marR="33655" indent="-342900" eaLnBrk="0" fontAlgn="base" hangingPunct="0">
              <a:lnSpc>
                <a:spcPct val="111000"/>
              </a:lnSpc>
              <a:spcBef>
                <a:spcPct val="0"/>
              </a:spcBef>
              <a:spcAft>
                <a:spcPct val="0"/>
              </a:spcAft>
              <a:buFont typeface="Symbol"/>
              <a:buChar char=""/>
            </a:pPr>
            <a:r>
              <a:rPr lang="en-US" sz="2000" dirty="0">
                <a:solidFill>
                  <a:srgbClr val="000000"/>
                </a:solidFill>
                <a:latin typeface="Times New Roman"/>
                <a:ea typeface="Times New Roman"/>
              </a:rPr>
              <a:t>It is safer than other batteries </a:t>
            </a:r>
          </a:p>
          <a:p>
            <a:pPr marR="33655" indent="-342900" eaLnBrk="0" fontAlgn="base" hangingPunct="0">
              <a:lnSpc>
                <a:spcPct val="111000"/>
              </a:lnSpc>
              <a:spcBef>
                <a:spcPct val="0"/>
              </a:spcBef>
              <a:spcAft>
                <a:spcPct val="0"/>
              </a:spcAft>
              <a:buFont typeface="Symbol"/>
              <a:buChar char=""/>
            </a:pPr>
            <a:r>
              <a:rPr lang="en-US" sz="2000" dirty="0">
                <a:solidFill>
                  <a:srgbClr val="000000"/>
                </a:solidFill>
                <a:latin typeface="Times New Roman"/>
                <a:ea typeface="Times New Roman"/>
              </a:rPr>
              <a:t>It has thermal and chemical stability</a:t>
            </a:r>
          </a:p>
          <a:p>
            <a:pPr marR="33655" indent="-342900" eaLnBrk="0" fontAlgn="base" hangingPunct="0">
              <a:lnSpc>
                <a:spcPct val="111000"/>
              </a:lnSpc>
              <a:spcBef>
                <a:spcPct val="0"/>
              </a:spcBef>
              <a:spcAft>
                <a:spcPct val="0"/>
              </a:spcAft>
              <a:buFont typeface="Symbol"/>
              <a:buChar char=""/>
            </a:pPr>
            <a:r>
              <a:rPr lang="en-US" sz="2000" dirty="0">
                <a:solidFill>
                  <a:srgbClr val="000000"/>
                </a:solidFill>
                <a:latin typeface="Times New Roman"/>
                <a:ea typeface="Times New Roman"/>
              </a:rPr>
              <a:t>Less expensive comparatively other lithium batteries</a:t>
            </a:r>
          </a:p>
          <a:p>
            <a:pPr marR="33655" indent="-342900" eaLnBrk="0" fontAlgn="base" hangingPunct="0">
              <a:lnSpc>
                <a:spcPct val="111000"/>
              </a:lnSpc>
              <a:spcBef>
                <a:spcPct val="0"/>
              </a:spcBef>
              <a:spcAft>
                <a:spcPct val="0"/>
              </a:spcAft>
              <a:buFont typeface="Symbol"/>
              <a:buChar char=""/>
            </a:pPr>
            <a:r>
              <a:rPr lang="en-US" sz="2000" dirty="0">
                <a:solidFill>
                  <a:srgbClr val="000000"/>
                </a:solidFill>
                <a:latin typeface="Times New Roman"/>
                <a:ea typeface="Times New Roman"/>
              </a:rPr>
              <a:t>Its material can be reused. </a:t>
            </a:r>
          </a:p>
          <a:p>
            <a:pPr marR="33655" indent="0" eaLnBrk="0" fontAlgn="base" hangingPunct="0">
              <a:lnSpc>
                <a:spcPct val="111000"/>
              </a:lnSpc>
              <a:spcBef>
                <a:spcPct val="0"/>
              </a:spcBef>
              <a:spcAft>
                <a:spcPct val="0"/>
              </a:spcAft>
            </a:pPr>
            <a:r>
              <a:rPr lang="en-US" sz="2000" dirty="0">
                <a:solidFill>
                  <a:srgbClr val="000000"/>
                </a:solidFill>
                <a:latin typeface="Times New Roman"/>
                <a:ea typeface="Times New Roman"/>
              </a:rPr>
              <a:t> </a:t>
            </a:r>
          </a:p>
          <a:p>
            <a:pPr marR="33655" indent="-234950" eaLnBrk="0" fontAlgn="base" hangingPunct="0">
              <a:lnSpc>
                <a:spcPct val="111000"/>
              </a:lnSpc>
              <a:spcBef>
                <a:spcPct val="0"/>
              </a:spcBef>
              <a:spcAft>
                <a:spcPct val="0"/>
              </a:spcAft>
            </a:pPr>
            <a:r>
              <a:rPr lang="en-US" sz="2000" dirty="0">
                <a:solidFill>
                  <a:srgbClr val="000000"/>
                </a:solidFill>
                <a:latin typeface="Times New Roman"/>
                <a:ea typeface="Times New Roman"/>
              </a:rPr>
              <a:t>Applications</a:t>
            </a:r>
          </a:p>
          <a:p>
            <a:pPr marR="33655" indent="-234950" eaLnBrk="0" fontAlgn="base" hangingPunct="0">
              <a:lnSpc>
                <a:spcPct val="111000"/>
              </a:lnSpc>
              <a:spcBef>
                <a:spcPct val="0"/>
              </a:spcBef>
              <a:spcAft>
                <a:spcPct val="0"/>
              </a:spcAft>
            </a:pPr>
            <a:r>
              <a:rPr lang="en-US" sz="2000" dirty="0">
                <a:solidFill>
                  <a:srgbClr val="000000"/>
                </a:solidFill>
                <a:latin typeface="Times New Roman"/>
                <a:ea typeface="Times New Roman"/>
              </a:rPr>
              <a:t>Electrical vehicles, medical device, military applications.</a:t>
            </a:r>
          </a:p>
          <a:p>
            <a:pPr marR="33655" indent="-234950" eaLnBrk="0" fontAlgn="base" hangingPunct="0">
              <a:lnSpc>
                <a:spcPct val="111000"/>
              </a:lnSpc>
              <a:spcBef>
                <a:spcPct val="0"/>
              </a:spcBef>
              <a:spcAft>
                <a:spcPct val="0"/>
              </a:spcAft>
            </a:pPr>
            <a:r>
              <a:rPr lang="en-US" sz="2000" dirty="0">
                <a:solidFill>
                  <a:srgbClr val="000000"/>
                </a:solidFill>
                <a:latin typeface="Times New Roman"/>
                <a:ea typeface="Times New Roman"/>
              </a:rPr>
              <a:t> </a:t>
            </a:r>
          </a:p>
        </p:txBody>
      </p:sp>
    </p:spTree>
    <p:extLst>
      <p:ext uri="{BB962C8B-B14F-4D97-AF65-F5344CB8AC3E}">
        <p14:creationId xmlns:p14="http://schemas.microsoft.com/office/powerpoint/2010/main" val="4029751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3863109"/>
          </a:xfrm>
          <a:prstGeom prst="rect">
            <a:avLst/>
          </a:prstGeom>
        </p:spPr>
        <p:txBody>
          <a:bodyPr wrap="square">
            <a:spAutoFit/>
          </a:bodyPr>
          <a:lstStyle/>
          <a:p>
            <a:pPr marL="234950" marR="33655" indent="-234950">
              <a:lnSpc>
                <a:spcPct val="111000"/>
              </a:lnSpc>
              <a:spcBef>
                <a:spcPts val="0"/>
              </a:spcBef>
              <a:spcAft>
                <a:spcPts val="60"/>
              </a:spcAft>
            </a:pPr>
            <a:r>
              <a:rPr lang="en-US" b="1" dirty="0">
                <a:solidFill>
                  <a:srgbClr val="000000"/>
                </a:solidFill>
                <a:latin typeface="Times New Roman"/>
                <a:ea typeface="Times New Roman"/>
              </a:rPr>
              <a:t> </a:t>
            </a:r>
            <a:r>
              <a:rPr lang="en-US" sz="2000" b="1" dirty="0">
                <a:solidFill>
                  <a:srgbClr val="000000"/>
                </a:solidFill>
                <a:latin typeface="Times New Roman"/>
                <a:ea typeface="Times New Roman"/>
              </a:rPr>
              <a:t>3.</a:t>
            </a:r>
            <a:r>
              <a:rPr lang="en-US" sz="2000" b="1" dirty="0">
                <a:solidFill>
                  <a:srgbClr val="2F5496"/>
                </a:solidFill>
                <a:latin typeface="Calibri Light"/>
                <a:ea typeface="Times New Roman"/>
                <a:cs typeface="Times New Roman"/>
              </a:rPr>
              <a:t> </a:t>
            </a:r>
            <a:r>
              <a:rPr lang="en-US" sz="2000" b="1" dirty="0">
                <a:solidFill>
                  <a:srgbClr val="000000"/>
                </a:solidFill>
                <a:latin typeface="Times New Roman"/>
                <a:ea typeface="Times New Roman"/>
              </a:rPr>
              <a:t>Electric motor </a:t>
            </a:r>
          </a:p>
          <a:p>
            <a:pPr marR="33655" indent="-234950" eaLnBrk="0" fontAlgn="base" hangingPunct="0">
              <a:lnSpc>
                <a:spcPct val="111000"/>
              </a:lnSpc>
              <a:spcBef>
                <a:spcPct val="0"/>
              </a:spcBef>
              <a:spcAft>
                <a:spcPct val="0"/>
              </a:spcAft>
            </a:pPr>
            <a:r>
              <a:rPr lang="en-US" sz="2000" dirty="0">
                <a:solidFill>
                  <a:srgbClr val="000000"/>
                </a:solidFill>
                <a:latin typeface="Times New Roman"/>
                <a:ea typeface="Times New Roman"/>
              </a:rPr>
              <a:t>An electrical motor is an electrical machine that converts electrical energy in to mechanical energy.</a:t>
            </a:r>
          </a:p>
          <a:p>
            <a:pPr marR="33655" indent="-234950" eaLnBrk="0" fontAlgn="base" hangingPunct="0">
              <a:lnSpc>
                <a:spcPct val="111000"/>
              </a:lnSpc>
              <a:spcBef>
                <a:spcPct val="0"/>
              </a:spcBef>
              <a:spcAft>
                <a:spcPct val="0"/>
              </a:spcAft>
            </a:pPr>
            <a:r>
              <a:rPr lang="en-US" sz="2000" dirty="0">
                <a:solidFill>
                  <a:srgbClr val="000000"/>
                </a:solidFill>
                <a:latin typeface="Times New Roman"/>
                <a:ea typeface="Times New Roman"/>
              </a:rPr>
              <a:t>Types of Electric Motors.</a:t>
            </a:r>
          </a:p>
          <a:p>
            <a:pPr marR="33655" lvl="0" indent="-342900" eaLnBrk="0" fontAlgn="base" hangingPunct="0">
              <a:lnSpc>
                <a:spcPct val="111000"/>
              </a:lnSpc>
              <a:spcBef>
                <a:spcPct val="0"/>
              </a:spcBef>
              <a:spcAft>
                <a:spcPct val="0"/>
              </a:spcAft>
              <a:buFont typeface="Symbol"/>
              <a:buChar char=""/>
            </a:pPr>
            <a:r>
              <a:rPr lang="en-US" sz="2000" dirty="0">
                <a:solidFill>
                  <a:srgbClr val="000000"/>
                </a:solidFill>
                <a:latin typeface="Times New Roman"/>
                <a:ea typeface="Times New Roman"/>
              </a:rPr>
              <a:t>Hub-brushless motor: A brushless motor utilizes a permanent magnet as its external rotor or internal rotor.</a:t>
            </a:r>
          </a:p>
          <a:p>
            <a:pPr marR="33655" lvl="0" indent="-342900" eaLnBrk="0" fontAlgn="base" hangingPunct="0">
              <a:lnSpc>
                <a:spcPct val="111000"/>
              </a:lnSpc>
              <a:spcBef>
                <a:spcPct val="0"/>
              </a:spcBef>
              <a:spcAft>
                <a:spcPct val="0"/>
              </a:spcAft>
              <a:buFont typeface="Symbol"/>
              <a:buChar char=""/>
            </a:pPr>
            <a:r>
              <a:rPr lang="en-US" sz="2000" dirty="0">
                <a:solidFill>
                  <a:srgbClr val="000000"/>
                </a:solidFill>
                <a:latin typeface="Times New Roman"/>
                <a:ea typeface="Times New Roman"/>
              </a:rPr>
              <a:t>Hub-brushed motor: a brushed motor uses a configuration of wound wire coils the armature acting as a two pole electro-magnet.</a:t>
            </a:r>
          </a:p>
          <a:p>
            <a:pPr marR="33655" indent="-234950" algn="just" eaLnBrk="0" fontAlgn="base" hangingPunct="0">
              <a:lnSpc>
                <a:spcPct val="111000"/>
              </a:lnSpc>
              <a:spcBef>
                <a:spcPct val="0"/>
              </a:spcBef>
              <a:spcAft>
                <a:spcPct val="0"/>
              </a:spcAft>
            </a:pPr>
            <a:r>
              <a:rPr lang="en-US" sz="2000" dirty="0">
                <a:solidFill>
                  <a:srgbClr val="000000"/>
                </a:solidFill>
                <a:latin typeface="Times New Roman"/>
                <a:ea typeface="Times New Roman"/>
              </a:rPr>
              <a:t>      Modern e-bikes all prefer to use "brushless" hub motors, because they are more durable and less expensive than the “brushed” counterpart, besides the maintenance cost in them is also very low.</a:t>
            </a:r>
          </a:p>
        </p:txBody>
      </p:sp>
      <p:sp>
        <p:nvSpPr>
          <p:cNvPr id="3" name="Rectangle 2"/>
          <p:cNvSpPr/>
          <p:nvPr/>
        </p:nvSpPr>
        <p:spPr>
          <a:xfrm>
            <a:off x="228600" y="3925061"/>
            <a:ext cx="8458200" cy="2838213"/>
          </a:xfrm>
          <a:prstGeom prst="rect">
            <a:avLst/>
          </a:prstGeom>
          <a:solidFill>
            <a:schemeClr val="bg1">
              <a:lumMod val="95000"/>
            </a:schemeClr>
          </a:solidFill>
        </p:spPr>
        <p:txBody>
          <a:bodyPr wrap="square">
            <a:spAutoFit/>
          </a:bodyPr>
          <a:lstStyle/>
          <a:p>
            <a:pPr marL="234950" marR="33655" indent="-234950" algn="just">
              <a:lnSpc>
                <a:spcPct val="111000"/>
              </a:lnSpc>
              <a:spcBef>
                <a:spcPts val="0"/>
              </a:spcBef>
              <a:spcAft>
                <a:spcPts val="60"/>
              </a:spcAft>
            </a:pPr>
            <a:r>
              <a:rPr lang="en-US" sz="2000" b="1" dirty="0">
                <a:latin typeface="Times New Roman" pitchFamily="18" charset="0"/>
                <a:cs typeface="Times New Roman" pitchFamily="18" charset="0"/>
              </a:rPr>
              <a:t>4. Specification of brushless hub motor</a:t>
            </a:r>
          </a:p>
          <a:p>
            <a:pPr marR="33655" lvl="0" indent="-342900" eaLnBrk="0" fontAlgn="base" hangingPunct="0">
              <a:lnSpc>
                <a:spcPct val="111000"/>
              </a:lnSpc>
              <a:spcBef>
                <a:spcPct val="0"/>
              </a:spcBef>
              <a:spcAft>
                <a:spcPct val="0"/>
              </a:spcAft>
              <a:buFont typeface="Symbol"/>
              <a:buChar char=""/>
            </a:pPr>
            <a:r>
              <a:rPr lang="en-US" sz="2000" dirty="0">
                <a:latin typeface="Times New Roman" pitchFamily="18" charset="0"/>
                <a:cs typeface="Times New Roman" pitchFamily="18" charset="0"/>
              </a:rPr>
              <a:t>Motor type: BLDC-hub type</a:t>
            </a:r>
          </a:p>
          <a:p>
            <a:pPr marR="33655" lvl="0" indent="-342900" eaLnBrk="0" fontAlgn="base" hangingPunct="0">
              <a:lnSpc>
                <a:spcPct val="111000"/>
              </a:lnSpc>
              <a:spcBef>
                <a:spcPct val="0"/>
              </a:spcBef>
              <a:spcAft>
                <a:spcPct val="0"/>
              </a:spcAft>
              <a:buFont typeface="Symbol"/>
              <a:buChar char=""/>
            </a:pPr>
            <a:r>
              <a:rPr lang="en-US" sz="2000" dirty="0">
                <a:latin typeface="Times New Roman" pitchFamily="18" charset="0"/>
                <a:cs typeface="Times New Roman" pitchFamily="18" charset="0"/>
              </a:rPr>
              <a:t>Power rating: 350W</a:t>
            </a:r>
          </a:p>
          <a:p>
            <a:pPr marR="33655" lvl="0" indent="-342900" eaLnBrk="0" fontAlgn="base" hangingPunct="0">
              <a:lnSpc>
                <a:spcPct val="111000"/>
              </a:lnSpc>
              <a:spcBef>
                <a:spcPct val="0"/>
              </a:spcBef>
              <a:spcAft>
                <a:spcPct val="0"/>
              </a:spcAft>
              <a:buFont typeface="Symbol"/>
              <a:buChar char=""/>
            </a:pPr>
            <a:r>
              <a:rPr lang="en-US" sz="2000" dirty="0">
                <a:latin typeface="Times New Roman" pitchFamily="18" charset="0"/>
                <a:cs typeface="Times New Roman" pitchFamily="18" charset="0"/>
              </a:rPr>
              <a:t>Voltage: 36V</a:t>
            </a:r>
          </a:p>
          <a:p>
            <a:pPr marR="33655" lvl="0" indent="-342900" eaLnBrk="0" fontAlgn="base" hangingPunct="0">
              <a:lnSpc>
                <a:spcPct val="111000"/>
              </a:lnSpc>
              <a:spcBef>
                <a:spcPct val="0"/>
              </a:spcBef>
              <a:spcAft>
                <a:spcPct val="0"/>
              </a:spcAft>
              <a:buFont typeface="Symbol"/>
              <a:buChar char=""/>
            </a:pPr>
            <a:r>
              <a:rPr lang="en-US" sz="2000" dirty="0">
                <a:latin typeface="Times New Roman" pitchFamily="18" charset="0"/>
                <a:cs typeface="Times New Roman" pitchFamily="18" charset="0"/>
              </a:rPr>
              <a:t>Load: 200kg</a:t>
            </a:r>
          </a:p>
          <a:p>
            <a:pPr marR="33655" lvl="0" indent="-342900" eaLnBrk="0" fontAlgn="base" hangingPunct="0">
              <a:lnSpc>
                <a:spcPct val="111000"/>
              </a:lnSpc>
              <a:spcBef>
                <a:spcPct val="0"/>
              </a:spcBef>
              <a:spcAft>
                <a:spcPct val="0"/>
              </a:spcAft>
              <a:buFont typeface="Symbol"/>
              <a:buChar char=""/>
            </a:pPr>
            <a:r>
              <a:rPr lang="en-US" sz="2000" dirty="0">
                <a:latin typeface="Times New Roman" pitchFamily="18" charset="0"/>
                <a:cs typeface="Times New Roman" pitchFamily="18" charset="0"/>
              </a:rPr>
              <a:t>Speed: 835.88rpm</a:t>
            </a:r>
          </a:p>
          <a:p>
            <a:pPr marR="33655" lvl="0" indent="-342900" eaLnBrk="0" fontAlgn="base" hangingPunct="0">
              <a:lnSpc>
                <a:spcPct val="111000"/>
              </a:lnSpc>
              <a:spcBef>
                <a:spcPct val="0"/>
              </a:spcBef>
              <a:spcAft>
                <a:spcPct val="0"/>
              </a:spcAft>
              <a:buFont typeface="Symbol"/>
              <a:buChar char=""/>
            </a:pPr>
            <a:r>
              <a:rPr lang="en-US" sz="2000" dirty="0">
                <a:latin typeface="Times New Roman" pitchFamily="18" charset="0"/>
                <a:cs typeface="Times New Roman" pitchFamily="18" charset="0"/>
              </a:rPr>
              <a:t>Weight: 10kg (max)</a:t>
            </a:r>
          </a:p>
          <a:p>
            <a:pPr marR="33655" lvl="0" indent="-342900" eaLnBrk="0" fontAlgn="base" hangingPunct="0">
              <a:lnSpc>
                <a:spcPct val="111000"/>
              </a:lnSpc>
              <a:spcBef>
                <a:spcPct val="0"/>
              </a:spcBef>
              <a:spcAft>
                <a:spcPct val="0"/>
              </a:spcAft>
              <a:buFont typeface="Symbol"/>
              <a:buChar char=""/>
            </a:pPr>
            <a:r>
              <a:rPr lang="en-US" sz="2000" dirty="0">
                <a:latin typeface="Times New Roman" pitchFamily="18" charset="0"/>
                <a:cs typeface="Times New Roman" pitchFamily="18" charset="0"/>
              </a:rPr>
              <a:t>Wheel size: 10 inch diameter</a:t>
            </a:r>
          </a:p>
        </p:txBody>
      </p:sp>
    </p:spTree>
    <p:extLst>
      <p:ext uri="{BB962C8B-B14F-4D97-AF65-F5344CB8AC3E}">
        <p14:creationId xmlns:p14="http://schemas.microsoft.com/office/powerpoint/2010/main" val="1723076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4909" y="533400"/>
            <a:ext cx="3581400" cy="5720733"/>
          </a:xfrm>
          <a:prstGeom prst="rect">
            <a:avLst/>
          </a:prstGeom>
        </p:spPr>
        <p:txBody>
          <a:bodyPr wrap="square">
            <a:spAutoFit/>
          </a:bodyPr>
          <a:lstStyle/>
          <a:p>
            <a:pPr marL="234950" marR="33655" indent="-234950" algn="just">
              <a:lnSpc>
                <a:spcPct val="111000"/>
              </a:lnSpc>
              <a:spcBef>
                <a:spcPts val="0"/>
              </a:spcBef>
              <a:spcAft>
                <a:spcPts val="60"/>
              </a:spcAft>
            </a:pPr>
            <a:r>
              <a:rPr lang="en-US" b="1" dirty="0">
                <a:solidFill>
                  <a:srgbClr val="000000"/>
                </a:solidFill>
                <a:latin typeface="Times New Roman"/>
                <a:ea typeface="Times New Roman"/>
              </a:rPr>
              <a:t>5.</a:t>
            </a:r>
            <a:r>
              <a:rPr lang="en-US" sz="2800" b="1" dirty="0">
                <a:solidFill>
                  <a:srgbClr val="2F5496"/>
                </a:solidFill>
                <a:latin typeface="Calibri Light"/>
                <a:ea typeface="Times New Roman"/>
                <a:cs typeface="Times New Roman"/>
              </a:rPr>
              <a:t> </a:t>
            </a:r>
            <a:r>
              <a:rPr lang="en-US" sz="2000" b="1" dirty="0">
                <a:solidFill>
                  <a:srgbClr val="000000"/>
                </a:solidFill>
                <a:latin typeface="Times New Roman"/>
                <a:ea typeface="Times New Roman"/>
              </a:rPr>
              <a:t>BLDC Motor controller</a:t>
            </a:r>
          </a:p>
          <a:p>
            <a:pPr marL="234950" marR="33655" indent="-234950" algn="just">
              <a:lnSpc>
                <a:spcPct val="111000"/>
              </a:lnSpc>
              <a:spcBef>
                <a:spcPts val="0"/>
              </a:spcBef>
              <a:spcAft>
                <a:spcPts val="60"/>
              </a:spcAft>
            </a:pPr>
            <a:endParaRPr lang="en-US" sz="2000" b="1" dirty="0">
              <a:solidFill>
                <a:srgbClr val="000000"/>
              </a:solidFill>
              <a:latin typeface="Times New Roman"/>
              <a:ea typeface="Times New Roman"/>
            </a:endParaRPr>
          </a:p>
          <a:p>
            <a:pPr marR="33655" indent="-234950" algn="just" eaLnBrk="0" fontAlgn="base" hangingPunct="0">
              <a:lnSpc>
                <a:spcPct val="111000"/>
              </a:lnSpc>
              <a:spcBef>
                <a:spcPct val="0"/>
              </a:spcBef>
              <a:spcAft>
                <a:spcPct val="0"/>
              </a:spcAft>
            </a:pPr>
            <a:r>
              <a:rPr lang="en-US" sz="2000" dirty="0">
                <a:solidFill>
                  <a:srgbClr val="000000"/>
                </a:solidFill>
                <a:latin typeface="Times New Roman"/>
                <a:ea typeface="Times New Roman"/>
              </a:rPr>
              <a:t>Brushless motors are not self-commutating, and hence are more complicated to control.</a:t>
            </a:r>
          </a:p>
          <a:p>
            <a:pPr marR="33655" indent="-234950" algn="just" eaLnBrk="0" fontAlgn="base" hangingPunct="0">
              <a:lnSpc>
                <a:spcPct val="111000"/>
              </a:lnSpc>
              <a:spcBef>
                <a:spcPct val="0"/>
              </a:spcBef>
              <a:spcAft>
                <a:spcPct val="0"/>
              </a:spcAft>
            </a:pPr>
            <a:r>
              <a:rPr lang="en-US" sz="2000" dirty="0">
                <a:solidFill>
                  <a:srgbClr val="000000"/>
                </a:solidFill>
                <a:latin typeface="Times New Roman"/>
                <a:ea typeface="Times New Roman"/>
              </a:rPr>
              <a:t>BLDC motor control requires knowledge of the rotor position and mechanism to commutate the motor. For closed-loop speed control there are two additional requirements, measurement of the motor speed and/or motor current and PWM signal (Pulse-width Modulation signal) to control the motor speed and power.</a:t>
            </a:r>
          </a:p>
        </p:txBody>
      </p:sp>
      <p:pic>
        <p:nvPicPr>
          <p:cNvPr id="3" name="Picture 2" descr="Leaf New 48V LCD brushless motor controller | Electric bike conversion,  Electric bike, Electric bike diy"/>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1000" y="592481"/>
            <a:ext cx="4343400" cy="5753206"/>
          </a:xfrm>
          <a:prstGeom prst="rect">
            <a:avLst/>
          </a:prstGeom>
          <a:noFill/>
          <a:ln>
            <a:noFill/>
          </a:ln>
        </p:spPr>
      </p:pic>
    </p:spTree>
    <p:extLst>
      <p:ext uri="{BB962C8B-B14F-4D97-AF65-F5344CB8AC3E}">
        <p14:creationId xmlns:p14="http://schemas.microsoft.com/office/powerpoint/2010/main" val="3648311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85800"/>
            <a:ext cx="7848600" cy="2291589"/>
          </a:xfrm>
          <a:prstGeom prst="rect">
            <a:avLst/>
          </a:prstGeom>
        </p:spPr>
        <p:txBody>
          <a:bodyPr wrap="square">
            <a:spAutoFit/>
          </a:bodyPr>
          <a:lstStyle/>
          <a:p>
            <a:pPr marL="234950" marR="33655" indent="-234950" algn="just">
              <a:lnSpc>
                <a:spcPct val="111000"/>
              </a:lnSpc>
              <a:spcBef>
                <a:spcPts val="0"/>
              </a:spcBef>
              <a:spcAft>
                <a:spcPts val="60"/>
              </a:spcAft>
            </a:pPr>
            <a:r>
              <a:rPr lang="en-US" b="1" dirty="0">
                <a:solidFill>
                  <a:srgbClr val="000000"/>
                </a:solidFill>
                <a:latin typeface="Times New Roman"/>
                <a:ea typeface="Times New Roman"/>
              </a:rPr>
              <a:t>6.</a:t>
            </a:r>
            <a:r>
              <a:rPr lang="en-US" sz="2800" b="1" dirty="0">
                <a:solidFill>
                  <a:srgbClr val="2F5496"/>
                </a:solidFill>
                <a:latin typeface="Calibri Light"/>
                <a:ea typeface="Times New Roman"/>
                <a:cs typeface="Times New Roman"/>
              </a:rPr>
              <a:t> </a:t>
            </a:r>
            <a:r>
              <a:rPr lang="en-US" b="1" dirty="0">
                <a:solidFill>
                  <a:srgbClr val="000000"/>
                </a:solidFill>
                <a:latin typeface="Times New Roman"/>
                <a:ea typeface="Times New Roman"/>
              </a:rPr>
              <a:t>Buck converter</a:t>
            </a:r>
          </a:p>
          <a:p>
            <a:pPr marR="33655" indent="-234950" algn="just" eaLnBrk="0" fontAlgn="base" hangingPunct="0">
              <a:lnSpc>
                <a:spcPct val="111000"/>
              </a:lnSpc>
              <a:spcBef>
                <a:spcPct val="0"/>
              </a:spcBef>
              <a:spcAft>
                <a:spcPct val="0"/>
              </a:spcAft>
            </a:pPr>
            <a:r>
              <a:rPr lang="en-US" sz="2000" dirty="0">
                <a:solidFill>
                  <a:srgbClr val="000000"/>
                </a:solidFill>
                <a:latin typeface="Times New Roman"/>
                <a:ea typeface="Times New Roman"/>
              </a:rPr>
              <a:t>A buck converter (step-down converter) is a DC-to-DC power converter which steps down voltage (while stepping up current) from its input (supply) to its output (load).</a:t>
            </a:r>
          </a:p>
          <a:p>
            <a:pPr marR="33655" indent="-234950" algn="just" eaLnBrk="0" fontAlgn="base" hangingPunct="0">
              <a:lnSpc>
                <a:spcPct val="111000"/>
              </a:lnSpc>
              <a:spcBef>
                <a:spcPct val="0"/>
              </a:spcBef>
              <a:spcAft>
                <a:spcPct val="0"/>
              </a:spcAft>
            </a:pPr>
            <a:r>
              <a:rPr lang="en-US" sz="2000" dirty="0">
                <a:solidFill>
                  <a:srgbClr val="000000"/>
                </a:solidFill>
                <a:latin typeface="Times New Roman"/>
                <a:ea typeface="Times New Roman"/>
              </a:rPr>
              <a:t>The battery which we use have 48V power supply, but LED needs 1 to 3 V and it varies according to color so we use buck converter here.</a:t>
            </a:r>
          </a:p>
        </p:txBody>
      </p:sp>
      <p:pic>
        <p:nvPicPr>
          <p:cNvPr id="3" name="Picture 2" descr="Robocraze LM2596 DC-DC Buck Converter Step Down Module Power Supply, Dc 3v  To 40v, Rs 90 /piece | ID: 17152235291"/>
          <p:cNvPicPr/>
          <p:nvPr/>
        </p:nvPicPr>
        <p:blipFill rotWithShape="1">
          <a:blip r:embed="rId2">
            <a:extLst>
              <a:ext uri="{28A0092B-C50C-407E-A947-70E740481C1C}">
                <a14:useLocalDpi xmlns:a14="http://schemas.microsoft.com/office/drawing/2010/main" val="0"/>
              </a:ext>
            </a:extLst>
          </a:blip>
          <a:srcRect l="4889" t="26667" r="4889" b="27111"/>
          <a:stretch/>
        </p:blipFill>
        <p:spPr bwMode="auto">
          <a:xfrm>
            <a:off x="2455941" y="3124200"/>
            <a:ext cx="4155917" cy="302336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06646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
            <a:ext cx="8305800" cy="6701515"/>
          </a:xfrm>
          <a:prstGeom prst="rect">
            <a:avLst/>
          </a:prstGeom>
        </p:spPr>
        <p:txBody>
          <a:bodyPr wrap="square">
            <a:spAutoFit/>
          </a:bodyPr>
          <a:lstStyle/>
          <a:p>
            <a:pPr algn="ctr">
              <a:lnSpc>
                <a:spcPct val="107000"/>
              </a:lnSpc>
              <a:spcAft>
                <a:spcPts val="800"/>
              </a:spcAft>
            </a:pPr>
            <a:r>
              <a:rPr lang="en-US" sz="2400" dirty="0">
                <a:solidFill>
                  <a:srgbClr val="000000"/>
                </a:solidFill>
                <a:latin typeface="Times New Roman"/>
                <a:ea typeface="Times New Roman"/>
              </a:rPr>
              <a:t>      </a:t>
            </a:r>
            <a:r>
              <a:rPr lang="en-US" sz="2400" b="1" u="sng" dirty="0">
                <a:solidFill>
                  <a:srgbClr val="000000"/>
                </a:solidFill>
                <a:latin typeface="Times New Roman"/>
                <a:ea typeface="Times New Roman"/>
              </a:rPr>
              <a:t>Progress of The Work      </a:t>
            </a:r>
          </a:p>
          <a:p>
            <a:pPr>
              <a:lnSpc>
                <a:spcPct val="107000"/>
              </a:lnSpc>
              <a:spcAft>
                <a:spcPts val="800"/>
              </a:spcAft>
            </a:pPr>
            <a:r>
              <a:rPr lang="en-US" sz="2000" b="1" dirty="0">
                <a:solidFill>
                  <a:srgbClr val="000000"/>
                </a:solidFill>
                <a:latin typeface="Times New Roman"/>
                <a:ea typeface="Times New Roman"/>
              </a:rPr>
              <a:t>Progress till  now  </a:t>
            </a:r>
          </a:p>
          <a:p>
            <a:pPr marL="285750" indent="-285750" algn="just">
              <a:lnSpc>
                <a:spcPct val="107000"/>
              </a:lnSpc>
              <a:spcAft>
                <a:spcPts val="800"/>
              </a:spcAft>
              <a:buFont typeface="Arial" pitchFamily="34" charset="0"/>
              <a:buChar char="•"/>
            </a:pPr>
            <a:r>
              <a:rPr lang="en-US" sz="2000" dirty="0">
                <a:solidFill>
                  <a:srgbClr val="000000"/>
                </a:solidFill>
                <a:latin typeface="Times New Roman"/>
                <a:ea typeface="Times New Roman"/>
              </a:rPr>
              <a:t>  In our project of Electrical vehicle the most important common components  are electrical motor ,battery and chassis .In the electrical vehicle commonly people are confused about  selecting which type electrical motor ,battery and design of chassis to be used .</a:t>
            </a:r>
          </a:p>
          <a:p>
            <a:pPr marL="285750" indent="-285750" algn="just">
              <a:lnSpc>
                <a:spcPct val="107000"/>
              </a:lnSpc>
              <a:spcAft>
                <a:spcPts val="800"/>
              </a:spcAft>
              <a:buFont typeface="Arial" pitchFamily="34" charset="0"/>
              <a:buChar char="•"/>
            </a:pPr>
            <a:r>
              <a:rPr lang="en-US" sz="2000" dirty="0">
                <a:solidFill>
                  <a:srgbClr val="000000"/>
                </a:solidFill>
                <a:latin typeface="Times New Roman"/>
                <a:ea typeface="Times New Roman"/>
              </a:rPr>
              <a:t> So firstly we done the research/study on the electrical motor which is suitable for the our electrical vehicle. Based on our research ,we get know that hub motor is the suitable for EV which directly attached to rim of the </a:t>
            </a:r>
            <a:r>
              <a:rPr lang="en-US" sz="2000" dirty="0" err="1">
                <a:solidFill>
                  <a:srgbClr val="000000"/>
                </a:solidFill>
                <a:latin typeface="Times New Roman"/>
                <a:ea typeface="Times New Roman"/>
              </a:rPr>
              <a:t>tyer</a:t>
            </a:r>
            <a:r>
              <a:rPr lang="en-US" sz="2000" dirty="0">
                <a:solidFill>
                  <a:srgbClr val="000000"/>
                </a:solidFill>
                <a:latin typeface="Times New Roman"/>
                <a:ea typeface="Times New Roman"/>
              </a:rPr>
              <a:t> ,brushless motor their will be less power losses ,so we selected the hub motor.</a:t>
            </a:r>
          </a:p>
          <a:p>
            <a:pPr marL="285750" indent="-285750" algn="just">
              <a:lnSpc>
                <a:spcPct val="107000"/>
              </a:lnSpc>
              <a:spcAft>
                <a:spcPts val="800"/>
              </a:spcAft>
              <a:buFont typeface="Arial" pitchFamily="34" charset="0"/>
              <a:buChar char="•"/>
            </a:pPr>
            <a:r>
              <a:rPr lang="en-US" sz="2000" dirty="0">
                <a:solidFill>
                  <a:srgbClr val="000000"/>
                </a:solidFill>
                <a:latin typeface="Times New Roman"/>
                <a:ea typeface="Times New Roman"/>
              </a:rPr>
              <a:t> Than we done the research on the battery which one is better, than we selected the lithium iron  phosphate battery because it is economical compare to other lithium battery but we get same effective as getting in the lithium battery nowadays</a:t>
            </a:r>
          </a:p>
          <a:p>
            <a:pPr marL="285750" indent="-285750" algn="just">
              <a:lnSpc>
                <a:spcPct val="107000"/>
              </a:lnSpc>
              <a:spcAft>
                <a:spcPts val="800"/>
              </a:spcAft>
              <a:buFont typeface="Arial" pitchFamily="34" charset="0"/>
              <a:buChar char="•"/>
            </a:pPr>
            <a:r>
              <a:rPr lang="en-US" sz="2000" dirty="0">
                <a:solidFill>
                  <a:srgbClr val="000000"/>
                </a:solidFill>
                <a:latin typeface="Times New Roman"/>
                <a:ea typeface="Times New Roman"/>
              </a:rPr>
              <a:t> After that we designed chassis at  the starting by the use of app fusion 360 from Autodesk </a:t>
            </a:r>
          </a:p>
          <a:p>
            <a:pPr algn="just">
              <a:lnSpc>
                <a:spcPct val="107000"/>
              </a:lnSpc>
              <a:spcAft>
                <a:spcPts val="800"/>
              </a:spcAft>
            </a:pPr>
            <a:r>
              <a:rPr lang="en-US" sz="2000" dirty="0">
                <a:solidFill>
                  <a:srgbClr val="000000"/>
                </a:solidFill>
                <a:latin typeface="Times New Roman"/>
                <a:ea typeface="Times New Roman"/>
              </a:rPr>
              <a:t>The chassis diagram is given below fig1</a:t>
            </a:r>
          </a:p>
        </p:txBody>
      </p:sp>
    </p:spTree>
    <p:extLst>
      <p:ext uri="{BB962C8B-B14F-4D97-AF65-F5344CB8AC3E}">
        <p14:creationId xmlns:p14="http://schemas.microsoft.com/office/powerpoint/2010/main" val="2824037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457200"/>
            <a:ext cx="8382000" cy="5715000"/>
          </a:xfrm>
        </p:spPr>
        <p:txBody>
          <a:bodyPr>
            <a:normAutofit fontScale="90000"/>
          </a:bodyPr>
          <a:lstStyle/>
          <a:p>
            <a:pPr algn="l">
              <a:lnSpc>
                <a:spcPct val="150000"/>
              </a:lnSpc>
            </a:pPr>
            <a:r>
              <a:rPr lang="en-US" b="1" i="1" dirty="0">
                <a:latin typeface="Times New Roman" pitchFamily="18" charset="0"/>
                <a:cs typeface="Times New Roman" pitchFamily="18" charset="0"/>
              </a:rPr>
              <a:t>                                           Content</a:t>
            </a:r>
            <a:br>
              <a:rPr lang="en-US" dirty="0"/>
            </a:br>
            <a:br>
              <a:rPr lang="en-US" dirty="0"/>
            </a:br>
            <a:r>
              <a:rPr lang="en-US" dirty="0">
                <a:latin typeface="Times New Roman" pitchFamily="18" charset="0"/>
                <a:cs typeface="Times New Roman" pitchFamily="18" charset="0"/>
              </a:rPr>
              <a:t>1. Abstract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2. Introduction</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3. Literature Review</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4. Objectives</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5. Methodology</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6. Progress of work</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7. Conclusion</a:t>
            </a:r>
          </a:p>
        </p:txBody>
      </p:sp>
    </p:spTree>
    <p:extLst>
      <p:ext uri="{BB962C8B-B14F-4D97-AF65-F5344CB8AC3E}">
        <p14:creationId xmlns:p14="http://schemas.microsoft.com/office/powerpoint/2010/main" val="1781388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81000"/>
            <a:ext cx="3846513" cy="224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2828836"/>
            <a:ext cx="7848600" cy="1058751"/>
          </a:xfrm>
          <a:prstGeom prst="rect">
            <a:avLst/>
          </a:prstGeom>
        </p:spPr>
        <p:txBody>
          <a:bodyPr wrap="square">
            <a:spAutoFit/>
          </a:bodyPr>
          <a:lstStyle/>
          <a:p>
            <a:r>
              <a:rPr lang="en-US" sz="2000" dirty="0">
                <a:solidFill>
                  <a:srgbClr val="000000"/>
                </a:solidFill>
                <a:latin typeface="Times New Roman"/>
                <a:ea typeface="Times New Roman"/>
              </a:rPr>
              <a:t>                                                          Figure 1                                                                             </a:t>
            </a:r>
          </a:p>
          <a:p>
            <a:pPr marL="285750" indent="-285750" algn="just">
              <a:lnSpc>
                <a:spcPct val="107000"/>
              </a:lnSpc>
              <a:spcAft>
                <a:spcPts val="800"/>
              </a:spcAft>
              <a:buFont typeface="Arial" pitchFamily="34" charset="0"/>
              <a:buChar char="•"/>
            </a:pPr>
            <a:r>
              <a:rPr lang="en-US" dirty="0">
                <a:ea typeface="Calibri"/>
                <a:cs typeface="Times New Roman"/>
              </a:rPr>
              <a:t>  </a:t>
            </a:r>
            <a:r>
              <a:rPr lang="en-US" sz="2000" dirty="0">
                <a:solidFill>
                  <a:srgbClr val="000000"/>
                </a:solidFill>
                <a:latin typeface="Times New Roman"/>
                <a:ea typeface="Times New Roman"/>
              </a:rPr>
              <a:t>But  due to  the issue in placing the battery ,so we  modified the chassis and it is given below  figure 2</a:t>
            </a: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728787" y="3814558"/>
            <a:ext cx="5686425" cy="2257425"/>
          </a:xfrm>
          <a:prstGeom prst="rect">
            <a:avLst/>
          </a:prstGeom>
        </p:spPr>
      </p:pic>
    </p:spTree>
    <p:extLst>
      <p:ext uri="{BB962C8B-B14F-4D97-AF65-F5344CB8AC3E}">
        <p14:creationId xmlns:p14="http://schemas.microsoft.com/office/powerpoint/2010/main" val="1269701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 y="533400"/>
            <a:ext cx="8077200" cy="1512209"/>
          </a:xfrm>
          <a:prstGeom prst="rect">
            <a:avLst/>
          </a:prstGeom>
        </p:spPr>
        <p:txBody>
          <a:bodyPr wrap="square">
            <a:spAutoFit/>
          </a:bodyPr>
          <a:lstStyle/>
          <a:p>
            <a:pPr>
              <a:lnSpc>
                <a:spcPct val="107000"/>
              </a:lnSpc>
              <a:spcAft>
                <a:spcPts val="800"/>
              </a:spcAft>
            </a:pPr>
            <a:r>
              <a:rPr lang="en-US" sz="2000" b="1" dirty="0">
                <a:solidFill>
                  <a:srgbClr val="000000"/>
                </a:solidFill>
                <a:latin typeface="Times New Roman"/>
                <a:ea typeface="Times New Roman"/>
              </a:rPr>
              <a:t>What to do next</a:t>
            </a:r>
          </a:p>
          <a:p>
            <a:pPr marL="342900" indent="-342900" algn="just">
              <a:lnSpc>
                <a:spcPct val="107000"/>
              </a:lnSpc>
              <a:spcAft>
                <a:spcPts val="800"/>
              </a:spcAft>
              <a:buFont typeface="Arial" pitchFamily="34" charset="0"/>
              <a:buChar char="•"/>
            </a:pPr>
            <a:r>
              <a:rPr lang="en-US" sz="2000" dirty="0">
                <a:solidFill>
                  <a:srgbClr val="000000"/>
                </a:solidFill>
                <a:latin typeface="Times New Roman"/>
                <a:ea typeface="Times New Roman"/>
              </a:rPr>
              <a:t>We are analyzing and trying to  modifying  the chassis    and we are doing the simulation on the chassis .The simulation diagram of the chassis is given below figure 3</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310322" y="1948414"/>
            <a:ext cx="6370955" cy="2847975"/>
          </a:xfrm>
          <a:prstGeom prst="rect">
            <a:avLst/>
          </a:prstGeom>
        </p:spPr>
      </p:pic>
      <p:sp>
        <p:nvSpPr>
          <p:cNvPr id="4" name="Rectangle 3"/>
          <p:cNvSpPr/>
          <p:nvPr/>
        </p:nvSpPr>
        <p:spPr>
          <a:xfrm>
            <a:off x="762000" y="4648200"/>
            <a:ext cx="7467600" cy="1182888"/>
          </a:xfrm>
          <a:prstGeom prst="rect">
            <a:avLst/>
          </a:prstGeom>
        </p:spPr>
        <p:txBody>
          <a:bodyPr wrap="square">
            <a:spAutoFit/>
          </a:bodyPr>
          <a:lstStyle/>
          <a:p>
            <a:pPr>
              <a:lnSpc>
                <a:spcPct val="107000"/>
              </a:lnSpc>
              <a:spcAft>
                <a:spcPts val="800"/>
              </a:spcAft>
            </a:pPr>
            <a:r>
              <a:rPr lang="en-US" sz="2000" dirty="0">
                <a:solidFill>
                  <a:srgbClr val="000000"/>
                </a:solidFill>
                <a:latin typeface="Times New Roman"/>
                <a:ea typeface="Times New Roman"/>
              </a:rPr>
              <a:t>                                                 Figure 3</a:t>
            </a:r>
          </a:p>
          <a:p>
            <a:pPr marL="342900" indent="-342900" algn="just">
              <a:lnSpc>
                <a:spcPct val="107000"/>
              </a:lnSpc>
              <a:spcAft>
                <a:spcPts val="800"/>
              </a:spcAft>
              <a:buFont typeface="Arial" pitchFamily="34" charset="0"/>
              <a:buChar char="•"/>
            </a:pPr>
            <a:r>
              <a:rPr lang="en-US" sz="2000" dirty="0">
                <a:solidFill>
                  <a:srgbClr val="000000"/>
                </a:solidFill>
                <a:latin typeface="Times New Roman"/>
                <a:ea typeface="Times New Roman"/>
              </a:rPr>
              <a:t>From the above simulation ,if we apply the 200kg load to center of the chassis than their will be 0.02mm displacement . </a:t>
            </a:r>
          </a:p>
        </p:txBody>
      </p:sp>
    </p:spTree>
    <p:extLst>
      <p:ext uri="{BB962C8B-B14F-4D97-AF65-F5344CB8AC3E}">
        <p14:creationId xmlns:p14="http://schemas.microsoft.com/office/powerpoint/2010/main" val="72242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295400"/>
            <a:ext cx="7467600" cy="2273443"/>
          </a:xfrm>
          <a:prstGeom prst="rect">
            <a:avLst/>
          </a:prstGeom>
        </p:spPr>
        <p:txBody>
          <a:bodyPr wrap="square">
            <a:spAutoFit/>
          </a:bodyPr>
          <a:lstStyle/>
          <a:p>
            <a:pPr marL="342900" lvl="0" indent="-342900" algn="just">
              <a:lnSpc>
                <a:spcPct val="107000"/>
              </a:lnSpc>
              <a:spcAft>
                <a:spcPts val="800"/>
              </a:spcAft>
              <a:buFont typeface="Arial" pitchFamily="34" charset="0"/>
              <a:buChar char="•"/>
            </a:pPr>
            <a:r>
              <a:rPr lang="en-US" sz="2000" dirty="0">
                <a:solidFill>
                  <a:srgbClr val="000000"/>
                </a:solidFill>
                <a:latin typeface="Times New Roman"/>
                <a:ea typeface="Times New Roman"/>
              </a:rPr>
              <a:t>By using  the simulation we are learning and trying to bring  modification in chassis design .</a:t>
            </a:r>
          </a:p>
          <a:p>
            <a:pPr marL="342900" lvl="0" indent="-342900" algn="just">
              <a:lnSpc>
                <a:spcPct val="107000"/>
              </a:lnSpc>
              <a:spcAft>
                <a:spcPts val="800"/>
              </a:spcAft>
              <a:buFont typeface="Arial" pitchFamily="34" charset="0"/>
              <a:buChar char="•"/>
            </a:pPr>
            <a:r>
              <a:rPr lang="en-US" sz="2000" dirty="0">
                <a:solidFill>
                  <a:srgbClr val="000000"/>
                </a:solidFill>
                <a:latin typeface="Times New Roman"/>
                <a:ea typeface="Times New Roman"/>
              </a:rPr>
              <a:t> Than we are trying to get the maximum  voltage by trying  the combination of series and parallel of the battery cells.</a:t>
            </a:r>
          </a:p>
          <a:p>
            <a:pPr marL="342900" lvl="0" indent="-342900" algn="just">
              <a:lnSpc>
                <a:spcPct val="107000"/>
              </a:lnSpc>
              <a:spcAft>
                <a:spcPts val="800"/>
              </a:spcAft>
              <a:buFont typeface="Arial" pitchFamily="34" charset="0"/>
              <a:buChar char="•"/>
            </a:pPr>
            <a:r>
              <a:rPr lang="en-US" sz="2000" dirty="0">
                <a:solidFill>
                  <a:srgbClr val="000000"/>
                </a:solidFill>
                <a:latin typeface="Times New Roman"/>
                <a:ea typeface="Times New Roman"/>
              </a:rPr>
              <a:t> Lastly  we  are going to do the fabrication at an economic price and we finding the parts which are pre used which reduces our expenses</a:t>
            </a:r>
          </a:p>
        </p:txBody>
      </p:sp>
    </p:spTree>
    <p:extLst>
      <p:ext uri="{BB962C8B-B14F-4D97-AF65-F5344CB8AC3E}">
        <p14:creationId xmlns:p14="http://schemas.microsoft.com/office/powerpoint/2010/main" val="686734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540328"/>
            <a:ext cx="6781800" cy="4575996"/>
          </a:xfrm>
          <a:prstGeom prst="rect">
            <a:avLst/>
          </a:prstGeom>
        </p:spPr>
        <p:txBody>
          <a:bodyPr wrap="square">
            <a:spAutoFit/>
          </a:bodyPr>
          <a:lstStyle/>
          <a:p>
            <a:pPr algn="ctr">
              <a:lnSpc>
                <a:spcPct val="107000"/>
              </a:lnSpc>
            </a:pPr>
            <a:r>
              <a:rPr lang="en-IN" sz="2400" b="1" dirty="0">
                <a:solidFill>
                  <a:srgbClr val="000000"/>
                </a:solidFill>
                <a:latin typeface="Times New Roman"/>
                <a:ea typeface="Times New Roman"/>
              </a:rPr>
              <a:t> </a:t>
            </a:r>
            <a:r>
              <a:rPr lang="en-IN" sz="2400" b="1" u="sng" dirty="0">
                <a:solidFill>
                  <a:srgbClr val="000000"/>
                </a:solidFill>
                <a:latin typeface="Times New Roman"/>
                <a:ea typeface="Times New Roman"/>
              </a:rPr>
              <a:t>Conclusion</a:t>
            </a:r>
          </a:p>
          <a:p>
            <a:pPr algn="just">
              <a:lnSpc>
                <a:spcPct val="107000"/>
              </a:lnSpc>
            </a:pPr>
            <a:endParaRPr lang="en-IN" sz="2400" b="1" dirty="0">
              <a:solidFill>
                <a:srgbClr val="000000"/>
              </a:solidFill>
              <a:latin typeface="Times New Roman"/>
              <a:ea typeface="Times New Roman"/>
            </a:endParaRPr>
          </a:p>
          <a:p>
            <a:pPr algn="just"/>
            <a:r>
              <a:rPr lang="en-IN" sz="2000" dirty="0">
                <a:solidFill>
                  <a:srgbClr val="000000"/>
                </a:solidFill>
                <a:latin typeface="Times New Roman"/>
                <a:ea typeface="Times New Roman"/>
              </a:rPr>
              <a:t>The generated current will be stored in the battery and can be used again to run the Electric Vehicle and for various purposes like Head light, indicators and starters. . By different combinations of the </a:t>
            </a:r>
            <a:r>
              <a:rPr lang="en-IN" sz="2000" dirty="0" err="1">
                <a:solidFill>
                  <a:srgbClr val="000000"/>
                </a:solidFill>
                <a:latin typeface="Times New Roman"/>
                <a:ea typeface="Times New Roman"/>
              </a:rPr>
              <a:t>the</a:t>
            </a:r>
            <a:r>
              <a:rPr lang="en-IN" sz="2000" dirty="0">
                <a:solidFill>
                  <a:srgbClr val="000000"/>
                </a:solidFill>
                <a:latin typeface="Times New Roman"/>
                <a:ea typeface="Times New Roman"/>
              </a:rPr>
              <a:t> windings and the strength of the magnet we can obtain the desired output. The travel range of the Electric Vehicle will increase. This will save a lot of energy with no pollution what so ever. The charging time of the battery will be reduced drastically as the battery is continuously self-recharging and it will prove to be helpful for long distances </a:t>
            </a:r>
            <a:r>
              <a:rPr lang="en-IN" sz="2000" dirty="0" err="1">
                <a:solidFill>
                  <a:srgbClr val="000000"/>
                </a:solidFill>
                <a:latin typeface="Times New Roman"/>
                <a:ea typeface="Times New Roman"/>
              </a:rPr>
              <a:t>commutators</a:t>
            </a:r>
            <a:r>
              <a:rPr lang="en-IN" sz="2000" dirty="0">
                <a:solidFill>
                  <a:srgbClr val="000000"/>
                </a:solidFill>
                <a:latin typeface="Times New Roman"/>
                <a:ea typeface="Times New Roman"/>
              </a:rPr>
              <a:t> as they don’t have to search or stop the EV for a charging station and wait for 2 – 12 </a:t>
            </a:r>
            <a:r>
              <a:rPr lang="en-IN" sz="2000" dirty="0" err="1">
                <a:solidFill>
                  <a:srgbClr val="000000"/>
                </a:solidFill>
                <a:latin typeface="Times New Roman"/>
                <a:ea typeface="Times New Roman"/>
              </a:rPr>
              <a:t>hrs</a:t>
            </a:r>
            <a:r>
              <a:rPr lang="en-IN" sz="2000" dirty="0">
                <a:solidFill>
                  <a:srgbClr val="000000"/>
                </a:solidFill>
                <a:latin typeface="Times New Roman"/>
                <a:ea typeface="Times New Roman"/>
              </a:rPr>
              <a:t> till the battery gets completely charged.</a:t>
            </a:r>
            <a:endParaRPr lang="en-US" sz="2000" dirty="0">
              <a:solidFill>
                <a:srgbClr val="000000"/>
              </a:solidFill>
              <a:latin typeface="Times New Roman"/>
              <a:ea typeface="Times New Roman"/>
            </a:endParaRPr>
          </a:p>
          <a:p>
            <a:r>
              <a:rPr lang="en-US" sz="2000" dirty="0"/>
              <a:t> </a:t>
            </a:r>
          </a:p>
        </p:txBody>
      </p:sp>
    </p:spTree>
    <p:extLst>
      <p:ext uri="{BB962C8B-B14F-4D97-AF65-F5344CB8AC3E}">
        <p14:creationId xmlns:p14="http://schemas.microsoft.com/office/powerpoint/2010/main" val="1965063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33399"/>
            <a:ext cx="8686800" cy="6204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278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1679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762000"/>
            <a:ext cx="7620000" cy="5742085"/>
          </a:xfrm>
          <a:prstGeom prst="rect">
            <a:avLst/>
          </a:prstGeom>
        </p:spPr>
        <p:txBody>
          <a:bodyPr wrap="square">
            <a:spAutoFit/>
          </a:bodyPr>
          <a:lstStyle/>
          <a:p>
            <a:pPr algn="just">
              <a:lnSpc>
                <a:spcPct val="115000"/>
              </a:lnSpc>
              <a:spcAft>
                <a:spcPts val="1000"/>
              </a:spcAft>
            </a:pPr>
            <a:r>
              <a:rPr lang="en-US" sz="2800" b="1" dirty="0">
                <a:effectLst/>
                <a:latin typeface="Times New Roman"/>
                <a:ea typeface="Calibri"/>
                <a:cs typeface="Times New Roman"/>
              </a:rPr>
              <a:t>                               </a:t>
            </a:r>
            <a:r>
              <a:rPr lang="en-US" sz="2400" b="1" dirty="0">
                <a:effectLst/>
                <a:latin typeface="Times New Roman"/>
                <a:ea typeface="Calibri"/>
                <a:cs typeface="Times New Roman"/>
              </a:rPr>
              <a:t>Abstract</a:t>
            </a:r>
            <a:endParaRPr lang="en-US" sz="2400" dirty="0">
              <a:ea typeface="Calibri"/>
              <a:cs typeface="Times New Roman"/>
            </a:endParaRPr>
          </a:p>
          <a:p>
            <a:pPr algn="just">
              <a:lnSpc>
                <a:spcPct val="115000"/>
              </a:lnSpc>
              <a:spcAft>
                <a:spcPts val="1000"/>
              </a:spcAft>
            </a:pPr>
            <a:r>
              <a:rPr lang="en-US" sz="2000" dirty="0">
                <a:effectLst/>
                <a:latin typeface="Times New Roman"/>
                <a:ea typeface="Calibri"/>
                <a:cs typeface="Times New Roman"/>
              </a:rPr>
              <a:t> </a:t>
            </a:r>
            <a:r>
              <a:rPr lang="en-IN" sz="2000" dirty="0">
                <a:latin typeface="Times New Roman" pitchFamily="18" charset="0"/>
                <a:cs typeface="Times New Roman" pitchFamily="18" charset="0"/>
              </a:rPr>
              <a:t> This paper presents an intelligent energy management for electric vehicles (EVs) which contains automatic charging mechanism. Nowadays EVs charging the battery pack by using road side stations, park stations etc. to increase the travel time. To overcome this problem we have proposed an automatic charging with an </a:t>
            </a:r>
            <a:r>
              <a:rPr lang="en-US" sz="2000" dirty="0">
                <a:latin typeface="Times New Roman" pitchFamily="18" charset="0"/>
                <a:cs typeface="Times New Roman" pitchFamily="18" charset="0"/>
              </a:rPr>
              <a:t>Based on the principle of the Electromagnetic Induction , we transform the front wheel of the EV into a system by positioning the magnetic field and the conductor in it, where the magnetic field is varying and the conductor is stationary or vice versa. When the EV is in motion, the wheel is also in motion. So the magnetic field around the conductor varies which generates an EMF (electro motive force) and current is generated. This current can be used in recharging the same battery or the backup battery used for other purposes. This recharging of the battery will for sure increase the travel range of the EV and save the battery cycle life</a:t>
            </a:r>
            <a:endParaRPr lang="en-US" sz="2000" dirty="0">
              <a:latin typeface="Times New Roman" pitchFamily="18" charset="0"/>
              <a:ea typeface="Calibri"/>
              <a:cs typeface="Times New Roman" pitchFamily="18" charset="0"/>
            </a:endParaRPr>
          </a:p>
        </p:txBody>
      </p:sp>
    </p:spTree>
    <p:extLst>
      <p:ext uri="{BB962C8B-B14F-4D97-AF65-F5344CB8AC3E}">
        <p14:creationId xmlns:p14="http://schemas.microsoft.com/office/powerpoint/2010/main" val="2627906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5400" y="1166843"/>
            <a:ext cx="5562600" cy="400110"/>
          </a:xfrm>
          <a:prstGeom prst="rect">
            <a:avLst/>
          </a:prstGeom>
        </p:spPr>
        <p:txBody>
          <a:bodyPr wrap="square">
            <a:spAutoFit/>
          </a:bodyPr>
          <a:lstStyle/>
          <a:p>
            <a:endParaRPr lang="en-US" sz="2000" dirty="0"/>
          </a:p>
        </p:txBody>
      </p:sp>
      <p:sp>
        <p:nvSpPr>
          <p:cNvPr id="2" name="Rectangle 1"/>
          <p:cNvSpPr/>
          <p:nvPr/>
        </p:nvSpPr>
        <p:spPr>
          <a:xfrm>
            <a:off x="498764" y="606112"/>
            <a:ext cx="7924800" cy="4373505"/>
          </a:xfrm>
          <a:prstGeom prst="rect">
            <a:avLst/>
          </a:prstGeom>
        </p:spPr>
        <p:txBody>
          <a:bodyPr wrap="square">
            <a:spAutoFit/>
          </a:bodyPr>
          <a:lstStyle/>
          <a:p>
            <a:pPr algn="just">
              <a:lnSpc>
                <a:spcPct val="107000"/>
              </a:lnSpc>
              <a:spcAft>
                <a:spcPts val="10"/>
              </a:spcAft>
            </a:pPr>
            <a:endParaRPr lang="en-US" sz="2000" dirty="0">
              <a:solidFill>
                <a:srgbClr val="000000"/>
              </a:solidFill>
              <a:latin typeface="Times New Roman"/>
              <a:ea typeface="Times New Roman"/>
            </a:endParaRPr>
          </a:p>
          <a:p>
            <a:pPr algn="just">
              <a:lnSpc>
                <a:spcPct val="107000"/>
              </a:lnSpc>
              <a:spcAft>
                <a:spcPts val="10"/>
              </a:spcAft>
            </a:pPr>
            <a:endParaRPr lang="en-US" sz="2000" dirty="0">
              <a:solidFill>
                <a:srgbClr val="000000"/>
              </a:solidFill>
              <a:latin typeface="Times New Roman"/>
              <a:ea typeface="Times New Roman"/>
            </a:endParaRPr>
          </a:p>
          <a:p>
            <a:pPr algn="just">
              <a:lnSpc>
                <a:spcPct val="107000"/>
              </a:lnSpc>
              <a:spcAft>
                <a:spcPts val="10"/>
              </a:spcAft>
            </a:pPr>
            <a:r>
              <a:rPr lang="en-US" sz="2000" dirty="0">
                <a:solidFill>
                  <a:srgbClr val="000000"/>
                </a:solidFill>
                <a:latin typeface="Times New Roman"/>
                <a:ea typeface="Times New Roman"/>
              </a:rPr>
              <a:t>India is fairly a big country among all Asian countries, so as huge amount of population. And in upcoming era pollution will also grow proportionally. Concerning about pollution caused by bikes will also increase. A survey claimed that in upcoming years 80% of fuel vehicles will be replaced by electric vehicles. The use of electrical vehicles to make India “pollution free”. There are many electrical bikes now on road to implement an idea claimed as pollution free. Pollution free is not only the term comes under consideration but also the consumption of power. Increasing rate of electric vehicles are having directly proportional relationship with more amount of power generation. The study of rate of power consumption will help to have a big picture of how much amount of power should be more generated.</a:t>
            </a:r>
            <a:endParaRPr lang="en-US" sz="2000" dirty="0"/>
          </a:p>
        </p:txBody>
      </p:sp>
    </p:spTree>
    <p:extLst>
      <p:ext uri="{BB962C8B-B14F-4D97-AF65-F5344CB8AC3E}">
        <p14:creationId xmlns:p14="http://schemas.microsoft.com/office/powerpoint/2010/main" val="2767955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8001000" cy="5724644"/>
          </a:xfrm>
          <a:prstGeom prst="rect">
            <a:avLst/>
          </a:prstGeom>
        </p:spPr>
        <p:txBody>
          <a:bodyPr wrap="square">
            <a:spAutoFit/>
          </a:bodyPr>
          <a:lstStyle/>
          <a:p>
            <a:pPr algn="just"/>
            <a:r>
              <a:rPr lang="en-IN" sz="2400" b="1" dirty="0">
                <a:solidFill>
                  <a:srgbClr val="000000"/>
                </a:solidFill>
                <a:latin typeface="Times New Roman"/>
                <a:ea typeface="Times New Roman"/>
              </a:rPr>
              <a:t>                                         </a:t>
            </a:r>
            <a:r>
              <a:rPr lang="en-IN" sz="2400" b="1" u="sng" dirty="0">
                <a:solidFill>
                  <a:srgbClr val="000000"/>
                </a:solidFill>
                <a:latin typeface="Times New Roman"/>
                <a:ea typeface="Times New Roman"/>
              </a:rPr>
              <a:t>Introduction</a:t>
            </a:r>
            <a:r>
              <a:rPr lang="en-IN" sz="2400" b="1" dirty="0">
                <a:solidFill>
                  <a:srgbClr val="000000"/>
                </a:solidFill>
                <a:latin typeface="Times New Roman"/>
                <a:ea typeface="Times New Roman"/>
              </a:rPr>
              <a:t>  </a:t>
            </a:r>
          </a:p>
          <a:p>
            <a:pPr algn="just"/>
            <a:endParaRPr lang="en-US" dirty="0">
              <a:solidFill>
                <a:srgbClr val="000000"/>
              </a:solidFill>
              <a:latin typeface="Times New Roman"/>
              <a:ea typeface="Times New Roman"/>
            </a:endParaRPr>
          </a:p>
          <a:p>
            <a:pPr algn="just"/>
            <a:r>
              <a:rPr lang="en-US" sz="2000" dirty="0">
                <a:solidFill>
                  <a:srgbClr val="000000"/>
                </a:solidFill>
                <a:latin typeface="Times New Roman"/>
                <a:ea typeface="Times New Roman"/>
              </a:rPr>
              <a:t>Global warming and scarcity of traditional resources are becoming major problems in the current scenario. Due to the economic challenges India is faced by the automotive sector the EV has a huge growth potential. People try to move towards "clean" energies. These facts among others will leverage the electric bicycle industry on the top of the agendas not only in India. Electric Vehicles are going to be the future trend and will definitely dominate the Automobile industry. When it comes to an Electric Vehicle, the efficiency and performance of the battery used becomes very important, which is also the deciding factor of the travel range of an EV once charged. So our purpose is to self-recharge the battery of the EV while in use. This will give us an improvement in the travel range of the EV and will reduce the frequency of charging the battery and which in turn increases the battery cycle life.</a:t>
            </a:r>
            <a:r>
              <a:rPr lang="en-US" sz="2400" dirty="0">
                <a:solidFill>
                  <a:srgbClr val="000000"/>
                </a:solidFill>
                <a:latin typeface="Times New Roman"/>
                <a:ea typeface="Times New Roman"/>
              </a:rPr>
              <a:t> </a:t>
            </a:r>
            <a:r>
              <a:rPr lang="en-US" sz="2000" dirty="0">
                <a:solidFill>
                  <a:srgbClr val="000000"/>
                </a:solidFill>
                <a:latin typeface="Times New Roman"/>
                <a:ea typeface="Times New Roman"/>
              </a:rPr>
              <a:t>Petrol prices are unpredictable, the price will increase or decrease will totally depend on the demand rate and production rate. And countries like India every second person’s choice for vehicle is bike because it reduce the time consumption and as well less maintenance</a:t>
            </a:r>
            <a:endParaRPr lang="en-US" sz="2000" dirty="0">
              <a:solidFill>
                <a:srgbClr val="000000"/>
              </a:solidFill>
              <a:effectLst/>
              <a:latin typeface="Times New Roman"/>
              <a:ea typeface="Times New Roman"/>
            </a:endParaRPr>
          </a:p>
        </p:txBody>
      </p:sp>
    </p:spTree>
    <p:extLst>
      <p:ext uri="{BB962C8B-B14F-4D97-AF65-F5344CB8AC3E}">
        <p14:creationId xmlns:p14="http://schemas.microsoft.com/office/powerpoint/2010/main" val="2729161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33400"/>
            <a:ext cx="7696200" cy="2554545"/>
          </a:xfrm>
          <a:prstGeom prst="rect">
            <a:avLst/>
          </a:prstGeom>
        </p:spPr>
        <p:txBody>
          <a:bodyPr wrap="square">
            <a:spAutoFit/>
          </a:bodyPr>
          <a:lstStyle/>
          <a:p>
            <a:pPr lvl="0" algn="just"/>
            <a:r>
              <a:rPr lang="en-US" sz="2000" dirty="0">
                <a:solidFill>
                  <a:srgbClr val="000000"/>
                </a:solidFill>
                <a:latin typeface="Times New Roman"/>
                <a:ea typeface="Times New Roman"/>
              </a:rPr>
              <a:t>In India glut of bikes consume petrol and so the price of petrol will increase rapidly depending upon the production demand. The problem related with can be supplanted by introduction of e-bikes in India. Some companies already introduced e-bikes on road and advantage of it is, they don’t need petrol, instead of that as the name suggest it needs electricity for charging and by one time charging it can go almost 500km bikes is revolutionary as increment on the prices of petrol can be observed in the graph given below. </a:t>
            </a:r>
          </a:p>
        </p:txBody>
      </p:sp>
      <p:pic>
        <p:nvPicPr>
          <p:cNvPr id="3" name="Picture 2"/>
          <p:cNvPicPr/>
          <p:nvPr/>
        </p:nvPicPr>
        <p:blipFill rotWithShape="1">
          <a:blip r:embed="rId2"/>
          <a:srcRect b="13262"/>
          <a:stretch/>
        </p:blipFill>
        <p:spPr bwMode="auto">
          <a:xfrm>
            <a:off x="2452255" y="3075709"/>
            <a:ext cx="4315689" cy="3288835"/>
          </a:xfrm>
          <a:prstGeom prst="rect">
            <a:avLst/>
          </a:prstGeom>
          <a:ln>
            <a:noFill/>
          </a:ln>
          <a:extLst>
            <a:ext uri="{53640926-AAD7-44D8-BBD7-CCE9431645EC}">
              <a14:shadowObscured xmlns:a14="http://schemas.microsoft.com/office/drawing/2010/main"/>
            </a:ext>
          </a:extLst>
        </p:spPr>
      </p:pic>
      <p:sp>
        <p:nvSpPr>
          <p:cNvPr id="4" name="TextBox 3"/>
          <p:cNvSpPr txBox="1"/>
          <p:nvPr/>
        </p:nvSpPr>
        <p:spPr>
          <a:xfrm>
            <a:off x="1981200" y="6477000"/>
            <a:ext cx="5791200" cy="369332"/>
          </a:xfrm>
          <a:prstGeom prst="rect">
            <a:avLst/>
          </a:prstGeom>
          <a:noFill/>
        </p:spPr>
        <p:txBody>
          <a:bodyPr wrap="square" rtlCol="0">
            <a:spAutoFit/>
          </a:bodyPr>
          <a:lstStyle/>
          <a:p>
            <a:pPr algn="just"/>
            <a:r>
              <a:rPr lang="en-US" dirty="0">
                <a:solidFill>
                  <a:srgbClr val="000000"/>
                </a:solidFill>
                <a:latin typeface="Times New Roman"/>
                <a:ea typeface="Times New Roman"/>
              </a:rPr>
              <a:t>Fig. 1: Statistic report of two wheeler purchases in India </a:t>
            </a:r>
            <a:endParaRPr lang="en-US" dirty="0">
              <a:solidFill>
                <a:srgbClr val="000000"/>
              </a:solidFill>
              <a:effectLst/>
              <a:latin typeface="Times New Roman"/>
              <a:ea typeface="Times New Roman"/>
            </a:endParaRPr>
          </a:p>
        </p:txBody>
      </p:sp>
    </p:spTree>
    <p:extLst>
      <p:ext uri="{BB962C8B-B14F-4D97-AF65-F5344CB8AC3E}">
        <p14:creationId xmlns:p14="http://schemas.microsoft.com/office/powerpoint/2010/main" val="942694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1"/>
            <a:ext cx="8153400" cy="6217087"/>
          </a:xfrm>
          <a:prstGeom prst="rect">
            <a:avLst/>
          </a:prstGeom>
        </p:spPr>
        <p:txBody>
          <a:bodyPr wrap="square">
            <a:spAutoFit/>
          </a:bodyPr>
          <a:lstStyle/>
          <a:p>
            <a:pPr algn="just"/>
            <a:r>
              <a:rPr lang="en-US" sz="2000" dirty="0">
                <a:solidFill>
                  <a:srgbClr val="000000"/>
                </a:solidFill>
                <a:latin typeface="Times New Roman"/>
                <a:ea typeface="Times New Roman"/>
              </a:rPr>
              <a:t>The above graph (fig. 1) shows the sale of two wheelers in India from 2011 to 2018 under reference Society of Indian Automobile Manufacturers (SIAM) India statistics, the sale of two wheelers is blatantly increasing. The energy consumption in different sector is also considered before approaching towards e-bikes, as production of electricity comes under the observation. </a:t>
            </a:r>
          </a:p>
          <a:p>
            <a:pPr algn="just"/>
            <a:endParaRPr lang="en-US" dirty="0">
              <a:solidFill>
                <a:srgbClr val="000000"/>
              </a:solidFill>
              <a:latin typeface="Times New Roman"/>
              <a:ea typeface="Times New Roman"/>
            </a:endParaRPr>
          </a:p>
          <a:p>
            <a:pPr algn="just"/>
            <a:endParaRPr lang="en-US" dirty="0">
              <a:solidFill>
                <a:srgbClr val="000000"/>
              </a:solidFill>
              <a:latin typeface="Times New Roman"/>
              <a:ea typeface="Times New Roman"/>
            </a:endParaRPr>
          </a:p>
          <a:p>
            <a:pPr algn="just"/>
            <a:endParaRPr lang="en-US" dirty="0">
              <a:solidFill>
                <a:srgbClr val="000000"/>
              </a:solidFill>
              <a:latin typeface="Times New Roman"/>
              <a:ea typeface="Times New Roman"/>
            </a:endParaRPr>
          </a:p>
          <a:p>
            <a:pPr algn="just"/>
            <a:endParaRPr lang="en-US" dirty="0">
              <a:solidFill>
                <a:srgbClr val="000000"/>
              </a:solidFill>
              <a:latin typeface="Times New Roman"/>
              <a:ea typeface="Times New Roman"/>
            </a:endParaRPr>
          </a:p>
          <a:p>
            <a:pPr algn="just"/>
            <a:endParaRPr lang="en-US" dirty="0">
              <a:solidFill>
                <a:srgbClr val="000000"/>
              </a:solidFill>
              <a:latin typeface="Times New Roman"/>
              <a:ea typeface="Times New Roman"/>
            </a:endParaRPr>
          </a:p>
          <a:p>
            <a:pPr algn="just"/>
            <a:endParaRPr lang="en-US" dirty="0">
              <a:solidFill>
                <a:srgbClr val="000000"/>
              </a:solidFill>
              <a:latin typeface="Times New Roman"/>
              <a:ea typeface="Times New Roman"/>
            </a:endParaRPr>
          </a:p>
          <a:p>
            <a:pPr algn="just"/>
            <a:endParaRPr lang="en-US" dirty="0">
              <a:solidFill>
                <a:srgbClr val="000000"/>
              </a:solidFill>
              <a:latin typeface="Times New Roman"/>
              <a:ea typeface="Times New Roman"/>
            </a:endParaRPr>
          </a:p>
          <a:p>
            <a:pPr algn="just"/>
            <a:endParaRPr lang="en-US" dirty="0">
              <a:solidFill>
                <a:srgbClr val="000000"/>
              </a:solidFill>
              <a:latin typeface="Times New Roman"/>
              <a:ea typeface="Times New Roman"/>
            </a:endParaRPr>
          </a:p>
          <a:p>
            <a:pPr algn="just"/>
            <a:endParaRPr lang="en-US" dirty="0">
              <a:solidFill>
                <a:srgbClr val="000000"/>
              </a:solidFill>
              <a:latin typeface="Times New Roman"/>
              <a:ea typeface="Times New Roman"/>
            </a:endParaRPr>
          </a:p>
          <a:p>
            <a:pPr algn="just"/>
            <a:endParaRPr lang="en-US" dirty="0">
              <a:solidFill>
                <a:srgbClr val="000000"/>
              </a:solidFill>
              <a:latin typeface="Times New Roman"/>
              <a:ea typeface="Times New Roman"/>
            </a:endParaRPr>
          </a:p>
          <a:p>
            <a:pPr algn="just"/>
            <a:endParaRPr lang="en-US" dirty="0">
              <a:solidFill>
                <a:srgbClr val="000000"/>
              </a:solidFill>
              <a:latin typeface="Times New Roman"/>
              <a:ea typeface="Times New Roman"/>
            </a:endParaRPr>
          </a:p>
          <a:p>
            <a:pPr algn="just"/>
            <a:r>
              <a:rPr lang="en-US" sz="2000" dirty="0">
                <a:solidFill>
                  <a:srgbClr val="000000"/>
                </a:solidFill>
                <a:latin typeface="Times New Roman"/>
                <a:ea typeface="Times New Roman"/>
              </a:rPr>
              <a:t>Energy is consumed by all types of vehicles, and according to pie chart (fig. 2) demonstrated above shows the large area for 2 wheelers vehicles. Whereas e-bikes are purposely proposed for pollution free environment. According to department of transportation e-bikes can go around 500+ miles and total charging time can vary from 2- 12 hours.</a:t>
            </a:r>
            <a:endParaRPr lang="en-US" sz="2000" dirty="0">
              <a:solidFill>
                <a:srgbClr val="000000"/>
              </a:solidFill>
              <a:effectLst/>
              <a:latin typeface="Times New Roman"/>
              <a:ea typeface="Times New Roman"/>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087882"/>
            <a:ext cx="4114800" cy="3017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8500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52400"/>
            <a:ext cx="7315200" cy="6401753"/>
          </a:xfrm>
          <a:prstGeom prst="rect">
            <a:avLst/>
          </a:prstGeom>
        </p:spPr>
        <p:txBody>
          <a:bodyPr wrap="square">
            <a:spAutoFit/>
          </a:bodyPr>
          <a:lstStyle/>
          <a:p>
            <a:pPr marR="0" algn="ctr" fontAlgn="base">
              <a:spcBef>
                <a:spcPct val="0"/>
              </a:spcBef>
              <a:spcAft>
                <a:spcPct val="0"/>
              </a:spcAft>
            </a:pPr>
            <a:endParaRPr lang="en-IN" sz="2400" b="1" u="sng" dirty="0">
              <a:solidFill>
                <a:srgbClr val="000000"/>
              </a:solidFill>
              <a:latin typeface="Times New Roman"/>
              <a:ea typeface="Times New Roman"/>
            </a:endParaRPr>
          </a:p>
          <a:p>
            <a:pPr marR="0" algn="ctr" fontAlgn="base">
              <a:spcBef>
                <a:spcPct val="0"/>
              </a:spcBef>
              <a:spcAft>
                <a:spcPct val="0"/>
              </a:spcAft>
            </a:pPr>
            <a:endParaRPr lang="en-IN" sz="2400" b="1" u="sng" dirty="0">
              <a:solidFill>
                <a:srgbClr val="000000"/>
              </a:solidFill>
              <a:latin typeface="Times New Roman"/>
              <a:ea typeface="Times New Roman"/>
            </a:endParaRPr>
          </a:p>
          <a:p>
            <a:pPr marR="0" algn="ctr" fontAlgn="base">
              <a:spcBef>
                <a:spcPct val="0"/>
              </a:spcBef>
              <a:spcAft>
                <a:spcPct val="0"/>
              </a:spcAft>
            </a:pPr>
            <a:r>
              <a:rPr lang="en-IN" sz="2400" b="1" u="sng" dirty="0">
                <a:solidFill>
                  <a:srgbClr val="000000"/>
                </a:solidFill>
                <a:latin typeface="Times New Roman"/>
                <a:ea typeface="Times New Roman"/>
              </a:rPr>
              <a:t>Literature Review </a:t>
            </a:r>
          </a:p>
          <a:p>
            <a:pPr marR="0" lvl="0" algn="just">
              <a:spcBef>
                <a:spcPts val="0"/>
              </a:spcBef>
              <a:spcAft>
                <a:spcPts val="0"/>
              </a:spcAft>
            </a:pPr>
            <a:endParaRPr lang="en-US" dirty="0">
              <a:solidFill>
                <a:srgbClr val="000000"/>
              </a:solidFill>
              <a:latin typeface="Times New Roman"/>
              <a:ea typeface="Times New Roman"/>
            </a:endParaRPr>
          </a:p>
          <a:p>
            <a:pPr algn="just"/>
            <a:r>
              <a:rPr lang="en-IN" sz="2000" dirty="0">
                <a:solidFill>
                  <a:srgbClr val="000000"/>
                </a:solidFill>
                <a:latin typeface="Times New Roman"/>
                <a:ea typeface="Times New Roman"/>
              </a:rPr>
              <a:t> The invention of the first model electric vehicle is attributed to various people. In 1828, </a:t>
            </a:r>
            <a:r>
              <a:rPr lang="en-IN" sz="2000" dirty="0" err="1">
                <a:solidFill>
                  <a:srgbClr val="000000"/>
                </a:solidFill>
                <a:latin typeface="Times New Roman"/>
                <a:ea typeface="Times New Roman"/>
              </a:rPr>
              <a:t>Ányos</a:t>
            </a:r>
            <a:r>
              <a:rPr lang="en-IN" sz="2000" dirty="0">
                <a:solidFill>
                  <a:srgbClr val="000000"/>
                </a:solidFill>
                <a:latin typeface="Times New Roman"/>
                <a:ea typeface="Times New Roman"/>
              </a:rPr>
              <a:t> </a:t>
            </a:r>
            <a:r>
              <a:rPr lang="en-IN" sz="2000" dirty="0" err="1">
                <a:solidFill>
                  <a:srgbClr val="000000"/>
                </a:solidFill>
                <a:latin typeface="Times New Roman"/>
                <a:ea typeface="Times New Roman"/>
              </a:rPr>
              <a:t>Jedlik</a:t>
            </a:r>
            <a:r>
              <a:rPr lang="en-IN" sz="2000" dirty="0">
                <a:solidFill>
                  <a:srgbClr val="000000"/>
                </a:solidFill>
                <a:latin typeface="Times New Roman"/>
                <a:ea typeface="Times New Roman"/>
              </a:rPr>
              <a:t> invented an early type of electric motor, and created a small model car powered by his new motor. Between 1832 and 1839, Scottish inventor Robert Anderson also invented a crude electric carriage. In 1835, Professor </a:t>
            </a:r>
            <a:r>
              <a:rPr lang="en-IN" sz="2000" dirty="0" err="1">
                <a:solidFill>
                  <a:srgbClr val="000000"/>
                </a:solidFill>
                <a:latin typeface="Times New Roman"/>
                <a:ea typeface="Times New Roman"/>
              </a:rPr>
              <a:t>Sibrandus</a:t>
            </a:r>
            <a:r>
              <a:rPr lang="en-IN" sz="2000" dirty="0">
                <a:solidFill>
                  <a:srgbClr val="000000"/>
                </a:solidFill>
                <a:latin typeface="Times New Roman"/>
                <a:ea typeface="Times New Roman"/>
              </a:rPr>
              <a:t> </a:t>
            </a:r>
            <a:r>
              <a:rPr lang="en-IN" sz="2000" dirty="0" err="1">
                <a:solidFill>
                  <a:srgbClr val="000000"/>
                </a:solidFill>
                <a:latin typeface="Times New Roman"/>
                <a:ea typeface="Times New Roman"/>
              </a:rPr>
              <a:t>Stratingh</a:t>
            </a:r>
            <a:r>
              <a:rPr lang="en-IN" sz="2000" dirty="0">
                <a:solidFill>
                  <a:srgbClr val="000000"/>
                </a:solidFill>
                <a:latin typeface="Times New Roman"/>
                <a:ea typeface="Times New Roman"/>
              </a:rPr>
              <a:t> of Groningen, the Netherlands and his assistant Christopher Becker from Germany also created a small-scale electric car, powered by non-rechargeable primary cells. </a:t>
            </a:r>
            <a:endParaRPr lang="en-US" sz="2000" dirty="0">
              <a:solidFill>
                <a:srgbClr val="000000"/>
              </a:solidFill>
              <a:latin typeface="Times New Roman"/>
              <a:ea typeface="Times New Roman"/>
            </a:endParaRPr>
          </a:p>
          <a:p>
            <a:pPr algn="just"/>
            <a:r>
              <a:rPr lang="en-IN" sz="2000" dirty="0">
                <a:solidFill>
                  <a:srgbClr val="000000"/>
                </a:solidFill>
                <a:latin typeface="Times New Roman"/>
                <a:ea typeface="Times New Roman"/>
              </a:rPr>
              <a:t> </a:t>
            </a:r>
            <a:endParaRPr lang="en-US" sz="2000" dirty="0">
              <a:solidFill>
                <a:srgbClr val="000000"/>
              </a:solidFill>
              <a:latin typeface="Times New Roman"/>
              <a:ea typeface="Times New Roman"/>
            </a:endParaRPr>
          </a:p>
          <a:p>
            <a:pPr algn="just"/>
            <a:r>
              <a:rPr lang="en-US" sz="2000" dirty="0">
                <a:solidFill>
                  <a:srgbClr val="000000"/>
                </a:solidFill>
                <a:latin typeface="Times New Roman"/>
                <a:ea typeface="Times New Roman"/>
              </a:rPr>
              <a:t>Electric vehicles first appeared in the mid-19th century. An electric vehicle held the vehicular land speed record until around 1900. The high cost, low top speed, and short-range of battery electric vehicles, compared to 20th century internal combustion engine vehicles, led to a worldwide decline in their use as private motor vehicles.</a:t>
            </a:r>
            <a:r>
              <a:rPr lang="en-IN" sz="2000" dirty="0">
                <a:solidFill>
                  <a:srgbClr val="000000"/>
                </a:solidFill>
                <a:latin typeface="Times New Roman"/>
                <a:ea typeface="Times New Roman"/>
              </a:rPr>
              <a:t> </a:t>
            </a:r>
            <a:endParaRPr lang="en-US" sz="2000" dirty="0">
              <a:solidFill>
                <a:srgbClr val="000000"/>
              </a:solidFill>
              <a:latin typeface="Times New Roman"/>
              <a:ea typeface="Times New Roman"/>
            </a:endParaRPr>
          </a:p>
          <a:p>
            <a:pPr algn="just"/>
            <a:r>
              <a:rPr lang="en-US" sz="2000" dirty="0">
                <a:solidFill>
                  <a:srgbClr val="000000"/>
                </a:solidFill>
                <a:latin typeface="Times New Roman"/>
                <a:ea typeface="Times New Roman"/>
              </a:rPr>
              <a:t> </a:t>
            </a:r>
          </a:p>
          <a:p>
            <a:pPr algn="just"/>
            <a:r>
              <a:rPr lang="en-US" sz="2000" dirty="0">
                <a:solidFill>
                  <a:srgbClr val="000000"/>
                </a:solidFill>
                <a:latin typeface="Times New Roman"/>
                <a:ea typeface="Times New Roman"/>
              </a:rPr>
              <a:t>.</a:t>
            </a:r>
          </a:p>
        </p:txBody>
      </p:sp>
    </p:spTree>
    <p:extLst>
      <p:ext uri="{BB962C8B-B14F-4D97-AF65-F5344CB8AC3E}">
        <p14:creationId xmlns:p14="http://schemas.microsoft.com/office/powerpoint/2010/main" val="1762589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81000"/>
            <a:ext cx="7696200" cy="5324535"/>
          </a:xfrm>
          <a:prstGeom prst="rect">
            <a:avLst/>
          </a:prstGeom>
        </p:spPr>
        <p:txBody>
          <a:bodyPr wrap="square">
            <a:spAutoFit/>
          </a:bodyPr>
          <a:lstStyle/>
          <a:p>
            <a:pPr lvl="0" algn="just"/>
            <a:endParaRPr lang="en-US" sz="2000" dirty="0">
              <a:solidFill>
                <a:srgbClr val="000000"/>
              </a:solidFill>
              <a:latin typeface="Times New Roman"/>
              <a:ea typeface="Times New Roman"/>
            </a:endParaRPr>
          </a:p>
          <a:p>
            <a:pPr lvl="0" algn="just"/>
            <a:endParaRPr lang="en-US" sz="2000" dirty="0">
              <a:solidFill>
                <a:srgbClr val="000000"/>
              </a:solidFill>
              <a:latin typeface="Times New Roman"/>
              <a:ea typeface="Times New Roman"/>
            </a:endParaRPr>
          </a:p>
          <a:p>
            <a:pPr lvl="0" algn="just"/>
            <a:r>
              <a:rPr lang="en-US" sz="2000" dirty="0">
                <a:solidFill>
                  <a:srgbClr val="000000"/>
                </a:solidFill>
                <a:latin typeface="Times New Roman"/>
                <a:ea typeface="Times New Roman"/>
              </a:rPr>
              <a:t>Although electric vehicles have continued to be used in the form of loading and freight equipment and public transport – especially rail vehicles.</a:t>
            </a:r>
          </a:p>
          <a:p>
            <a:pPr lvl="0" algn="just"/>
            <a:r>
              <a:rPr lang="en-US" sz="2000" dirty="0">
                <a:solidFill>
                  <a:srgbClr val="000000"/>
                </a:solidFill>
                <a:latin typeface="Times New Roman"/>
                <a:ea typeface="Times New Roman"/>
              </a:rPr>
              <a:t>At the beginning of the 21st century, interest in electric and other alternative fuel vehicles in private motor vehicles has increased due to growing concern over the problems associated with hydrocarbon-fueled vehicles, including damage to the environment caused by their emissions, and the sustainability of the current hydrocarbon-based transportation infrastructure as well as improvements in electric vehicle technology.</a:t>
            </a:r>
          </a:p>
          <a:p>
            <a:pPr algn="just"/>
            <a:r>
              <a:rPr lang="en-US" sz="2000" dirty="0">
                <a:solidFill>
                  <a:srgbClr val="000000"/>
                </a:solidFill>
                <a:latin typeface="Times New Roman"/>
                <a:ea typeface="Times New Roman"/>
              </a:rPr>
              <a:t>In 1834, Vermont blacksmith Thomas Davenport built a similar contraption which operated on a short, circular, electrified track. The first known electric locomotive was built in 1837, in Scotland by chemist Robert Davidson of Aberdeen. It was powered by galvanic cells (batteries). Davidson later built a larger locomotive named Galvani, exhibited at the Royal Scottish Society of Arts Exhibition in 1841. </a:t>
            </a:r>
            <a:endParaRPr lang="en-US" dirty="0"/>
          </a:p>
        </p:txBody>
      </p:sp>
    </p:spTree>
    <p:extLst>
      <p:ext uri="{BB962C8B-B14F-4D97-AF65-F5344CB8AC3E}">
        <p14:creationId xmlns:p14="http://schemas.microsoft.com/office/powerpoint/2010/main" val="3463149814"/>
      </p:ext>
    </p:extLst>
  </p:cSld>
  <p:clrMapOvr>
    <a:masterClrMapping/>
  </p:clrMapOvr>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1794</TotalTime>
  <Words>2206</Words>
  <Application>Microsoft Office PowerPoint</Application>
  <PresentationFormat>On-screen Show (4:3)</PresentationFormat>
  <Paragraphs>136</Paragraphs>
  <Slides>25</Slides>
  <Notes>3</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Composite</vt:lpstr>
      <vt:lpstr>PowerPoint Presentation</vt:lpstr>
      <vt:lpstr>                                           Content  1. Abstract 2. Introduction 3. Literature Review 4. Objectives 5. Methodology 6. Progress of work 7. Conclusion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Ramaswamy Malagatti</dc:creator>
  <cp:lastModifiedBy>Unknown User</cp:lastModifiedBy>
  <cp:revision>45</cp:revision>
  <dcterms:created xsi:type="dcterms:W3CDTF">2020-12-15T05:38:45Z</dcterms:created>
  <dcterms:modified xsi:type="dcterms:W3CDTF">2021-05-20T03:39:15Z</dcterms:modified>
</cp:coreProperties>
</file>