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Raleway"/>
      <p:regular r:id="rId27"/>
    </p:embeddedFont>
    <p:embeddedFont>
      <p:font typeface="Lato" panose="020F0502020204030203"/>
      <p:regular r:id="rId28"/>
    </p:embeddedFont>
    <p:embeddedFont>
      <p:font typeface="Cambria" panose="02040503050406030204"/>
      <p:regular r:id="rId29"/>
      <p:bold r:id="rId30"/>
      <p:italic r:id="rId31"/>
      <p:boldItalic r:id="rId32"/>
    </p:embeddedFont>
    <p:embeddedFont>
      <p:font typeface="Roboto" panose="02000000000000000000"/>
      <p:regular r:id="rId33"/>
      <p:bold r:id="rId34"/>
      <p:italic r:id="rId35"/>
      <p:boldItalic r:id="rId36"/>
    </p:embeddedFont>
    <p:embeddedFont>
      <p:font typeface="Roboto Medium" panose="02000000000000000000"/>
      <p:regular r:id="rId37"/>
      <p:bold r:id="rId38"/>
      <p:italic r:id="rId39"/>
      <p:boldItalic r:id="rId40"/>
    </p:embeddedFont>
    <p:embeddedFont>
      <p:font typeface="Impact" panose="020B0806030902050204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A63178-95AE-4EDA-8CEC-64A95C2944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5.fntdata"/><Relationship Id="rId40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8" Type="http://schemas.openxmlformats.org/officeDocument/2006/relationships/font" Target="fonts/font12.fntdata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f958e934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f958e934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f958e9346_5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f958e9346_5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f958e9346_5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f958e9346_5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f958e9346_5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f958e9346_5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f958e9346_5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f958e9346_5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f958e9346_5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f958e9346_5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f958e9346_5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f958e9346_5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4" name="Google Shape;14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9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" name="Google Shape;78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9" name="Google Shape;79;p29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9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" name="Google Shape;2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" name="Google Shape;23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7" name="Google Shape;27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0" name="Google Shape;3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22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5" name="Google Shape;35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7" name="Google Shape;37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8" name="Google Shape;3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23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4" name="Google Shape;44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4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7" name="Google Shape;4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2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1" name="Google Shape;51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3" name="Google Shape;53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" name="Google Shape;54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25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1" name="Google Shape;61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2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5" name="Google Shape;65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8" name="Google Shape;68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27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27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627400" y="393775"/>
            <a:ext cx="76881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BLOCKCHAIN AND LEDGERS</a:t>
            </a:r>
            <a:endParaRPr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87" name="Google Shape;87;p1"/>
          <p:cNvSpPr txBox="1"/>
          <p:nvPr>
            <p:ph type="subTitle" idx="1"/>
          </p:nvPr>
        </p:nvSpPr>
        <p:spPr>
          <a:xfrm>
            <a:off x="729625" y="1934925"/>
            <a:ext cx="7688100" cy="31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GB" sz="18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Team Number:</a:t>
            </a:r>
            <a:r>
              <a:rPr lang="en-GB" sz="1800">
                <a:solidFill>
                  <a:srgbClr val="0070C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15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1800">
              <a:solidFill>
                <a:srgbClr val="0070C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GB" sz="18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Team Members:</a:t>
            </a:r>
            <a:endParaRPr sz="1800">
              <a:solidFill>
                <a:srgbClr val="0B5394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1800">
              <a:solidFill>
                <a:srgbClr val="0070C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1) Shankarling Halemani 		01fe20bcs170   	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2) Tafreen Hussain 			01fe20bcs172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3) Shravan Nayak 				01fe20bcs174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4) Fayaz 						01fe20bcs177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5) Sana Razeen 				01fe20bcs184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18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GB" sz="18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Guide :</a:t>
            </a:r>
            <a:r>
              <a:rPr lang="en-GB" sz="1800">
                <a:solidFill>
                  <a:srgbClr val="0070C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Manjula Pawar</a:t>
            </a:r>
            <a:endParaRPr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16425" y="1373650"/>
            <a:ext cx="759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i="0" u="none" strike="noStrike" cap="none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Project Title : </a:t>
            </a:r>
            <a:r>
              <a:rPr lang="en-GB" sz="2000" i="0" u="none" strike="noStrike" cap="none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Patient Centric Image Management</a:t>
            </a:r>
            <a:endParaRPr sz="2000" i="0" u="none" strike="noStrike" cap="none">
              <a:solidFill>
                <a:srgbClr val="0B5394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ctrTitle"/>
          </p:nvPr>
        </p:nvSpPr>
        <p:spPr>
          <a:xfrm>
            <a:off x="727950" y="5774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24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PROPOSED METHODOLOGY</a:t>
            </a:r>
            <a:r>
              <a:rPr lang="en-GB" sz="24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:</a:t>
            </a:r>
            <a:endParaRPr sz="2400">
              <a:solidFill>
                <a:srgbClr val="0B5394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95350" y="1465450"/>
            <a:ext cx="71532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783450" y="1277275"/>
            <a:ext cx="7577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1.Participants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 panose="02040503050406030204"/>
              <a:buChar char="●"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There are two types of participants in our system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    1)User who requests for the access.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    2)User who provides access -patient.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2.IPFS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 panose="02040503050406030204"/>
              <a:buChar char="●"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IPFS stands for interplanetary file system.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 panose="02040503050406030204"/>
              <a:buChar char="●"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Images are uploaded in the IPFS for which it gives hash code.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3.Off-chain storage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 panose="02040503050406030204"/>
              <a:buChar char="●"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The hashes are then stored in off chain database.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3.On-chain storage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 panose="02040503050406030204"/>
              <a:buChar char="●"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The on-chain storage consists of smart contract.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 panose="02040503050406030204"/>
              <a:buChar char="●"/>
            </a:pPr>
            <a:r>
              <a:rPr lang="en-GB" sz="16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The hash value generated will be given to the smart-contract.</a:t>
            </a:r>
            <a:endParaRPr sz="16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44" name="Google Shape;144;p9"/>
          <p:cNvSpPr txBox="1"/>
          <p:nvPr>
            <p:ph type="ctrTitle"/>
          </p:nvPr>
        </p:nvSpPr>
        <p:spPr>
          <a:xfrm>
            <a:off x="727950" y="5672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2400" b="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MODULE DESCRIPTION :</a:t>
            </a:r>
            <a:endParaRPr sz="2400" b="0">
              <a:solidFill>
                <a:srgbClr val="0B5394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f958e9346_0_0"/>
          <p:cNvSpPr txBox="1"/>
          <p:nvPr>
            <p:ph type="subTitle" idx="1"/>
          </p:nvPr>
        </p:nvSpPr>
        <p:spPr>
          <a:xfrm>
            <a:off x="769900" y="1265150"/>
            <a:ext cx="76881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 b="1"/>
              <a:t>Connected To Geth and ether accounts</a:t>
            </a:r>
            <a:r>
              <a:rPr lang="en-GB" b="1"/>
              <a:t> </a:t>
            </a:r>
            <a:endParaRPr b="1"/>
          </a:p>
        </p:txBody>
      </p:sp>
      <p:sp>
        <p:nvSpPr>
          <p:cNvPr id="150" name="Google Shape;150;g22f958e9346_0_0"/>
          <p:cNvSpPr txBox="1"/>
          <p:nvPr>
            <p:ph type="ctrTitle"/>
          </p:nvPr>
        </p:nvSpPr>
        <p:spPr>
          <a:xfrm>
            <a:off x="727950" y="5774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24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SYSTEM MODULES</a:t>
            </a:r>
            <a:r>
              <a:rPr lang="en-GB" sz="24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:</a:t>
            </a:r>
            <a:endParaRPr sz="2400">
              <a:solidFill>
                <a:srgbClr val="0B5394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pic>
        <p:nvPicPr>
          <p:cNvPr id="151" name="Google Shape;151;g22f958e9346_0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8050" y="1770750"/>
            <a:ext cx="7949851" cy="32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f958e9346_5_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g22f958e9346_5_1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8" name="Google Shape;158;g22f958e9346_5_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8300" y="923425"/>
            <a:ext cx="8274725" cy="397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2f958e9346_5_1"/>
          <p:cNvSpPr txBox="1"/>
          <p:nvPr/>
        </p:nvSpPr>
        <p:spPr>
          <a:xfrm>
            <a:off x="521600" y="564075"/>
            <a:ext cx="74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2) Website login Page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f958e9346_5_6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22f958e9346_5_6"/>
          <p:cNvSpPr txBox="1"/>
          <p:nvPr/>
        </p:nvSpPr>
        <p:spPr>
          <a:xfrm>
            <a:off x="654125" y="434925"/>
            <a:ext cx="768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3) Homepage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66" name="Google Shape;166;g22f958e9346_5_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3875" y="897325"/>
            <a:ext cx="8266776" cy="39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f958e9346_5_11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72" name="Google Shape;172;g22f958e9346_5_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1350" y="1124725"/>
            <a:ext cx="8121302" cy="40187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3" name="Google Shape;173;g22f958e9346_5_11"/>
          <p:cNvSpPr txBox="1"/>
          <p:nvPr/>
        </p:nvSpPr>
        <p:spPr>
          <a:xfrm>
            <a:off x="582750" y="604850"/>
            <a:ext cx="78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4) Patients uploading images to blockchain network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f958e9346_5_16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79" name="Google Shape;179;g22f958e9346_5_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4650" y="1114550"/>
            <a:ext cx="7913774" cy="39387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0" name="Google Shape;180;g22f958e9346_5_16"/>
          <p:cNvSpPr txBox="1"/>
          <p:nvPr/>
        </p:nvSpPr>
        <p:spPr>
          <a:xfrm>
            <a:off x="562375" y="584450"/>
            <a:ext cx="76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5) User requesting for patient images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f958e9346_5_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g22f958e9346_5_21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7" name="Google Shape;187;g22f958e9346_5_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4625" y="1073775"/>
            <a:ext cx="8592048" cy="3907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g22f958e9346_5_21"/>
          <p:cNvSpPr txBox="1"/>
          <p:nvPr/>
        </p:nvSpPr>
        <p:spPr>
          <a:xfrm>
            <a:off x="399275" y="564075"/>
            <a:ext cx="816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6) Patient can give access or reject access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f958e9346_5_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g22f958e9346_5_38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5" name="Google Shape;195;g22f958e9346_5_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74500" y="1185900"/>
            <a:ext cx="7941101" cy="39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2f958e9346_5_38"/>
          <p:cNvSpPr txBox="1"/>
          <p:nvPr/>
        </p:nvSpPr>
        <p:spPr>
          <a:xfrm>
            <a:off x="776450" y="666000"/>
            <a:ext cx="75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7) Patient uploads images to IPFS to get hash of the image</a:t>
            </a: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ctrTitle"/>
          </p:nvPr>
        </p:nvSpPr>
        <p:spPr>
          <a:xfrm>
            <a:off x="727950" y="5570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24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REFERENCES :</a:t>
            </a:r>
            <a:endParaRPr sz="2400">
              <a:solidFill>
                <a:srgbClr val="0B5394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202" name="Google Shape;202;p12"/>
          <p:cNvSpPr txBox="1"/>
          <p:nvPr>
            <p:ph type="subTitle" idx="1"/>
          </p:nvPr>
        </p:nvSpPr>
        <p:spPr>
          <a:xfrm>
            <a:off x="729625" y="1353225"/>
            <a:ext cx="76881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[1] Blockchain based distributed patient-centric image management system.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[2] Decentralised patient centric report and medical image management system based on blockchain technology and the Interplanetary file system.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[3] Blockchain based medical health record access control scheme with efficient protection mechanism and patient control.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[4] Blockchain based access control model to preserve privacy for personal health record systems.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[5] Blockchain-enabled decentralized attribute-based access control with policy hiding for smart healthcare. 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ctrTitle"/>
          </p:nvPr>
        </p:nvSpPr>
        <p:spPr>
          <a:xfrm>
            <a:off x="727950" y="5672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24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PROBLEM STATEMENT :</a:t>
            </a:r>
            <a:endParaRPr sz="2400">
              <a:solidFill>
                <a:srgbClr val="0B5394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94" name="Google Shape;94;p2"/>
          <p:cNvSpPr txBox="1"/>
          <p:nvPr>
            <p:ph type="subTitle" idx="1"/>
          </p:nvPr>
        </p:nvSpPr>
        <p:spPr>
          <a:xfrm>
            <a:off x="727950" y="1383875"/>
            <a:ext cx="76881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PCIM(Patient Centric Image Management) :</a:t>
            </a:r>
            <a:endParaRPr sz="1800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>
              <a:solidFill>
                <a:srgbClr val="000000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1800">
                <a:solidFill>
                  <a:srgbClr val="00000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“Designing a patient-centric distributed architecture for the purpose of medical image storage and sharing, while simultaneously addressing the concerns about privacy, security, access flexibility, and costs”</a:t>
            </a:r>
            <a:endParaRPr sz="18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ctrTitle"/>
          </p:nvPr>
        </p:nvSpPr>
        <p:spPr>
          <a:xfrm>
            <a:off x="766725" y="2122650"/>
            <a:ext cx="420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4000"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rPr>
              <a:t>THANK YOU</a:t>
            </a:r>
            <a:r>
              <a:rPr lang="en-GB" sz="4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…</a:t>
            </a:r>
            <a:endParaRPr sz="4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ctrTitle"/>
          </p:nvPr>
        </p:nvSpPr>
        <p:spPr>
          <a:xfrm>
            <a:off x="727950" y="618275"/>
            <a:ext cx="76881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24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OBJECTIVES :</a:t>
            </a:r>
            <a:endParaRPr sz="2400">
              <a:solidFill>
                <a:srgbClr val="0B5394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00" name="Google Shape;100;p3"/>
          <p:cNvSpPr txBox="1"/>
          <p:nvPr>
            <p:ph type="subTitle" idx="1"/>
          </p:nvPr>
        </p:nvSpPr>
        <p:spPr>
          <a:xfrm>
            <a:off x="727950" y="1424775"/>
            <a:ext cx="7688100" cy="3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 panose="02040503050406030204"/>
              <a:buChar char="●"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To propose a system architecture that facilitates the distributed and secured patient-centric data access across multiple entities.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 panose="02040503050406030204"/>
              <a:buChar char="●"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To use IPFS(Inter Planetary File System) for storage purpose as size of medical images corresponds to the orders of magnitude larger than those a public blockchain can offer.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 panose="02040503050406030204"/>
              <a:buChar char="●"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To write smart contracts that consumes less gas.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 panose="02040503050406030204"/>
              <a:buChar char="●"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To store medical images of patient using IPFS and share and manage medical images using ethereum smart contracts (Blockchain).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ctrTitle"/>
          </p:nvPr>
        </p:nvSpPr>
        <p:spPr>
          <a:xfrm>
            <a:off x="450850" y="6366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2400" b="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LITERATURE SURVEY :</a:t>
            </a:r>
            <a:endParaRPr sz="2400" b="0">
              <a:solidFill>
                <a:srgbClr val="0B5394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graphicFrame>
        <p:nvGraphicFramePr>
          <p:cNvPr id="106" name="Google Shape;106;p4"/>
          <p:cNvGraphicFramePr/>
          <p:nvPr/>
        </p:nvGraphicFramePr>
        <p:xfrm>
          <a:off x="0" y="1408500"/>
          <a:ext cx="9144000" cy="3735000"/>
        </p:xfrm>
        <a:graphic>
          <a:graphicData uri="http://schemas.openxmlformats.org/drawingml/2006/table">
            <a:tbl>
              <a:tblPr>
                <a:noFill/>
                <a:tableStyleId>{91A63178-95AE-4EDA-8CEC-64A95C29440B}</a:tableStyleId>
              </a:tblPr>
              <a:tblGrid>
                <a:gridCol w="3365500"/>
                <a:gridCol w="2413000"/>
                <a:gridCol w="3365500"/>
              </a:tblGrid>
              <a:tr h="47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Paper title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Objective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Methodology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5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Blockchain based distributed patient-centric image management system.[1]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To decrease the maintenance cost with less storage space and to raise privacy concerns while sharing information over a network.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 blockchain based architecture  patient image management system (PCIM) is designed.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The main components of PCIM are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          1)Ethereum blockchain.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          2)IPFS storage.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          3)Securing medical images.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Patient centric access control protocol using smart contract is used to transmit information in and out of the ethereum blockchain.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5"/>
          <p:cNvGraphicFramePr/>
          <p:nvPr/>
        </p:nvGraphicFramePr>
        <p:xfrm>
          <a:off x="0" y="635338"/>
          <a:ext cx="9144000" cy="3576625"/>
        </p:xfrm>
        <a:graphic>
          <a:graphicData uri="http://schemas.openxmlformats.org/drawingml/2006/table">
            <a:tbl>
              <a:tblPr>
                <a:noFill/>
                <a:tableStyleId>{91A63178-95AE-4EDA-8CEC-64A95C29440B}</a:tableStyleId>
              </a:tblPr>
              <a:tblGrid>
                <a:gridCol w="2851175"/>
                <a:gridCol w="2809475"/>
                <a:gridCol w="34833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Paper title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Objective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Methodology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7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Decentralised patient centric report and medical image management system based on blockchain technology and the Interplanetary file system.[2]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To provide a framework that allows for the efficient exchange and storage of large amount of medical data in a secure setting.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 distributed architecture-  Patient centric test report and image management (PCRIM) is implemented to facilitate patient privacy and control.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Ethereum and distributed file system technology called the interplanetary file system (IPFS) is used.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IPFS allows decentralised storage of medical metadata such as  images with worldwide accessibility. 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6"/>
          <p:cNvGraphicFramePr/>
          <p:nvPr/>
        </p:nvGraphicFramePr>
        <p:xfrm>
          <a:off x="0" y="635338"/>
          <a:ext cx="9144000" cy="3576625"/>
        </p:xfrm>
        <a:graphic>
          <a:graphicData uri="http://schemas.openxmlformats.org/drawingml/2006/table">
            <a:tbl>
              <a:tblPr>
                <a:noFill/>
                <a:tableStyleId>{91A63178-95AE-4EDA-8CEC-64A95C29440B}</a:tableStyleId>
              </a:tblPr>
              <a:tblGrid>
                <a:gridCol w="2851175"/>
                <a:gridCol w="2809475"/>
                <a:gridCol w="34833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Paper title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Objective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Methodology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7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Blockchain based medical health record access control scheme with efficient protection mechanism and patient control.[3]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To protect the privacy of patient’s medical health record(PMHR).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The PMHR data is encrypted and stored in a cloud server,which is equipped with an access control scheme.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An improved proxy re-encryption scheme is introduced to avoid man-in-the-middle attack while reducing the computational complexity.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The implemented smart contract has -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1)Registration contract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2)Access contract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3)Incentive contract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4)Revoke contract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7"/>
          <p:cNvGraphicFramePr/>
          <p:nvPr/>
        </p:nvGraphicFramePr>
        <p:xfrm>
          <a:off x="0" y="635338"/>
          <a:ext cx="9144000" cy="3576625"/>
        </p:xfrm>
        <a:graphic>
          <a:graphicData uri="http://schemas.openxmlformats.org/drawingml/2006/table">
            <a:tbl>
              <a:tblPr>
                <a:noFill/>
                <a:tableStyleId>{91A63178-95AE-4EDA-8CEC-64A95C29440B}</a:tableStyleId>
              </a:tblPr>
              <a:tblGrid>
                <a:gridCol w="2851175"/>
                <a:gridCol w="2809475"/>
                <a:gridCol w="34833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Paper title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Objective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Methodology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7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Blockchain based access control model to preserve privacy for personal health record systems.[4]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To ensure the privacy and protection of patient health records.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The real PHR data is encrypted using the public key of the PHR owner and stored on a cloud storage.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The re encryption keys and other information will be stored on a proxy called the gateway server.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The metadata of the PHR will be stored on the private blockchain.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This PHR can be accessed by the owner and healthcare providers.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8"/>
          <p:cNvGraphicFramePr/>
          <p:nvPr/>
        </p:nvGraphicFramePr>
        <p:xfrm>
          <a:off x="0" y="635338"/>
          <a:ext cx="9144000" cy="3576625"/>
        </p:xfrm>
        <a:graphic>
          <a:graphicData uri="http://schemas.openxmlformats.org/drawingml/2006/table">
            <a:tbl>
              <a:tblPr>
                <a:noFill/>
                <a:tableStyleId>{91A63178-95AE-4EDA-8CEC-64A95C29440B}</a:tableStyleId>
              </a:tblPr>
              <a:tblGrid>
                <a:gridCol w="2851175"/>
                <a:gridCol w="2809475"/>
                <a:gridCol w="348335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Paper title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Objective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Methodology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7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Blockchain-enabled decentralized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attribute-based access control with policy hiding for smart healthcare.[5]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To avoid single point failure and to protect user information.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To solve the problem of mistrust between mobile edge computing (MEC) and the users.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A blockchain enabled payable multi-authority Attribute based encryption (ABE) scheme is constructed with outsourcing decryption.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Roboto" panose="02000000000000000000"/>
                        <a:buChar char="●"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The system model contains seven entities-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1)Global authority. 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2)attribute authority. 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3)cloud service provider. 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4)data owner. 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5)data user. 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6)mobile edge computing server. 7)blockchain.</a:t>
                      </a: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type="ctrTitle"/>
          </p:nvPr>
        </p:nvSpPr>
        <p:spPr>
          <a:xfrm>
            <a:off x="727950" y="54682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sz="2400">
                <a:solidFill>
                  <a:srgbClr val="0B5394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FUNCTIONALITIES :</a:t>
            </a:r>
            <a:endParaRPr sz="2400">
              <a:solidFill>
                <a:srgbClr val="0B5394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32" name="Google Shape;132;p10"/>
          <p:cNvSpPr txBox="1"/>
          <p:nvPr>
            <p:ph type="subTitle" idx="1"/>
          </p:nvPr>
        </p:nvSpPr>
        <p:spPr>
          <a:xfrm>
            <a:off x="729625" y="1363425"/>
            <a:ext cx="7688100" cy="2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 panose="02040503050406030204"/>
              <a:buChar char="●"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Patient can store his/her personal medical data in blockchain using IPFS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 panose="02040503050406030204"/>
              <a:buChar char="●"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Patient can share his/her medical data with anyone using his/her private key and signing a smart contract.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 panose="02040503050406030204"/>
              <a:buChar char="●"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Patient can view his/her medical data in IPFS using his/her private key.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 panose="02040503050406030204"/>
              <a:buChar char="●"/>
            </a:pPr>
            <a:r>
              <a:rPr lang="en-GB" sz="1800">
                <a:solidFill>
                  <a:schemeClr val="dk2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Patient can create transaction for his/her medical data in blockchain which will be verified by radiologist.</a:t>
            </a:r>
            <a:endParaRPr sz="1800">
              <a:solidFill>
                <a:schemeClr val="dk2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5663</Words>
  <Application>WPS Presentation</Application>
  <PresentationFormat/>
  <Paragraphs>177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Raleway</vt:lpstr>
      <vt:lpstr>Lato</vt:lpstr>
      <vt:lpstr>Cambria</vt:lpstr>
      <vt:lpstr>Roboto</vt:lpstr>
      <vt:lpstr>Roboto Medium</vt:lpstr>
      <vt:lpstr>Microsoft YaHei</vt:lpstr>
      <vt:lpstr>Arial Unicode MS</vt:lpstr>
      <vt:lpstr>Impact</vt:lpstr>
      <vt:lpstr>Streamline</vt:lpstr>
      <vt:lpstr>BLOCKCHAIN AND LEDGERS</vt:lpstr>
      <vt:lpstr>PROBLEM STATEMENT :</vt:lpstr>
      <vt:lpstr>OBJECTIVES :</vt:lpstr>
      <vt:lpstr>LITERATURE SURVEY :</vt:lpstr>
      <vt:lpstr>PowerPoint 演示文稿</vt:lpstr>
      <vt:lpstr>PowerPoint 演示文稿</vt:lpstr>
      <vt:lpstr>PowerPoint 演示文稿</vt:lpstr>
      <vt:lpstr>PowerPoint 演示文稿</vt:lpstr>
      <vt:lpstr>FUNCTIONALITIES :</vt:lpstr>
      <vt:lpstr>PROPOSED METHODOLOGY:</vt:lpstr>
      <vt:lpstr>MODULE DESCRIPTION :</vt:lpstr>
      <vt:lpstr>SYSTEM MODULES: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 :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AND LEDGERS</dc:title>
  <dc:creator/>
  <cp:lastModifiedBy>Santosh</cp:lastModifiedBy>
  <cp:revision>1</cp:revision>
  <dcterms:created xsi:type="dcterms:W3CDTF">2023-05-05T17:23:43Z</dcterms:created>
  <dcterms:modified xsi:type="dcterms:W3CDTF">2023-05-05T17:23:45Z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D9C4BD7875E148FD8EFE24B109981257</vt:lpwstr>
  </property>
  <property fmtid="{D5CDD505-2E9C-101B-9397-08002B2CF9AE}" pid="3" name="KSOProductBuildVer">
    <vt:lpwstr>1033-11.2.0.11537</vt:lpwstr>
  </property>
</Properties>
</file>