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76" r:id="rId5"/>
    <p:sldId id="274" r:id="rId6"/>
    <p:sldId id="262" r:id="rId7"/>
    <p:sldId id="275" r:id="rId8"/>
    <p:sldId id="268" r:id="rId9"/>
    <p:sldId id="263" r:id="rId10"/>
    <p:sldId id="269" r:id="rId11"/>
    <p:sldId id="264" r:id="rId12"/>
    <p:sldId id="277" r:id="rId13"/>
    <p:sldId id="265" r:id="rId14"/>
    <p:sldId id="271" r:id="rId15"/>
    <p:sldId id="266" r:id="rId16"/>
    <p:sldId id="272" r:id="rId17"/>
    <p:sldId id="267" r:id="rId18"/>
    <p:sldId id="273" r:id="rId19"/>
    <p:sldId id="279" r:id="rId20"/>
    <p:sldId id="257"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2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6547-0D85-D924-ACE8-FAF821C2E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9B7CE-3D8E-033A-3874-DF94CD2D6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33C56C-6A7D-83E9-CFF8-D33B8A03D8E2}"/>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5" name="Footer Placeholder 4">
            <a:extLst>
              <a:ext uri="{FF2B5EF4-FFF2-40B4-BE49-F238E27FC236}">
                <a16:creationId xmlns:a16="http://schemas.microsoft.com/office/drawing/2014/main" id="{06F3AAEF-C779-F0C6-0C12-B867082E3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1FBD8-33FF-60CC-A0D2-DE9A87A75F5A}"/>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51416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AA9B-1EB1-814D-C133-06897717F1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126E9D-464B-11E0-1097-250DD8E69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46F0E-DD1E-5F72-F02E-1FF5B36ACF4B}"/>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5" name="Footer Placeholder 4">
            <a:extLst>
              <a:ext uri="{FF2B5EF4-FFF2-40B4-BE49-F238E27FC236}">
                <a16:creationId xmlns:a16="http://schemas.microsoft.com/office/drawing/2014/main" id="{E0E0FFE1-25FA-F542-4BF7-11382EF7F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137B8-8A4E-DAD8-C3D2-28BB67E25CB0}"/>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380026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732D4-3BCD-951F-5C35-32EB25A534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AD485F-6B2E-BB01-70F2-D88FC3FAD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8E7F-3944-17D7-0417-EB75C3DAB442}"/>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5" name="Footer Placeholder 4">
            <a:extLst>
              <a:ext uri="{FF2B5EF4-FFF2-40B4-BE49-F238E27FC236}">
                <a16:creationId xmlns:a16="http://schemas.microsoft.com/office/drawing/2014/main" id="{96C89C79-C00D-F69A-2359-735745536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0D5E9-EF0F-FD4F-66CC-DD44EBA8D3E6}"/>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47868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EA31-A28E-4B6F-0132-050410720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E844A-E4A1-785F-00B1-8CDD5BCE5E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BCF71-267E-68A0-1A5B-8EEDDD3BB597}"/>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5" name="Footer Placeholder 4">
            <a:extLst>
              <a:ext uri="{FF2B5EF4-FFF2-40B4-BE49-F238E27FC236}">
                <a16:creationId xmlns:a16="http://schemas.microsoft.com/office/drawing/2014/main" id="{E41BA54C-8037-3C82-B154-64A63082C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60395-AED9-08DC-D40F-7143DF54FC9C}"/>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330449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AE72-FFF5-3165-292B-CFBCB52375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F69711-0DC4-4C81-AD6B-06B5B4FB88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F922B-2A65-B914-0AAB-A4D624B3B915}"/>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5" name="Footer Placeholder 4">
            <a:extLst>
              <a:ext uri="{FF2B5EF4-FFF2-40B4-BE49-F238E27FC236}">
                <a16:creationId xmlns:a16="http://schemas.microsoft.com/office/drawing/2014/main" id="{33C85E06-782A-8AAD-394D-F3CBCD72F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A614E-17AF-0880-104F-1790FE78BCC4}"/>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111544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42E8-A2A2-835E-3387-DAF96E916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67AC4-6940-743C-542A-2875689F4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281B12-9819-73D5-3577-701BF958E3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58499-C474-C502-B0E1-10822E86F34C}"/>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6" name="Footer Placeholder 5">
            <a:extLst>
              <a:ext uri="{FF2B5EF4-FFF2-40B4-BE49-F238E27FC236}">
                <a16:creationId xmlns:a16="http://schemas.microsoft.com/office/drawing/2014/main" id="{77BAE09A-1872-A037-0664-910D26D28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3142A-8068-A47F-04CD-FFDA0BC9A2E6}"/>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329632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29CA-44A9-AC83-D293-806DCDA55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51F1CD-68C4-C5EB-3D6E-6BA874124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FB12AC-0FF3-9554-724B-43A99DD39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17AB02-4355-E8B2-1098-312B6BAC1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284BCA-9137-D47B-9A59-2CE46BE4BB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5FFBEE-7587-8AC9-D26B-458BFFFF47BC}"/>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8" name="Footer Placeholder 7">
            <a:extLst>
              <a:ext uri="{FF2B5EF4-FFF2-40B4-BE49-F238E27FC236}">
                <a16:creationId xmlns:a16="http://schemas.microsoft.com/office/drawing/2014/main" id="{A6AFFD9B-2E66-6219-12E7-B359288E02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8CAC62-9094-01AF-EC02-59A38DA11466}"/>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46502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8EC6-A7EA-F6CF-801A-B93C624C70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EE781-1424-3D80-E3C6-504EC80A9A62}"/>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4" name="Footer Placeholder 3">
            <a:extLst>
              <a:ext uri="{FF2B5EF4-FFF2-40B4-BE49-F238E27FC236}">
                <a16:creationId xmlns:a16="http://schemas.microsoft.com/office/drawing/2014/main" id="{0608A901-8971-655C-E7E7-5236BB8C96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C8D96-304F-46B0-1203-4BBA84B6B202}"/>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11654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D5DF1-E311-A4B4-4630-614AA3E3C7C5}"/>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3" name="Footer Placeholder 2">
            <a:extLst>
              <a:ext uri="{FF2B5EF4-FFF2-40B4-BE49-F238E27FC236}">
                <a16:creationId xmlns:a16="http://schemas.microsoft.com/office/drawing/2014/main" id="{BC210E7B-08FC-1BDC-01DC-2025D17B68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1E097F-D6E1-D2A7-F252-843305CA2473}"/>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245529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55F8-FCCD-E189-7676-1560B76E8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EC4EF-1412-7695-2B3D-990EE1B08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689B4-FD48-3981-A3A3-E99C51D23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4979A-843C-B73B-871E-DCA3DA1F67BF}"/>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6" name="Footer Placeholder 5">
            <a:extLst>
              <a:ext uri="{FF2B5EF4-FFF2-40B4-BE49-F238E27FC236}">
                <a16:creationId xmlns:a16="http://schemas.microsoft.com/office/drawing/2014/main" id="{6D2CEA25-C8F0-EC5D-81CA-CAF71453C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A52DA-C691-BB1C-FE5C-741E4DF4F87B}"/>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368556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73AF-36B8-6B43-9103-80E92F362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8C29F4-3E0A-A410-5013-5939E4060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3058C7-F592-44E2-03A5-8BD07BBC0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5D29B4-5E25-6D3D-B7B9-E0F3E85BF655}"/>
              </a:ext>
            </a:extLst>
          </p:cNvPr>
          <p:cNvSpPr>
            <a:spLocks noGrp="1"/>
          </p:cNvSpPr>
          <p:nvPr>
            <p:ph type="dt" sz="half" idx="10"/>
          </p:nvPr>
        </p:nvSpPr>
        <p:spPr/>
        <p:txBody>
          <a:bodyPr/>
          <a:lstStyle/>
          <a:p>
            <a:fld id="{022A4EB7-9C2D-45A6-ABC0-A51D23CB775C}" type="datetimeFigureOut">
              <a:rPr lang="en-US" smtClean="0"/>
              <a:t>3/2/2023</a:t>
            </a:fld>
            <a:endParaRPr lang="en-US"/>
          </a:p>
        </p:txBody>
      </p:sp>
      <p:sp>
        <p:nvSpPr>
          <p:cNvPr id="6" name="Footer Placeholder 5">
            <a:extLst>
              <a:ext uri="{FF2B5EF4-FFF2-40B4-BE49-F238E27FC236}">
                <a16:creationId xmlns:a16="http://schemas.microsoft.com/office/drawing/2014/main" id="{6FC48802-A02D-CD9C-0099-1FB6FF7B2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B8C41-4501-0F0E-3DB0-885BC562DB5C}"/>
              </a:ext>
            </a:extLst>
          </p:cNvPr>
          <p:cNvSpPr>
            <a:spLocks noGrp="1"/>
          </p:cNvSpPr>
          <p:nvPr>
            <p:ph type="sldNum" sz="quarter" idx="12"/>
          </p:nvPr>
        </p:nvSpPr>
        <p:spPr/>
        <p:txBody>
          <a:bodyPr/>
          <a:lstStyle/>
          <a:p>
            <a:fld id="{26A791AA-8602-4062-B93E-F2299C846990}" type="slidenum">
              <a:rPr lang="en-US" smtClean="0"/>
              <a:t>‹#›</a:t>
            </a:fld>
            <a:endParaRPr lang="en-US"/>
          </a:p>
        </p:txBody>
      </p:sp>
    </p:spTree>
    <p:extLst>
      <p:ext uri="{BB962C8B-B14F-4D97-AF65-F5344CB8AC3E}">
        <p14:creationId xmlns:p14="http://schemas.microsoft.com/office/powerpoint/2010/main" val="258230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AE41F7-D7DB-3C27-15B7-3B2757EF7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3804CD-CF10-FFB9-65D3-CF2295374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B4BD8-048C-842F-062A-B448C64DA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A4EB7-9C2D-45A6-ABC0-A51D23CB775C}" type="datetimeFigureOut">
              <a:rPr lang="en-US" smtClean="0"/>
              <a:t>3/2/2023</a:t>
            </a:fld>
            <a:endParaRPr lang="en-US"/>
          </a:p>
        </p:txBody>
      </p:sp>
      <p:sp>
        <p:nvSpPr>
          <p:cNvPr id="5" name="Footer Placeholder 4">
            <a:extLst>
              <a:ext uri="{FF2B5EF4-FFF2-40B4-BE49-F238E27FC236}">
                <a16:creationId xmlns:a16="http://schemas.microsoft.com/office/drawing/2014/main" id="{6BAB1D90-9EE7-6172-40D8-667CB03858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F13EED-C2B2-4AF8-54EC-321DD6C4A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791AA-8602-4062-B93E-F2299C846990}" type="slidenum">
              <a:rPr lang="en-US" smtClean="0"/>
              <a:t>‹#›</a:t>
            </a:fld>
            <a:endParaRPr lang="en-US"/>
          </a:p>
        </p:txBody>
      </p:sp>
    </p:spTree>
    <p:extLst>
      <p:ext uri="{BB962C8B-B14F-4D97-AF65-F5344CB8AC3E}">
        <p14:creationId xmlns:p14="http://schemas.microsoft.com/office/powerpoint/2010/main" val="2703992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A047B1-67FB-2665-F2DA-10FE5F1CD8D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2152CD-8A53-AEC9-EF47-477FE2284C08}"/>
              </a:ext>
            </a:extLst>
          </p:cNvPr>
          <p:cNvSpPr>
            <a:spLocks noGrp="1"/>
          </p:cNvSpPr>
          <p:nvPr>
            <p:ph type="ctrTitle"/>
          </p:nvPr>
        </p:nvSpPr>
        <p:spPr>
          <a:xfrm>
            <a:off x="-857460" y="0"/>
            <a:ext cx="8182708" cy="1942384"/>
          </a:xfrm>
        </p:spPr>
        <p:txBody>
          <a:bodyPr>
            <a:normAutofit/>
          </a:bodyPr>
          <a:lstStyle/>
          <a:p>
            <a:r>
              <a:rPr lang="en-US" sz="5400" dirty="0"/>
              <a:t>Google Play Store Apps Analysis</a:t>
            </a:r>
          </a:p>
        </p:txBody>
      </p:sp>
      <p:sp>
        <p:nvSpPr>
          <p:cNvPr id="3" name="Subtitle 2">
            <a:extLst>
              <a:ext uri="{FF2B5EF4-FFF2-40B4-BE49-F238E27FC236}">
                <a16:creationId xmlns:a16="http://schemas.microsoft.com/office/drawing/2014/main" id="{609C01DF-2FBB-06E9-3190-670583103BA3}"/>
              </a:ext>
            </a:extLst>
          </p:cNvPr>
          <p:cNvSpPr>
            <a:spLocks noGrp="1"/>
          </p:cNvSpPr>
          <p:nvPr>
            <p:ph type="subTitle" idx="1"/>
          </p:nvPr>
        </p:nvSpPr>
        <p:spPr>
          <a:xfrm>
            <a:off x="6873072" y="6360311"/>
            <a:ext cx="7291754" cy="497689"/>
          </a:xfrm>
        </p:spPr>
        <p:txBody>
          <a:bodyPr/>
          <a:lstStyle/>
          <a:p>
            <a:r>
              <a:rPr lang="en-US" dirty="0"/>
              <a:t>Shankar Mohanathas</a:t>
            </a:r>
          </a:p>
        </p:txBody>
      </p:sp>
    </p:spTree>
    <p:extLst>
      <p:ext uri="{BB962C8B-B14F-4D97-AF65-F5344CB8AC3E}">
        <p14:creationId xmlns:p14="http://schemas.microsoft.com/office/powerpoint/2010/main" val="18699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E58ED-799E-285F-A8C4-86621D9AA64C}"/>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Distribution of Ratings</a:t>
            </a:r>
          </a:p>
        </p:txBody>
      </p:sp>
      <p:pic>
        <p:nvPicPr>
          <p:cNvPr id="5" name="Content Placeholder 4" descr="Chart, histogram&#10;&#10;Description automatically generated">
            <a:extLst>
              <a:ext uri="{FF2B5EF4-FFF2-40B4-BE49-F238E27FC236}">
                <a16:creationId xmlns:a16="http://schemas.microsoft.com/office/drawing/2014/main" id="{B12CBEA9-DEC3-CB98-89F8-79EE469054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171" y="307731"/>
            <a:ext cx="5141654" cy="3997637"/>
          </a:xfrm>
          <a:prstGeom prst="rect">
            <a:avLst/>
          </a:prstGeom>
        </p:spPr>
      </p:pic>
      <p:pic>
        <p:nvPicPr>
          <p:cNvPr id="7" name="Picture 6" descr="Chart&#10;&#10;Description automatically generated">
            <a:extLst>
              <a:ext uri="{FF2B5EF4-FFF2-40B4-BE49-F238E27FC236}">
                <a16:creationId xmlns:a16="http://schemas.microsoft.com/office/drawing/2014/main" id="{1678B45D-3C35-F98B-1217-35AFD619A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43" y="376519"/>
            <a:ext cx="5455917" cy="3860061"/>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69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85119F4C-8E5B-E883-A795-3AF5F052AF4D}"/>
              </a:ext>
            </a:extLst>
          </p:cNvPr>
          <p:cNvPicPr>
            <a:picLocks noChangeAspect="1"/>
          </p:cNvPicPr>
          <p:nvPr/>
        </p:nvPicPr>
        <p:blipFill rotWithShape="1">
          <a:blip r:embed="rId2">
            <a:alphaModFix/>
          </a:blip>
          <a:srcRect t="778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796640-E7D8-8D92-BF68-EE7019CD8C82}"/>
              </a:ext>
            </a:extLst>
          </p:cNvPr>
          <p:cNvSpPr>
            <a:spLocks noGrp="1"/>
          </p:cNvSpPr>
          <p:nvPr>
            <p:ph type="title"/>
          </p:nvPr>
        </p:nvSpPr>
        <p:spPr>
          <a:xfrm>
            <a:off x="969264" y="5154168"/>
            <a:ext cx="6973204" cy="1261872"/>
          </a:xfrm>
        </p:spPr>
        <p:txBody>
          <a:bodyPr vert="horz" lIns="91440" tIns="45720" rIns="91440" bIns="45720" rtlCol="0" anchor="ctr">
            <a:normAutofit/>
          </a:bodyPr>
          <a:lstStyle/>
          <a:p>
            <a:r>
              <a:rPr lang="en-US" sz="3700">
                <a:solidFill>
                  <a:schemeClr val="tx1">
                    <a:lumMod val="85000"/>
                    <a:lumOff val="15000"/>
                  </a:schemeClr>
                </a:solidFill>
              </a:rPr>
              <a:t>Question 4: How do the number of reviews correlate with app ratings?</a:t>
            </a:r>
          </a:p>
        </p:txBody>
      </p:sp>
      <p:cxnSp>
        <p:nvCxnSpPr>
          <p:cNvPr id="11" name="Straight Connector 10">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30247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4"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rgbClr val="DFA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Chart&#10;&#10;Description automatically generated">
            <a:extLst>
              <a:ext uri="{FF2B5EF4-FFF2-40B4-BE49-F238E27FC236}">
                <a16:creationId xmlns:a16="http://schemas.microsoft.com/office/drawing/2014/main" id="{8E229EF6-CBF2-7288-A41A-72E44464A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307" y="705633"/>
            <a:ext cx="6711072" cy="5435968"/>
          </a:xfrm>
          <a:prstGeom prst="rect">
            <a:avLst/>
          </a:prstGeom>
        </p:spPr>
      </p:pic>
      <p:grpSp>
        <p:nvGrpSpPr>
          <p:cNvPr id="19" name="Group 1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8" name="Content Placeholder 7">
            <a:extLst>
              <a:ext uri="{FF2B5EF4-FFF2-40B4-BE49-F238E27FC236}">
                <a16:creationId xmlns:a16="http://schemas.microsoft.com/office/drawing/2014/main" id="{CF5B606B-D320-3702-937A-E9FB6C773E2C}"/>
              </a:ext>
            </a:extLst>
          </p:cNvPr>
          <p:cNvSpPr>
            <a:spLocks noGrp="1"/>
          </p:cNvSpPr>
          <p:nvPr>
            <p:ph idx="1"/>
          </p:nvPr>
        </p:nvSpPr>
        <p:spPr>
          <a:xfrm>
            <a:off x="733621" y="1661152"/>
            <a:ext cx="3778988" cy="2367723"/>
          </a:xfrm>
        </p:spPr>
        <p:txBody>
          <a:bodyPr anchor="t">
            <a:normAutofit/>
          </a:bodyPr>
          <a:lstStyle/>
          <a:p>
            <a:r>
              <a:rPr lang="en-US" sz="1800" dirty="0">
                <a:solidFill>
                  <a:schemeClr val="tx2"/>
                </a:solidFill>
              </a:rPr>
              <a:t>Comparing Reviews vs Rating for insight </a:t>
            </a:r>
          </a:p>
        </p:txBody>
      </p:sp>
    </p:spTree>
    <p:extLst>
      <p:ext uri="{BB962C8B-B14F-4D97-AF65-F5344CB8AC3E}">
        <p14:creationId xmlns:p14="http://schemas.microsoft.com/office/powerpoint/2010/main" val="242458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DB7ADBC-26DA-450D-A8BF-E1ACCB466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234"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692FB99-428A-4151-9665-80E56EF03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870" y="1"/>
            <a:ext cx="6069184" cy="2839783"/>
          </a:xfrm>
          <a:custGeom>
            <a:avLst/>
            <a:gdLst>
              <a:gd name="connsiteX0" fmla="*/ 0 w 6069184"/>
              <a:gd name="connsiteY0" fmla="*/ 0 h 2839783"/>
              <a:gd name="connsiteX1" fmla="*/ 6069184 w 6069184"/>
              <a:gd name="connsiteY1" fmla="*/ 0 h 2839783"/>
              <a:gd name="connsiteX2" fmla="*/ 6063824 w 6069184"/>
              <a:gd name="connsiteY2" fmla="*/ 106160 h 2839783"/>
              <a:gd name="connsiteX3" fmla="*/ 3034592 w 6069184"/>
              <a:gd name="connsiteY3" fmla="*/ 2839783 h 2839783"/>
              <a:gd name="connsiteX4" fmla="*/ 5361 w 6069184"/>
              <a:gd name="connsiteY4" fmla="*/ 106160 h 283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E3C0EDB-60D3-4CEF-8B80-C6D01E08D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B306978-A26E-4AC4-9EAA-BD29BD476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24786"/>
            <a:ext cx="5001415" cy="3733214"/>
          </a:xfrm>
          <a:custGeom>
            <a:avLst/>
            <a:gdLst>
              <a:gd name="connsiteX0" fmla="*/ 1956463 w 5001415"/>
              <a:gd name="connsiteY0" fmla="*/ 0 h 3733214"/>
              <a:gd name="connsiteX1" fmla="*/ 5001415 w 5001415"/>
              <a:gd name="connsiteY1" fmla="*/ 3044952 h 3733214"/>
              <a:gd name="connsiteX2" fmla="*/ 4939553 w 5001415"/>
              <a:gd name="connsiteY2" fmla="*/ 3658617 h 3733214"/>
              <a:gd name="connsiteX3" fmla="*/ 4920372 w 5001415"/>
              <a:gd name="connsiteY3" fmla="*/ 3733214 h 3733214"/>
              <a:gd name="connsiteX4" fmla="*/ 0 w 5001415"/>
              <a:gd name="connsiteY4" fmla="*/ 3733214 h 3733214"/>
              <a:gd name="connsiteX5" fmla="*/ 0 w 5001415"/>
              <a:gd name="connsiteY5" fmla="*/ 713124 h 3733214"/>
              <a:gd name="connsiteX6" fmla="*/ 19591 w 5001415"/>
              <a:gd name="connsiteY6" fmla="*/ 695319 h 3733214"/>
              <a:gd name="connsiteX7" fmla="*/ 1956463 w 5001415"/>
              <a:gd name="connsiteY7" fmla="*/ 0 h 373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0C269CE-FB56-4D68-8CFB-1CFD5F350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837" y="500244"/>
            <a:ext cx="6428625" cy="6357756"/>
          </a:xfrm>
          <a:custGeom>
            <a:avLst/>
            <a:gdLst>
              <a:gd name="connsiteX0" fmla="*/ 4279392 w 6428625"/>
              <a:gd name="connsiteY0" fmla="*/ 0 h 6357756"/>
              <a:gd name="connsiteX1" fmla="*/ 6319204 w 6428625"/>
              <a:gd name="connsiteY1" fmla="*/ 516500 h 6357756"/>
              <a:gd name="connsiteX2" fmla="*/ 6428625 w 6428625"/>
              <a:gd name="connsiteY2" fmla="*/ 579415 h 6357756"/>
              <a:gd name="connsiteX3" fmla="*/ 6428625 w 6428625"/>
              <a:gd name="connsiteY3" fmla="*/ 6357756 h 6357756"/>
              <a:gd name="connsiteX4" fmla="*/ 539921 w 6428625"/>
              <a:gd name="connsiteY4" fmla="*/ 6357756 h 6357756"/>
              <a:gd name="connsiteX5" fmla="*/ 516500 w 6428625"/>
              <a:gd name="connsiteY5" fmla="*/ 6319205 h 6357756"/>
              <a:gd name="connsiteX6" fmla="*/ 0 w 6428625"/>
              <a:gd name="connsiteY6" fmla="*/ 4279392 h 6357756"/>
              <a:gd name="connsiteX7" fmla="*/ 4279392 w 6428625"/>
              <a:gd name="connsiteY7" fmla="*/ 0 h 635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D7E7F-75F7-4581-A930-C4DEBC2A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4429" y="664836"/>
            <a:ext cx="6264033" cy="6193164"/>
          </a:xfrm>
          <a:custGeom>
            <a:avLst/>
            <a:gdLst>
              <a:gd name="connsiteX0" fmla="*/ 4114800 w 6264033"/>
              <a:gd name="connsiteY0" fmla="*/ 0 h 6193164"/>
              <a:gd name="connsiteX1" fmla="*/ 6248473 w 6264033"/>
              <a:gd name="connsiteY1" fmla="*/ 595714 h 6193164"/>
              <a:gd name="connsiteX2" fmla="*/ 6264033 w 6264033"/>
              <a:gd name="connsiteY2" fmla="*/ 605689 h 6193164"/>
              <a:gd name="connsiteX3" fmla="*/ 6264033 w 6264033"/>
              <a:gd name="connsiteY3" fmla="*/ 6193164 h 6193164"/>
              <a:gd name="connsiteX4" fmla="*/ 567718 w 6264033"/>
              <a:gd name="connsiteY4" fmla="*/ 6193164 h 6193164"/>
              <a:gd name="connsiteX5" fmla="*/ 496635 w 6264033"/>
              <a:gd name="connsiteY5" fmla="*/ 6076158 h 6193164"/>
              <a:gd name="connsiteX6" fmla="*/ 0 w 6264033"/>
              <a:gd name="connsiteY6" fmla="*/ 4114800 h 6193164"/>
              <a:gd name="connsiteX7" fmla="*/ 4114800 w 6264033"/>
              <a:gd name="connsiteY7" fmla="*/ 0 h 6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6B89EB-F12A-2E98-381A-4454C29DCB28}"/>
              </a:ext>
            </a:extLst>
          </p:cNvPr>
          <p:cNvSpPr>
            <a:spLocks noGrp="1"/>
          </p:cNvSpPr>
          <p:nvPr>
            <p:ph type="title"/>
          </p:nvPr>
        </p:nvSpPr>
        <p:spPr>
          <a:xfrm>
            <a:off x="6789743" y="2530063"/>
            <a:ext cx="4996329" cy="1936752"/>
          </a:xfrm>
        </p:spPr>
        <p:txBody>
          <a:bodyPr vert="horz" lIns="91440" tIns="45720" rIns="91440" bIns="45720" rtlCol="0" anchor="b">
            <a:normAutofit/>
          </a:bodyPr>
          <a:lstStyle/>
          <a:p>
            <a:pPr algn="ctr"/>
            <a:r>
              <a:rPr lang="en-US" sz="3300" kern="1200">
                <a:solidFill>
                  <a:schemeClr val="tx1"/>
                </a:solidFill>
                <a:latin typeface="+mj-lt"/>
                <a:ea typeface="+mj-ea"/>
                <a:cs typeface="+mj-cs"/>
              </a:rPr>
              <a:t>Question 5: What are the most expensive app categories on the Google Play Store?</a:t>
            </a:r>
          </a:p>
        </p:txBody>
      </p:sp>
    </p:spTree>
    <p:extLst>
      <p:ext uri="{BB962C8B-B14F-4D97-AF65-F5344CB8AC3E}">
        <p14:creationId xmlns:p14="http://schemas.microsoft.com/office/powerpoint/2010/main" val="140897130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B988C-3738-A670-EF86-09553FD3CFD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Comparison on Categories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C103D16D-0722-1F5A-B9C4-45D85E07F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77" y="2236007"/>
            <a:ext cx="4821408" cy="4188449"/>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AAA817A6-5DED-6C6C-DFB3-520E7B5F48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97715" y="2236007"/>
            <a:ext cx="5000531" cy="4188449"/>
          </a:xfrm>
          <a:prstGeom prst="rect">
            <a:avLst/>
          </a:prstGeom>
        </p:spPr>
      </p:pic>
    </p:spTree>
    <p:extLst>
      <p:ext uri="{BB962C8B-B14F-4D97-AF65-F5344CB8AC3E}">
        <p14:creationId xmlns:p14="http://schemas.microsoft.com/office/powerpoint/2010/main" val="413992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B56B3-E883-5A50-C223-6B4626710765}"/>
              </a:ext>
            </a:extLst>
          </p:cNvPr>
          <p:cNvSpPr>
            <a:spLocks noGrp="1"/>
          </p:cNvSpPr>
          <p:nvPr>
            <p:ph type="title"/>
          </p:nvPr>
        </p:nvSpPr>
        <p:spPr>
          <a:xfrm>
            <a:off x="393699" y="1534070"/>
            <a:ext cx="4530725" cy="4556732"/>
          </a:xfrm>
        </p:spPr>
        <p:txBody>
          <a:bodyPr anchor="ctr">
            <a:normAutofit/>
          </a:bodyPr>
          <a:lstStyle/>
          <a:p>
            <a:r>
              <a:rPr lang="en-US" dirty="0"/>
              <a:t>Question 6: Which app categories have the highest number of installs?</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5"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3F98B9-D2C2-4D14-97D4-F325E07269C1}"/>
              </a:ext>
            </a:extLst>
          </p:cNvPr>
          <p:cNvSpPr>
            <a:spLocks noGrp="1"/>
          </p:cNvSpPr>
          <p:nvPr>
            <p:ph idx="1"/>
          </p:nvPr>
        </p:nvSpPr>
        <p:spPr>
          <a:xfrm>
            <a:off x="6209382" y="2096162"/>
            <a:ext cx="3894161" cy="2657858"/>
          </a:xfrm>
        </p:spPr>
        <p:txBody>
          <a:bodyPr anchor="ctr">
            <a:normAutofit/>
          </a:bodyPr>
          <a:lstStyle/>
          <a:p>
            <a:endParaRPr lang="en-US" sz="2000">
              <a:solidFill>
                <a:schemeClr val="bg1"/>
              </a:solidFill>
            </a:endParaRPr>
          </a:p>
        </p:txBody>
      </p:sp>
    </p:spTree>
    <p:extLst>
      <p:ext uri="{BB962C8B-B14F-4D97-AF65-F5344CB8AC3E}">
        <p14:creationId xmlns:p14="http://schemas.microsoft.com/office/powerpoint/2010/main" val="14640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1EB3B3C-B3F3-94B2-46E9-9778F52C3FAE}"/>
              </a:ext>
            </a:extLst>
          </p:cNvPr>
          <p:cNvSpPr>
            <a:spLocks noGrp="1"/>
          </p:cNvSpPr>
          <p:nvPr>
            <p:ph type="title"/>
          </p:nvPr>
        </p:nvSpPr>
        <p:spPr>
          <a:xfrm>
            <a:off x="9010650" y="754683"/>
            <a:ext cx="2724150" cy="1531317"/>
          </a:xfrm>
        </p:spPr>
        <p:txBody>
          <a:bodyPr anchor="b">
            <a:normAutofit fontScale="90000"/>
          </a:bodyPr>
          <a:lstStyle/>
          <a:p>
            <a:pPr algn="ctr"/>
            <a:r>
              <a:rPr lang="en-US" sz="4000" dirty="0"/>
              <a:t>Top Installed App Categories</a:t>
            </a:r>
            <a:br>
              <a:rPr lang="en-US" sz="4000" dirty="0"/>
            </a:br>
            <a:endParaRPr lang="en-US" sz="4000" dirty="0"/>
          </a:p>
        </p:txBody>
      </p:sp>
      <p:pic>
        <p:nvPicPr>
          <p:cNvPr id="5" name="Content Placeholder 4" descr="Chart, bar chart&#10;&#10;Description automatically generated">
            <a:extLst>
              <a:ext uri="{FF2B5EF4-FFF2-40B4-BE49-F238E27FC236}">
                <a16:creationId xmlns:a16="http://schemas.microsoft.com/office/drawing/2014/main" id="{6DDEA127-1CE0-C682-01F8-0227D8AB4942}"/>
              </a:ext>
            </a:extLst>
          </p:cNvPr>
          <p:cNvPicPr>
            <a:picLocks noChangeAspect="1"/>
          </p:cNvPicPr>
          <p:nvPr/>
        </p:nvPicPr>
        <p:blipFill rotWithShape="1">
          <a:blip r:embed="rId2">
            <a:extLst>
              <a:ext uri="{28A0092B-C50C-407E-A947-70E740481C1C}">
                <a14:useLocalDpi xmlns:a14="http://schemas.microsoft.com/office/drawing/2010/main" val="0"/>
              </a:ext>
            </a:extLst>
          </a:blip>
          <a:srcRect r="7554" b="-1"/>
          <a:stretch/>
        </p:blipFill>
        <p:spPr>
          <a:xfrm>
            <a:off x="-4" y="0"/>
            <a:ext cx="8734405" cy="6408311"/>
          </a:xfrm>
          <a:prstGeom prst="rect">
            <a:avLst/>
          </a:prstGeom>
        </p:spPr>
      </p:pic>
      <p:sp>
        <p:nvSpPr>
          <p:cNvPr id="14" name="Rectangle 1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062CA6-0311-D799-2D93-FA5A2FC46EC2}"/>
              </a:ext>
            </a:extLst>
          </p:cNvPr>
          <p:cNvSpPr txBox="1"/>
          <p:nvPr/>
        </p:nvSpPr>
        <p:spPr>
          <a:xfrm>
            <a:off x="8869683" y="2756119"/>
            <a:ext cx="3322317" cy="1815882"/>
          </a:xfrm>
          <a:prstGeom prst="rect">
            <a:avLst/>
          </a:prstGeom>
          <a:noFill/>
        </p:spPr>
        <p:txBody>
          <a:bodyPr wrap="square" rtlCol="0">
            <a:spAutoFit/>
          </a:bodyPr>
          <a:lstStyle/>
          <a:p>
            <a:pPr marL="285750" indent="-285750" algn="ctr">
              <a:buFont typeface="Wingdings" panose="05000000000000000000" pitchFamily="2" charset="2"/>
              <a:buChar char="Ø"/>
            </a:pPr>
            <a:r>
              <a:rPr lang="en-US" sz="2800" dirty="0"/>
              <a:t>GAME</a:t>
            </a:r>
          </a:p>
          <a:p>
            <a:pPr marL="285750" indent="-285750" algn="ctr">
              <a:buFont typeface="Wingdings" panose="05000000000000000000" pitchFamily="2" charset="2"/>
              <a:buChar char="Ø"/>
            </a:pPr>
            <a:r>
              <a:rPr lang="en-US" sz="2800" dirty="0"/>
              <a:t>COMMUNICATION</a:t>
            </a:r>
          </a:p>
          <a:p>
            <a:pPr marL="285750" indent="-285750" algn="ctr">
              <a:buFont typeface="Wingdings" panose="05000000000000000000" pitchFamily="2" charset="2"/>
              <a:buChar char="Ø"/>
            </a:pPr>
            <a:r>
              <a:rPr lang="en-US" sz="2800" dirty="0"/>
              <a:t>SOCIAL</a:t>
            </a:r>
            <a:br>
              <a:rPr lang="en-US" sz="2800" dirty="0"/>
            </a:br>
            <a:endParaRPr lang="en-US" sz="2800" dirty="0"/>
          </a:p>
        </p:txBody>
      </p:sp>
    </p:spTree>
    <p:extLst>
      <p:ext uri="{BB962C8B-B14F-4D97-AF65-F5344CB8AC3E}">
        <p14:creationId xmlns:p14="http://schemas.microsoft.com/office/powerpoint/2010/main" val="62967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AF111D4E-C38E-ACDB-BBC8-60E3AAD3F177}"/>
              </a:ext>
            </a:extLst>
          </p:cNvPr>
          <p:cNvPicPr>
            <a:picLocks noChangeAspect="1"/>
          </p:cNvPicPr>
          <p:nvPr/>
        </p:nvPicPr>
        <p:blipFill rotWithShape="1">
          <a:blip r:embed="rId2"/>
          <a:srcRect t="12053" b="3677"/>
          <a:stretch/>
        </p:blipFill>
        <p:spPr>
          <a:xfrm>
            <a:off x="20" y="-22"/>
            <a:ext cx="12191977" cy="6858022"/>
          </a:xfrm>
          <a:prstGeom prst="rect">
            <a:avLst/>
          </a:prstGeom>
        </p:spPr>
      </p:pic>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CAFA2-F7CC-EE10-A3C1-684C4F9BC6FC}"/>
              </a:ext>
            </a:extLst>
          </p:cNvPr>
          <p:cNvSpPr>
            <a:spLocks noGrp="1"/>
          </p:cNvSpPr>
          <p:nvPr>
            <p:ph type="title"/>
          </p:nvPr>
        </p:nvSpPr>
        <p:spPr>
          <a:xfrm>
            <a:off x="242831" y="1644368"/>
            <a:ext cx="5452529" cy="3569242"/>
          </a:xfrm>
        </p:spPr>
        <p:txBody>
          <a:bodyPr vert="horz" lIns="91440" tIns="45720" rIns="91440" bIns="45720" rtlCol="0" anchor="t">
            <a:normAutofit/>
          </a:bodyPr>
          <a:lstStyle/>
          <a:p>
            <a:r>
              <a:rPr lang="en-US" sz="5200" dirty="0">
                <a:solidFill>
                  <a:srgbClr val="FFFFFF"/>
                </a:solidFill>
              </a:rPr>
              <a:t>Question 7: How does app size affect the number of installs?</a:t>
            </a: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08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0">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10;&#10;Description automatically generated">
            <a:extLst>
              <a:ext uri="{FF2B5EF4-FFF2-40B4-BE49-F238E27FC236}">
                <a16:creationId xmlns:a16="http://schemas.microsoft.com/office/drawing/2014/main" id="{42050ADB-FCB4-B1FC-0076-3186F9DA280F}"/>
              </a:ext>
            </a:extLst>
          </p:cNvPr>
          <p:cNvPicPr>
            <a:picLocks noChangeAspect="1"/>
          </p:cNvPicPr>
          <p:nvPr/>
        </p:nvPicPr>
        <p:blipFill rotWithShape="1">
          <a:blip r:embed="rId2">
            <a:extLst>
              <a:ext uri="{28A0092B-C50C-407E-A947-70E740481C1C}">
                <a14:useLocalDpi xmlns:a14="http://schemas.microsoft.com/office/drawing/2010/main" val="0"/>
              </a:ext>
            </a:extLst>
          </a:blip>
          <a:srcRect t="540" r="3" b="3"/>
          <a:stretch/>
        </p:blipFill>
        <p:spPr>
          <a:xfrm>
            <a:off x="4838213" y="185530"/>
            <a:ext cx="6874510" cy="6187839"/>
          </a:xfrm>
          <a:prstGeom prst="rect">
            <a:avLst/>
          </a:prstGeom>
        </p:spPr>
      </p:pic>
      <p:sp>
        <p:nvSpPr>
          <p:cNvPr id="6" name="TextBox 5">
            <a:extLst>
              <a:ext uri="{FF2B5EF4-FFF2-40B4-BE49-F238E27FC236}">
                <a16:creationId xmlns:a16="http://schemas.microsoft.com/office/drawing/2014/main" id="{687ADD44-CF3C-75D6-407C-6F3619E3C8D9}"/>
              </a:ext>
            </a:extLst>
          </p:cNvPr>
          <p:cNvSpPr txBox="1"/>
          <p:nvPr/>
        </p:nvSpPr>
        <p:spPr>
          <a:xfrm>
            <a:off x="594359" y="1527049"/>
            <a:ext cx="4074831"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Comparions shows a weak correlation</a:t>
            </a:r>
          </a:p>
          <a:p>
            <a:endParaRPr lang="en-US" dirty="0"/>
          </a:p>
          <a:p>
            <a:pPr marL="285750" indent="-285750">
              <a:buFont typeface="Arial" panose="020B0604020202020204" pitchFamily="34" charset="0"/>
              <a:buChar char="•"/>
            </a:pPr>
            <a:r>
              <a:rPr lang="en-US" sz="1800" dirty="0"/>
              <a:t>Many outliers in the 1000-10 million installs range</a:t>
            </a:r>
          </a:p>
          <a:p>
            <a:endParaRPr lang="en-US" dirty="0"/>
          </a:p>
          <a:p>
            <a:endParaRPr lang="en-US" dirty="0"/>
          </a:p>
        </p:txBody>
      </p:sp>
    </p:spTree>
    <p:extLst>
      <p:ext uri="{BB962C8B-B14F-4D97-AF65-F5344CB8AC3E}">
        <p14:creationId xmlns:p14="http://schemas.microsoft.com/office/powerpoint/2010/main" val="71965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CAB09-D0A1-4385-B7CB-9CC21AEE29AB}"/>
              </a:ext>
            </a:extLst>
          </p:cNvPr>
          <p:cNvSpPr>
            <a:spLocks noGrp="1"/>
          </p:cNvSpPr>
          <p:nvPr>
            <p:ph type="title"/>
          </p:nvPr>
        </p:nvSpPr>
        <p:spPr>
          <a:xfrm>
            <a:off x="723900" y="681037"/>
            <a:ext cx="10515600" cy="1325563"/>
          </a:xfrm>
        </p:spPr>
        <p:txBody>
          <a:bodyPr>
            <a:normAutofit/>
          </a:bodyPr>
          <a:lstStyle/>
          <a:p>
            <a:r>
              <a:rPr lang="en-US" dirty="0">
                <a:solidFill>
                  <a:schemeClr val="bg1"/>
                </a:solidFill>
              </a:rPr>
              <a:t>Statistical Analysis </a:t>
            </a:r>
          </a:p>
        </p:txBody>
      </p:sp>
      <p:sp>
        <p:nvSpPr>
          <p:cNvPr id="12" name="Content Placeholder 11">
            <a:extLst>
              <a:ext uri="{FF2B5EF4-FFF2-40B4-BE49-F238E27FC236}">
                <a16:creationId xmlns:a16="http://schemas.microsoft.com/office/drawing/2014/main" id="{749B9326-161A-D6EA-600E-AE0726E303DD}"/>
              </a:ext>
            </a:extLst>
          </p:cNvPr>
          <p:cNvSpPr>
            <a:spLocks noGrp="1"/>
          </p:cNvSpPr>
          <p:nvPr>
            <p:ph idx="1"/>
          </p:nvPr>
        </p:nvSpPr>
        <p:spPr>
          <a:xfrm>
            <a:off x="6610350" y="2322005"/>
            <a:ext cx="4940427" cy="3790378"/>
          </a:xfrm>
        </p:spPr>
        <p:txBody>
          <a:bodyPr anchor="ctr">
            <a:normAutofit lnSpcReduction="10000"/>
          </a:bodyPr>
          <a:lstStyle/>
          <a:p>
            <a:r>
              <a:rPr lang="en-US" sz="2200" dirty="0"/>
              <a:t>This a one-sample t-test on the "Finance" category prices with the null hypothesis being that the average price of the "Finance" category is equal to the overall average price of all categories. </a:t>
            </a:r>
          </a:p>
          <a:p>
            <a:r>
              <a:rPr lang="en-US" sz="2200" dirty="0"/>
              <a:t>If the p-value is less than the significance level of 0.05, we reject the null hypothesis and conclude that the average price of the "Finance" category is significantly different from the overall average price of all categories.</a:t>
            </a:r>
          </a:p>
        </p:txBody>
      </p:sp>
      <p:pic>
        <p:nvPicPr>
          <p:cNvPr id="9" name="Picture 8" descr="Text&#10;&#10;Description automatically generated">
            <a:extLst>
              <a:ext uri="{FF2B5EF4-FFF2-40B4-BE49-F238E27FC236}">
                <a16:creationId xmlns:a16="http://schemas.microsoft.com/office/drawing/2014/main" id="{AC2A43AB-EF8E-6E7E-9619-3C108D6B0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2340166"/>
            <a:ext cx="5686425" cy="3559810"/>
          </a:xfrm>
          <a:prstGeom prst="rect">
            <a:avLst/>
          </a:prstGeom>
        </p:spPr>
      </p:pic>
    </p:spTree>
    <p:extLst>
      <p:ext uri="{BB962C8B-B14F-4D97-AF65-F5344CB8AC3E}">
        <p14:creationId xmlns:p14="http://schemas.microsoft.com/office/powerpoint/2010/main" val="415793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1BDAF7-61C7-D87C-46F4-1C6E7F2E12F5}"/>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BFC5E5-80FF-48B9-06D0-540CD4D8DCF0}"/>
              </a:ext>
            </a:extLst>
          </p:cNvPr>
          <p:cNvSpPr>
            <a:spLocks noGrp="1"/>
          </p:cNvSpPr>
          <p:nvPr>
            <p:ph type="title"/>
          </p:nvPr>
        </p:nvSpPr>
        <p:spPr>
          <a:xfrm>
            <a:off x="435309" y="-1423401"/>
            <a:ext cx="4023360" cy="3204134"/>
          </a:xfrm>
        </p:spPr>
        <p:txBody>
          <a:bodyPr vert="horz" lIns="91440" tIns="45720" rIns="91440" bIns="45720" rtlCol="0" anchor="b">
            <a:normAutofit/>
          </a:bodyPr>
          <a:lstStyle/>
          <a:p>
            <a:r>
              <a:rPr lang="en-US" sz="6000" dirty="0"/>
              <a:t>Introduction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46A1650-3E65-6236-36D2-DB5F08F3C9F0}"/>
              </a:ext>
            </a:extLst>
          </p:cNvPr>
          <p:cNvSpPr txBox="1"/>
          <p:nvPr/>
        </p:nvSpPr>
        <p:spPr>
          <a:xfrm>
            <a:off x="352736" y="2194330"/>
            <a:ext cx="4023360" cy="1938992"/>
          </a:xfrm>
          <a:prstGeom prst="rect">
            <a:avLst/>
          </a:prstGeom>
          <a:noFill/>
        </p:spPr>
        <p:txBody>
          <a:bodyPr wrap="square" rtlCol="0">
            <a:spAutoFit/>
          </a:bodyPr>
          <a:lstStyle/>
          <a:p>
            <a:pPr marL="342900" indent="-342900">
              <a:buFont typeface="Wingdings" panose="05000000000000000000" pitchFamily="2" charset="2"/>
              <a:buChar char="Ø"/>
            </a:pPr>
            <a:r>
              <a:rPr lang="en-US" sz="4000" dirty="0">
                <a:highlight>
                  <a:srgbClr val="000000"/>
                </a:highlight>
              </a:rPr>
              <a:t>Objective</a:t>
            </a:r>
          </a:p>
          <a:p>
            <a:pPr marL="342900" indent="-342900">
              <a:buFont typeface="Wingdings" panose="05000000000000000000" pitchFamily="2" charset="2"/>
              <a:buChar char="Ø"/>
            </a:pPr>
            <a:r>
              <a:rPr lang="en-US" sz="4000" dirty="0">
                <a:highlight>
                  <a:srgbClr val="000000"/>
                </a:highlight>
              </a:rPr>
              <a:t>Data Source</a:t>
            </a:r>
          </a:p>
          <a:p>
            <a:pPr marL="342900" indent="-342900">
              <a:buFont typeface="Wingdings" panose="05000000000000000000" pitchFamily="2" charset="2"/>
              <a:buChar char="Ø"/>
            </a:pPr>
            <a:r>
              <a:rPr lang="en-US" sz="4000" dirty="0">
                <a:highlight>
                  <a:srgbClr val="000000"/>
                </a:highlight>
              </a:rPr>
              <a:t>Limitation</a:t>
            </a:r>
            <a:r>
              <a:rPr lang="en-US" sz="4000" dirty="0">
                <a:highlight>
                  <a:srgbClr val="00FFFF"/>
                </a:highlight>
              </a:rPr>
              <a:t> </a:t>
            </a:r>
          </a:p>
        </p:txBody>
      </p:sp>
    </p:spTree>
    <p:extLst>
      <p:ext uri="{BB962C8B-B14F-4D97-AF65-F5344CB8AC3E}">
        <p14:creationId xmlns:p14="http://schemas.microsoft.com/office/powerpoint/2010/main" val="131618027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89C1B8B3-9FDD-4D8C-9C4D-2FD7CFA2F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ngled shot of pen on a graph">
            <a:extLst>
              <a:ext uri="{FF2B5EF4-FFF2-40B4-BE49-F238E27FC236}">
                <a16:creationId xmlns:a16="http://schemas.microsoft.com/office/drawing/2014/main" id="{D8A1344F-9436-2ADD-841E-B1E0FBE1BF86}"/>
              </a:ext>
            </a:extLst>
          </p:cNvPr>
          <p:cNvPicPr>
            <a:picLocks noChangeAspect="1"/>
          </p:cNvPicPr>
          <p:nvPr/>
        </p:nvPicPr>
        <p:blipFill rotWithShape="1">
          <a:blip r:embed="rId2">
            <a:alphaModFix amt="50000"/>
          </a:blip>
          <a:srcRect t="9441" b="6289"/>
          <a:stretch/>
        </p:blipFill>
        <p:spPr>
          <a:xfrm>
            <a:off x="20" y="1"/>
            <a:ext cx="12191980" cy="6857999"/>
          </a:xfrm>
          <a:prstGeom prst="rect">
            <a:avLst/>
          </a:prstGeom>
        </p:spPr>
      </p:pic>
      <p:sp>
        <p:nvSpPr>
          <p:cNvPr id="2" name="Title 1">
            <a:extLst>
              <a:ext uri="{FF2B5EF4-FFF2-40B4-BE49-F238E27FC236}">
                <a16:creationId xmlns:a16="http://schemas.microsoft.com/office/drawing/2014/main" id="{62CAE9A9-BC71-A86E-704C-525C30846264}"/>
              </a:ext>
            </a:extLst>
          </p:cNvPr>
          <p:cNvSpPr>
            <a:spLocks noGrp="1"/>
          </p:cNvSpPr>
          <p:nvPr>
            <p:ph type="title"/>
          </p:nvPr>
        </p:nvSpPr>
        <p:spPr>
          <a:xfrm>
            <a:off x="907480" y="1200152"/>
            <a:ext cx="6897171" cy="4457696"/>
          </a:xfrm>
        </p:spPr>
        <p:txBody>
          <a:bodyPr vert="horz" lIns="91440" tIns="45720" rIns="91440" bIns="45720" rtlCol="0" anchor="ctr">
            <a:normAutofit/>
          </a:bodyPr>
          <a:lstStyle/>
          <a:p>
            <a:pPr algn="r"/>
            <a:r>
              <a:rPr lang="en-US" sz="8000">
                <a:solidFill>
                  <a:srgbClr val="FFFFFF"/>
                </a:solidFill>
              </a:rPr>
              <a:t>Analysis &amp; Findings</a:t>
            </a:r>
          </a:p>
        </p:txBody>
      </p:sp>
      <p:sp>
        <p:nvSpPr>
          <p:cNvPr id="13" name="!!Line">
            <a:extLst>
              <a:ext uri="{FF2B5EF4-FFF2-40B4-BE49-F238E27FC236}">
                <a16:creationId xmlns:a16="http://schemas.microsoft.com/office/drawing/2014/main" id="{93A9CEA1-EFF3-40F6-AB36-E232925E7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4632" y="2286000"/>
            <a:ext cx="27432" cy="228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441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hands raised in the air&#10;&#10;Description automatically generated with low confidence">
            <a:extLst>
              <a:ext uri="{FF2B5EF4-FFF2-40B4-BE49-F238E27FC236}">
                <a16:creationId xmlns:a16="http://schemas.microsoft.com/office/drawing/2014/main" id="{B4624314-9BC6-30FB-F32F-2EBE05D77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0FD6C0-3B5C-60DA-755C-6E3C936F2A11}"/>
              </a:ext>
            </a:extLst>
          </p:cNvPr>
          <p:cNvSpPr>
            <a:spLocks noGrp="1"/>
          </p:cNvSpPr>
          <p:nvPr>
            <p:ph type="title"/>
          </p:nvPr>
        </p:nvSpPr>
        <p:spPr>
          <a:xfrm>
            <a:off x="3581400" y="978074"/>
            <a:ext cx="6456903" cy="1925899"/>
          </a:xfrm>
        </p:spPr>
        <p:txBody>
          <a:bodyPr>
            <a:normAutofit/>
          </a:bodyPr>
          <a:lstStyle/>
          <a:p>
            <a:r>
              <a:rPr lang="en-US" sz="7200" dirty="0">
                <a:solidFill>
                  <a:schemeClr val="bg1"/>
                </a:solidFill>
              </a:rPr>
              <a:t>Questions?</a:t>
            </a:r>
          </a:p>
        </p:txBody>
      </p:sp>
    </p:spTree>
    <p:extLst>
      <p:ext uri="{BB962C8B-B14F-4D97-AF65-F5344CB8AC3E}">
        <p14:creationId xmlns:p14="http://schemas.microsoft.com/office/powerpoint/2010/main" val="11357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5F745-35B5-E354-30C4-450271ADF2D9}"/>
              </a:ext>
            </a:extLst>
          </p:cNvPr>
          <p:cNvSpPr>
            <a:spLocks noGrp="1"/>
          </p:cNvSpPr>
          <p:nvPr>
            <p:ph type="title"/>
          </p:nvPr>
        </p:nvSpPr>
        <p:spPr>
          <a:xfrm>
            <a:off x="1024128" y="965199"/>
            <a:ext cx="6766078" cy="4927601"/>
          </a:xfrm>
        </p:spPr>
        <p:txBody>
          <a:bodyPr vert="horz" lIns="91440" tIns="45720" rIns="91440" bIns="45720" rtlCol="0" anchor="ctr">
            <a:normAutofit/>
          </a:bodyPr>
          <a:lstStyle/>
          <a:p>
            <a:pPr algn="r"/>
            <a:r>
              <a:rPr lang="en-US" sz="5400" kern="1200">
                <a:solidFill>
                  <a:schemeClr val="tx1">
                    <a:lumMod val="85000"/>
                    <a:lumOff val="15000"/>
                  </a:schemeClr>
                </a:solidFill>
                <a:latin typeface="+mj-lt"/>
                <a:ea typeface="+mj-ea"/>
                <a:cs typeface="+mj-cs"/>
              </a:rPr>
              <a:t>Question 1: What is the distribution of app categories in the Google Play Store?</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78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3" name="Freeform: Shape 3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Content Placeholder 4" descr="A group of colored pencils&#10;&#10;Description automatically generated with low confidence">
            <a:extLst>
              <a:ext uri="{FF2B5EF4-FFF2-40B4-BE49-F238E27FC236}">
                <a16:creationId xmlns:a16="http://schemas.microsoft.com/office/drawing/2014/main" id="{CD848FFB-F315-6429-A776-AC14347BE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826" y="643468"/>
            <a:ext cx="7737591" cy="5571066"/>
          </a:xfrm>
          <a:prstGeom prst="rect">
            <a:avLst/>
          </a:prstGeom>
        </p:spPr>
      </p:pic>
      <p:sp>
        <p:nvSpPr>
          <p:cNvPr id="2" name="TextBox 1">
            <a:extLst>
              <a:ext uri="{FF2B5EF4-FFF2-40B4-BE49-F238E27FC236}">
                <a16:creationId xmlns:a16="http://schemas.microsoft.com/office/drawing/2014/main" id="{62575357-64BD-2BCE-C25E-31EAA024AEA6}"/>
              </a:ext>
            </a:extLst>
          </p:cNvPr>
          <p:cNvSpPr txBox="1"/>
          <p:nvPr/>
        </p:nvSpPr>
        <p:spPr>
          <a:xfrm>
            <a:off x="341237" y="1191237"/>
            <a:ext cx="2751589" cy="2800767"/>
          </a:xfrm>
          <a:prstGeom prst="rect">
            <a:avLst/>
          </a:prstGeom>
          <a:noFill/>
        </p:spPr>
        <p:txBody>
          <a:bodyPr wrap="square" rtlCol="0">
            <a:spAutoFit/>
          </a:bodyPr>
          <a:lstStyle/>
          <a:p>
            <a:pPr algn="ctr"/>
            <a:r>
              <a:rPr lang="en-US" sz="3200" dirty="0"/>
              <a:t>Top 3 Applications </a:t>
            </a:r>
          </a:p>
          <a:p>
            <a:endParaRPr lang="en-US" sz="2800" dirty="0"/>
          </a:p>
          <a:p>
            <a:pPr marL="457200" indent="-457200">
              <a:buFont typeface="Wingdings" panose="05000000000000000000" pitchFamily="2" charset="2"/>
              <a:buChar char="Ø"/>
            </a:pPr>
            <a:r>
              <a:rPr lang="en-US" sz="2800" dirty="0"/>
              <a:t>Family</a:t>
            </a:r>
          </a:p>
          <a:p>
            <a:pPr marL="457200" indent="-457200">
              <a:buFont typeface="Wingdings" panose="05000000000000000000" pitchFamily="2" charset="2"/>
              <a:buChar char="Ø"/>
            </a:pPr>
            <a:r>
              <a:rPr lang="en-US" sz="2800" dirty="0"/>
              <a:t>Game</a:t>
            </a:r>
          </a:p>
          <a:p>
            <a:pPr marL="457200" indent="-457200">
              <a:buFont typeface="Wingdings" panose="05000000000000000000" pitchFamily="2" charset="2"/>
              <a:buChar char="Ø"/>
            </a:pPr>
            <a:r>
              <a:rPr lang="en-US" sz="2800" dirty="0"/>
              <a:t>Tools</a:t>
            </a:r>
          </a:p>
        </p:txBody>
      </p:sp>
    </p:spTree>
    <p:extLst>
      <p:ext uri="{BB962C8B-B14F-4D97-AF65-F5344CB8AC3E}">
        <p14:creationId xmlns:p14="http://schemas.microsoft.com/office/powerpoint/2010/main" val="2811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Chart, pie chart&#10;&#10;Description automatically generated">
            <a:extLst>
              <a:ext uri="{FF2B5EF4-FFF2-40B4-BE49-F238E27FC236}">
                <a16:creationId xmlns:a16="http://schemas.microsoft.com/office/drawing/2014/main" id="{45B2E23A-A928-5BD2-5805-C8D44C2C25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300" b="9129"/>
          <a:stretch/>
        </p:blipFill>
        <p:spPr>
          <a:xfrm>
            <a:off x="20" y="1282"/>
            <a:ext cx="12191980" cy="6856718"/>
          </a:xfrm>
          <a:prstGeom prst="rect">
            <a:avLst/>
          </a:prstGeom>
        </p:spPr>
      </p:pic>
    </p:spTree>
    <p:extLst>
      <p:ext uri="{BB962C8B-B14F-4D97-AF65-F5344CB8AC3E}">
        <p14:creationId xmlns:p14="http://schemas.microsoft.com/office/powerpoint/2010/main" val="137740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E5A26B-CF6A-D3A7-780E-F6A993A73DB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Question 2: What is the percentage of free vs paid apps, and does it affect the ratings in the Google Play Store?</a:t>
            </a:r>
          </a:p>
        </p:txBody>
      </p:sp>
    </p:spTree>
    <p:extLst>
      <p:ext uri="{BB962C8B-B14F-4D97-AF65-F5344CB8AC3E}">
        <p14:creationId xmlns:p14="http://schemas.microsoft.com/office/powerpoint/2010/main" val="4793553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3">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3"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5" name="Content Placeholder 8">
            <a:extLst>
              <a:ext uri="{FF2B5EF4-FFF2-40B4-BE49-F238E27FC236}">
                <a16:creationId xmlns:a16="http://schemas.microsoft.com/office/drawing/2014/main" id="{D20D9F95-A267-69F0-6205-9A40392CD814}"/>
              </a:ext>
            </a:extLst>
          </p:cNvPr>
          <p:cNvSpPr>
            <a:spLocks noGrp="1"/>
          </p:cNvSpPr>
          <p:nvPr>
            <p:ph idx="1"/>
          </p:nvPr>
        </p:nvSpPr>
        <p:spPr>
          <a:xfrm>
            <a:off x="1049911" y="2130464"/>
            <a:ext cx="3058623" cy="3272324"/>
          </a:xfrm>
        </p:spPr>
        <p:txBody>
          <a:bodyPr anchor="t">
            <a:normAutofit/>
          </a:bodyPr>
          <a:lstStyle/>
          <a:p>
            <a:r>
              <a:rPr lang="en-US" sz="2000" dirty="0"/>
              <a:t>Interesting percentage breakdown of free apps vs paid apps.</a:t>
            </a:r>
          </a:p>
        </p:txBody>
      </p:sp>
      <p:pic>
        <p:nvPicPr>
          <p:cNvPr id="5" name="Content Placeholder 4" descr="Chart, pie chart&#10;&#10;Description automatically generated">
            <a:extLst>
              <a:ext uri="{FF2B5EF4-FFF2-40B4-BE49-F238E27FC236}">
                <a16:creationId xmlns:a16="http://schemas.microsoft.com/office/drawing/2014/main" id="{6C2CC5E0-EC78-6159-98D9-1FFCBCB63613}"/>
              </a:ext>
            </a:extLst>
          </p:cNvPr>
          <p:cNvPicPr>
            <a:picLocks noChangeAspect="1"/>
          </p:cNvPicPr>
          <p:nvPr/>
        </p:nvPicPr>
        <p:blipFill rotWithShape="1">
          <a:blip r:embed="rId2">
            <a:extLst>
              <a:ext uri="{28A0092B-C50C-407E-A947-70E740481C1C}">
                <a14:useLocalDpi xmlns:a14="http://schemas.microsoft.com/office/drawing/2010/main" val="0"/>
              </a:ext>
            </a:extLst>
          </a:blip>
          <a:srcRect l="5954" r="5637" b="-2"/>
          <a:stretch/>
        </p:blipFill>
        <p:spPr>
          <a:xfrm>
            <a:off x="4636963" y="10"/>
            <a:ext cx="7555037" cy="6857990"/>
          </a:xfrm>
          <a:prstGeom prst="rect">
            <a:avLst/>
          </a:prstGeom>
        </p:spPr>
      </p:pic>
    </p:spTree>
    <p:extLst>
      <p:ext uri="{BB962C8B-B14F-4D97-AF65-F5344CB8AC3E}">
        <p14:creationId xmlns:p14="http://schemas.microsoft.com/office/powerpoint/2010/main" val="335282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BBA71E8D-21D9-BEDE-5012-EEF1E7A5A2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722" y="643466"/>
            <a:ext cx="5469413" cy="5566833"/>
          </a:xfrm>
          <a:prstGeom prst="rect">
            <a:avLst/>
          </a:prstGeom>
        </p:spPr>
      </p:pic>
      <p:grpSp>
        <p:nvGrpSpPr>
          <p:cNvPr id="14" name="Group 13">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5"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1846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62CB7-B045-547E-C91C-A668F2C6AFBC}"/>
              </a:ext>
            </a:extLst>
          </p:cNvPr>
          <p:cNvSpPr>
            <a:spLocks noGrp="1"/>
          </p:cNvSpPr>
          <p:nvPr>
            <p:ph type="title"/>
          </p:nvPr>
        </p:nvSpPr>
        <p:spPr>
          <a:xfrm>
            <a:off x="1120624" y="1122807"/>
            <a:ext cx="9954443" cy="4297680"/>
          </a:xfrm>
          <a:noFill/>
          <a:ln>
            <a:noFill/>
          </a:ln>
        </p:spPr>
        <p:txBody>
          <a:bodyPr vert="horz" lIns="91440" tIns="45720" rIns="91440" bIns="45720" rtlCol="0" anchor="ctr">
            <a:normAutofit/>
          </a:bodyPr>
          <a:lstStyle/>
          <a:p>
            <a:pPr algn="ctr"/>
            <a:r>
              <a:rPr lang="en-US" sz="6000">
                <a:solidFill>
                  <a:srgbClr val="FFFFFF"/>
                </a:solidFill>
              </a:rPr>
              <a:t>Question 3: What is the distribution of app ratings in the Google Play Store?</a:t>
            </a:r>
          </a:p>
        </p:txBody>
      </p:sp>
    </p:spTree>
    <p:extLst>
      <p:ext uri="{BB962C8B-B14F-4D97-AF65-F5344CB8AC3E}">
        <p14:creationId xmlns:p14="http://schemas.microsoft.com/office/powerpoint/2010/main" val="3251200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260</Words>
  <Application>Microsoft Office PowerPoint</Application>
  <PresentationFormat>Widescreen</PresentationFormat>
  <Paragraphs>34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Google Play Store Apps Analysis</vt:lpstr>
      <vt:lpstr>Introduction</vt:lpstr>
      <vt:lpstr>Question 1: What is the distribution of app categories in the Google Play Store?</vt:lpstr>
      <vt:lpstr>PowerPoint Presentation</vt:lpstr>
      <vt:lpstr>PowerPoint Presentation</vt:lpstr>
      <vt:lpstr>Question 2: What is the percentage of free vs paid apps, and does it affect the ratings in the Google Play Store?</vt:lpstr>
      <vt:lpstr>PowerPoint Presentation</vt:lpstr>
      <vt:lpstr>PowerPoint Presentation</vt:lpstr>
      <vt:lpstr>Question 3: What is the distribution of app ratings in the Google Play Store?</vt:lpstr>
      <vt:lpstr>Distribution of Ratings</vt:lpstr>
      <vt:lpstr>Question 4: How do the number of reviews correlate with app ratings?</vt:lpstr>
      <vt:lpstr>PowerPoint Presentation</vt:lpstr>
      <vt:lpstr>Question 5: What are the most expensive app categories on the Google Play Store?</vt:lpstr>
      <vt:lpstr>Comparison on Categories </vt:lpstr>
      <vt:lpstr>Question 6: Which app categories have the highest number of installs?</vt:lpstr>
      <vt:lpstr>Top Installed App Categories </vt:lpstr>
      <vt:lpstr>Question 7: How does app size affect the number of installs?</vt:lpstr>
      <vt:lpstr>PowerPoint Presentation</vt:lpstr>
      <vt:lpstr>Statistical Analysis </vt:lpstr>
      <vt:lpstr>Analysis &amp; Findings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Apps Analysis</dc:title>
  <dc:creator>Shankar M</dc:creator>
  <cp:lastModifiedBy>Shankar M</cp:lastModifiedBy>
  <cp:revision>3</cp:revision>
  <dcterms:created xsi:type="dcterms:W3CDTF">2023-03-02T06:35:43Z</dcterms:created>
  <dcterms:modified xsi:type="dcterms:W3CDTF">2023-03-02T21:38:27Z</dcterms:modified>
</cp:coreProperties>
</file>