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4" r:id="rId1"/>
  </p:sldMasterIdLst>
  <p:sldIdLst>
    <p:sldId id="257" r:id="rId2"/>
    <p:sldId id="259" r:id="rId3"/>
    <p:sldId id="267" r:id="rId4"/>
    <p:sldId id="274" r:id="rId5"/>
    <p:sldId id="260" r:id="rId6"/>
    <p:sldId id="258" r:id="rId7"/>
    <p:sldId id="261" r:id="rId8"/>
    <p:sldId id="280" r:id="rId9"/>
    <p:sldId id="273" r:id="rId10"/>
    <p:sldId id="279" r:id="rId11"/>
    <p:sldId id="281" r:id="rId12"/>
    <p:sldId id="266" r:id="rId13"/>
    <p:sldId id="275" r:id="rId14"/>
    <p:sldId id="276" r:id="rId15"/>
    <p:sldId id="277" r:id="rId16"/>
    <p:sldId id="278" r:id="rId17"/>
    <p:sldId id="265" r:id="rId18"/>
    <p:sldId id="271"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67" d="100"/>
          <a:sy n="67" d="100"/>
        </p:scale>
        <p:origin x="8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03B9A0-C83D-4DB3-A856-9936DF9F4869}" type="datetimeFigureOut">
              <a:rPr lang="en-IN" smtClean="0"/>
              <a:t>17-08-2024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E9712BA0-4696-4DE3-8A4E-4E4959E4C9EE}" type="slidenum">
              <a:rPr lang="en-IN" smtClean="0"/>
              <a:t>‹#›</a:t>
            </a:fld>
            <a:endParaRPr lang="en-IN"/>
          </a:p>
        </p:txBody>
      </p:sp>
    </p:spTree>
    <p:extLst>
      <p:ext uri="{BB962C8B-B14F-4D97-AF65-F5344CB8AC3E}">
        <p14:creationId xmlns:p14="http://schemas.microsoft.com/office/powerpoint/2010/main" val="48571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03B9A0-C83D-4DB3-A856-9936DF9F4869}" type="datetimeFigureOut">
              <a:rPr lang="en-IN" smtClean="0"/>
              <a:t>17-08-2024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712BA0-4696-4DE3-8A4E-4E4959E4C9EE}" type="slidenum">
              <a:rPr lang="en-IN" smtClean="0"/>
              <a:t>‹#›</a:t>
            </a:fld>
            <a:endParaRPr lang="en-IN"/>
          </a:p>
        </p:txBody>
      </p:sp>
    </p:spTree>
    <p:extLst>
      <p:ext uri="{BB962C8B-B14F-4D97-AF65-F5344CB8AC3E}">
        <p14:creationId xmlns:p14="http://schemas.microsoft.com/office/powerpoint/2010/main" val="1701672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03B9A0-C83D-4DB3-A856-9936DF9F4869}" type="datetimeFigureOut">
              <a:rPr lang="en-IN" smtClean="0"/>
              <a:t>17-08-2024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712BA0-4696-4DE3-8A4E-4E4959E4C9EE}" type="slidenum">
              <a:rPr lang="en-IN" smtClean="0"/>
              <a:t>‹#›</a:t>
            </a:fld>
            <a:endParaRPr lang="en-IN"/>
          </a:p>
        </p:txBody>
      </p:sp>
    </p:spTree>
    <p:extLst>
      <p:ext uri="{BB962C8B-B14F-4D97-AF65-F5344CB8AC3E}">
        <p14:creationId xmlns:p14="http://schemas.microsoft.com/office/powerpoint/2010/main" val="3028469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03B9A0-C83D-4DB3-A856-9936DF9F4869}" type="datetimeFigureOut">
              <a:rPr lang="en-IN" smtClean="0"/>
              <a:t>17-08-2024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712BA0-4696-4DE3-8A4E-4E4959E4C9EE}" type="slidenum">
              <a:rPr lang="en-IN" smtClean="0"/>
              <a:t>‹#›</a:t>
            </a:fld>
            <a:endParaRPr lang="en-IN"/>
          </a:p>
        </p:txBody>
      </p:sp>
    </p:spTree>
    <p:extLst>
      <p:ext uri="{BB962C8B-B14F-4D97-AF65-F5344CB8AC3E}">
        <p14:creationId xmlns:p14="http://schemas.microsoft.com/office/powerpoint/2010/main" val="45507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E703B9A0-C83D-4DB3-A856-9936DF9F4869}" type="datetimeFigureOut">
              <a:rPr lang="en-IN" smtClean="0"/>
              <a:t>17-08-2024</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E9712BA0-4696-4DE3-8A4E-4E4959E4C9EE}" type="slidenum">
              <a:rPr lang="en-IN" smtClean="0"/>
              <a:t>‹#›</a:t>
            </a:fld>
            <a:endParaRPr lang="en-IN"/>
          </a:p>
        </p:txBody>
      </p:sp>
    </p:spTree>
    <p:extLst>
      <p:ext uri="{BB962C8B-B14F-4D97-AF65-F5344CB8AC3E}">
        <p14:creationId xmlns:p14="http://schemas.microsoft.com/office/powerpoint/2010/main" val="277905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03B9A0-C83D-4DB3-A856-9936DF9F4869}" type="datetimeFigureOut">
              <a:rPr lang="en-IN" smtClean="0"/>
              <a:t>17-08-2024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712BA0-4696-4DE3-8A4E-4E4959E4C9EE}" type="slidenum">
              <a:rPr lang="en-IN" smtClean="0"/>
              <a:t>‹#›</a:t>
            </a:fld>
            <a:endParaRPr lang="en-IN"/>
          </a:p>
        </p:txBody>
      </p:sp>
    </p:spTree>
    <p:extLst>
      <p:ext uri="{BB962C8B-B14F-4D97-AF65-F5344CB8AC3E}">
        <p14:creationId xmlns:p14="http://schemas.microsoft.com/office/powerpoint/2010/main" val="3494883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03B9A0-C83D-4DB3-A856-9936DF9F4869}" type="datetimeFigureOut">
              <a:rPr lang="en-IN" smtClean="0"/>
              <a:t>17-08-2024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9712BA0-4696-4DE3-8A4E-4E4959E4C9EE}" type="slidenum">
              <a:rPr lang="en-IN" smtClean="0"/>
              <a:t>‹#›</a:t>
            </a:fld>
            <a:endParaRPr lang="en-IN"/>
          </a:p>
        </p:txBody>
      </p:sp>
    </p:spTree>
    <p:extLst>
      <p:ext uri="{BB962C8B-B14F-4D97-AF65-F5344CB8AC3E}">
        <p14:creationId xmlns:p14="http://schemas.microsoft.com/office/powerpoint/2010/main" val="1669854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03B9A0-C83D-4DB3-A856-9936DF9F4869}" type="datetimeFigureOut">
              <a:rPr lang="en-IN" smtClean="0"/>
              <a:t>17-08-2024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9712BA0-4696-4DE3-8A4E-4E4959E4C9EE}" type="slidenum">
              <a:rPr lang="en-IN" smtClean="0"/>
              <a:t>‹#›</a:t>
            </a:fld>
            <a:endParaRPr lang="en-IN"/>
          </a:p>
        </p:txBody>
      </p:sp>
    </p:spTree>
    <p:extLst>
      <p:ext uri="{BB962C8B-B14F-4D97-AF65-F5344CB8AC3E}">
        <p14:creationId xmlns:p14="http://schemas.microsoft.com/office/powerpoint/2010/main" val="755376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03B9A0-C83D-4DB3-A856-9936DF9F4869}" type="datetimeFigureOut">
              <a:rPr lang="en-IN" smtClean="0"/>
              <a:t>17-08-2024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9712BA0-4696-4DE3-8A4E-4E4959E4C9EE}" type="slidenum">
              <a:rPr lang="en-IN" smtClean="0"/>
              <a:t>‹#›</a:t>
            </a:fld>
            <a:endParaRPr lang="en-IN"/>
          </a:p>
        </p:txBody>
      </p:sp>
    </p:spTree>
    <p:extLst>
      <p:ext uri="{BB962C8B-B14F-4D97-AF65-F5344CB8AC3E}">
        <p14:creationId xmlns:p14="http://schemas.microsoft.com/office/powerpoint/2010/main" val="2491552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03B9A0-C83D-4DB3-A856-9936DF9F4869}" type="datetimeFigureOut">
              <a:rPr lang="en-IN" smtClean="0"/>
              <a:t>17-08-2024</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E9712BA0-4696-4DE3-8A4E-4E4959E4C9EE}" type="slidenum">
              <a:rPr lang="en-IN" smtClean="0"/>
              <a:t>‹#›</a:t>
            </a:fld>
            <a:endParaRPr lang="en-IN"/>
          </a:p>
        </p:txBody>
      </p:sp>
    </p:spTree>
    <p:extLst>
      <p:ext uri="{BB962C8B-B14F-4D97-AF65-F5344CB8AC3E}">
        <p14:creationId xmlns:p14="http://schemas.microsoft.com/office/powerpoint/2010/main" val="2214062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03B9A0-C83D-4DB3-A856-9936DF9F4869}" type="datetimeFigureOut">
              <a:rPr lang="en-IN" smtClean="0"/>
              <a:t>17-08-2024</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E9712BA0-4696-4DE3-8A4E-4E4959E4C9EE}" type="slidenum">
              <a:rPr lang="en-IN" smtClean="0"/>
              <a:t>‹#›</a:t>
            </a:fld>
            <a:endParaRPr lang="en-IN"/>
          </a:p>
        </p:txBody>
      </p:sp>
    </p:spTree>
    <p:extLst>
      <p:ext uri="{BB962C8B-B14F-4D97-AF65-F5344CB8AC3E}">
        <p14:creationId xmlns:p14="http://schemas.microsoft.com/office/powerpoint/2010/main" val="413869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E703B9A0-C83D-4DB3-A856-9936DF9F4869}" type="datetimeFigureOut">
              <a:rPr lang="en-IN" smtClean="0"/>
              <a:t>17-08-2024</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E9712BA0-4696-4DE3-8A4E-4E4959E4C9EE}" type="slidenum">
              <a:rPr lang="en-IN" smtClean="0"/>
              <a:t>‹#›</a:t>
            </a:fld>
            <a:endParaRPr lang="en-IN"/>
          </a:p>
        </p:txBody>
      </p:sp>
    </p:spTree>
    <p:extLst>
      <p:ext uri="{BB962C8B-B14F-4D97-AF65-F5344CB8AC3E}">
        <p14:creationId xmlns:p14="http://schemas.microsoft.com/office/powerpoint/2010/main" val="2800062112"/>
      </p:ext>
    </p:extLst>
  </p:cSld>
  <p:clrMap bg1="lt1" tx1="dk1" bg2="lt2" tx2="dk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940" r:id="rId6"/>
    <p:sldLayoutId id="2147483941" r:id="rId7"/>
    <p:sldLayoutId id="2147483942" r:id="rId8"/>
    <p:sldLayoutId id="2147483943" r:id="rId9"/>
    <p:sldLayoutId id="2147483944" r:id="rId10"/>
    <p:sldLayoutId id="2147483945"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C839B-B407-AD7C-0C1D-B4818C4EB046}"/>
              </a:ext>
            </a:extLst>
          </p:cNvPr>
          <p:cNvSpPr>
            <a:spLocks noGrp="1"/>
          </p:cNvSpPr>
          <p:nvPr>
            <p:ph type="title"/>
          </p:nvPr>
        </p:nvSpPr>
        <p:spPr>
          <a:xfrm>
            <a:off x="1533832" y="115615"/>
            <a:ext cx="9476429" cy="1226181"/>
          </a:xfrm>
        </p:spPr>
        <p:txBody>
          <a:bodyPr>
            <a:normAutofit/>
          </a:bodyPr>
          <a:lstStyle/>
          <a:p>
            <a:r>
              <a:rPr lang="en-IN" sz="6000" dirty="0"/>
              <a:t>contents</a:t>
            </a:r>
          </a:p>
        </p:txBody>
      </p:sp>
      <p:sp>
        <p:nvSpPr>
          <p:cNvPr id="3" name="Content Placeholder 2">
            <a:extLst>
              <a:ext uri="{FF2B5EF4-FFF2-40B4-BE49-F238E27FC236}">
                <a16:creationId xmlns:a16="http://schemas.microsoft.com/office/drawing/2014/main" id="{72D939B0-0044-C21C-E928-DC76DBCFA94A}"/>
              </a:ext>
            </a:extLst>
          </p:cNvPr>
          <p:cNvSpPr>
            <a:spLocks noGrp="1"/>
          </p:cNvSpPr>
          <p:nvPr>
            <p:ph idx="1"/>
          </p:nvPr>
        </p:nvSpPr>
        <p:spPr>
          <a:xfrm>
            <a:off x="1533832" y="1484671"/>
            <a:ext cx="9594416" cy="4935794"/>
          </a:xfrm>
        </p:spPr>
        <p:txBody>
          <a:bodyPr>
            <a:normAutofit fontScale="85000" lnSpcReduction="20000"/>
          </a:bodyPr>
          <a:lstStyle/>
          <a:p>
            <a:r>
              <a:rPr lang="en-IN" sz="2400" dirty="0"/>
              <a:t>Abstract</a:t>
            </a:r>
          </a:p>
          <a:p>
            <a:r>
              <a:rPr lang="en-IN" sz="2400" dirty="0"/>
              <a:t>Introduction</a:t>
            </a:r>
          </a:p>
          <a:p>
            <a:r>
              <a:rPr lang="en-IN" sz="2400" dirty="0"/>
              <a:t>Literature review</a:t>
            </a:r>
          </a:p>
          <a:p>
            <a:r>
              <a:rPr lang="en-IN" sz="2400" dirty="0"/>
              <a:t>Problem Statement</a:t>
            </a:r>
          </a:p>
          <a:p>
            <a:r>
              <a:rPr lang="en-IN" sz="2400" dirty="0"/>
              <a:t>Existing system</a:t>
            </a:r>
          </a:p>
          <a:p>
            <a:r>
              <a:rPr lang="en-IN" sz="2400" dirty="0"/>
              <a:t>System Design</a:t>
            </a:r>
          </a:p>
          <a:p>
            <a:r>
              <a:rPr lang="en-IN" sz="2400" dirty="0"/>
              <a:t>System Architecture</a:t>
            </a:r>
          </a:p>
          <a:p>
            <a:r>
              <a:rPr lang="en-IN" sz="2400" dirty="0"/>
              <a:t>System Requirement</a:t>
            </a:r>
          </a:p>
          <a:p>
            <a:r>
              <a:rPr lang="en-IN" sz="2400" dirty="0"/>
              <a:t>Software &amp; Hardware requirement</a:t>
            </a:r>
          </a:p>
          <a:p>
            <a:r>
              <a:rPr lang="en-IN" sz="2400" dirty="0"/>
              <a:t>Implementation</a:t>
            </a:r>
          </a:p>
          <a:p>
            <a:r>
              <a:rPr lang="en-IN" sz="2400" dirty="0"/>
              <a:t>Result</a:t>
            </a:r>
          </a:p>
          <a:p>
            <a:r>
              <a:rPr lang="en-IN" sz="2400" dirty="0"/>
              <a:t>Future Scope</a:t>
            </a:r>
          </a:p>
          <a:p>
            <a:r>
              <a:rPr lang="en-IN" sz="2400" dirty="0"/>
              <a:t>Conclusion</a:t>
            </a:r>
          </a:p>
          <a:p>
            <a:endParaRPr lang="en-IN" dirty="0"/>
          </a:p>
        </p:txBody>
      </p:sp>
    </p:spTree>
    <p:extLst>
      <p:ext uri="{BB962C8B-B14F-4D97-AF65-F5344CB8AC3E}">
        <p14:creationId xmlns:p14="http://schemas.microsoft.com/office/powerpoint/2010/main" val="21075440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3EA0E2B-7D78-4DF6-CE1F-7275EA9CFE53}"/>
              </a:ext>
            </a:extLst>
          </p:cNvPr>
          <p:cNvSpPr>
            <a:spLocks noGrp="1"/>
          </p:cNvSpPr>
          <p:nvPr>
            <p:ph type="title"/>
          </p:nvPr>
        </p:nvSpPr>
        <p:spPr>
          <a:xfrm>
            <a:off x="1066800" y="103436"/>
            <a:ext cx="10058400" cy="1609344"/>
          </a:xfrm>
        </p:spPr>
        <p:txBody>
          <a:bodyPr/>
          <a:lstStyle/>
          <a:p>
            <a:r>
              <a:rPr lang="en-IN"/>
              <a:t>Class diagram</a:t>
            </a:r>
            <a:endParaRPr lang="en-IN" dirty="0"/>
          </a:p>
        </p:txBody>
      </p:sp>
      <p:pic>
        <p:nvPicPr>
          <p:cNvPr id="14" name="Content Placeholder 13">
            <a:extLst>
              <a:ext uri="{FF2B5EF4-FFF2-40B4-BE49-F238E27FC236}">
                <a16:creationId xmlns:a16="http://schemas.microsoft.com/office/drawing/2014/main" id="{348A727F-FFA3-4C3F-BDCF-9D24D6CAEBE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66800" y="1712779"/>
            <a:ext cx="10191750" cy="4816609"/>
          </a:xfrm>
        </p:spPr>
      </p:pic>
    </p:spTree>
    <p:extLst>
      <p:ext uri="{BB962C8B-B14F-4D97-AF65-F5344CB8AC3E}">
        <p14:creationId xmlns:p14="http://schemas.microsoft.com/office/powerpoint/2010/main" val="559417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3EA0E2B-7D78-4DF6-CE1F-7275EA9CFE53}"/>
              </a:ext>
            </a:extLst>
          </p:cNvPr>
          <p:cNvSpPr>
            <a:spLocks noGrp="1"/>
          </p:cNvSpPr>
          <p:nvPr>
            <p:ph type="title"/>
          </p:nvPr>
        </p:nvSpPr>
        <p:spPr>
          <a:xfrm>
            <a:off x="1066800" y="103436"/>
            <a:ext cx="10058400" cy="1609344"/>
          </a:xfrm>
        </p:spPr>
        <p:txBody>
          <a:bodyPr/>
          <a:lstStyle/>
          <a:p>
            <a:r>
              <a:rPr lang="en-IN" dirty="0"/>
              <a:t>sequence diagram</a:t>
            </a:r>
          </a:p>
        </p:txBody>
      </p:sp>
      <p:pic>
        <p:nvPicPr>
          <p:cNvPr id="5" name="Content Placeholder 4">
            <a:extLst>
              <a:ext uri="{FF2B5EF4-FFF2-40B4-BE49-F238E27FC236}">
                <a16:creationId xmlns:a16="http://schemas.microsoft.com/office/drawing/2014/main" id="{AF3D7575-746F-2C9D-2A14-F5D0B008DA1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66799" y="1585914"/>
            <a:ext cx="10648951" cy="4600574"/>
          </a:xfrm>
        </p:spPr>
      </p:pic>
    </p:spTree>
    <p:extLst>
      <p:ext uri="{BB962C8B-B14F-4D97-AF65-F5344CB8AC3E}">
        <p14:creationId xmlns:p14="http://schemas.microsoft.com/office/powerpoint/2010/main" val="2681364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B041B-FC8E-5EF3-326E-A0ADF60E4E2B}"/>
              </a:ext>
            </a:extLst>
          </p:cNvPr>
          <p:cNvSpPr>
            <a:spLocks noGrp="1"/>
          </p:cNvSpPr>
          <p:nvPr>
            <p:ph type="title"/>
          </p:nvPr>
        </p:nvSpPr>
        <p:spPr>
          <a:xfrm>
            <a:off x="1069848" y="484632"/>
            <a:ext cx="10058400" cy="1177020"/>
          </a:xfrm>
        </p:spPr>
        <p:txBody>
          <a:bodyPr>
            <a:normAutofit fontScale="90000"/>
          </a:bodyPr>
          <a:lstStyle/>
          <a:p>
            <a:r>
              <a:rPr lang="en-IN" sz="5400" dirty="0"/>
              <a:t>Software &amp; hardware Requirement</a:t>
            </a:r>
            <a:br>
              <a:rPr lang="en-IN" sz="5400" dirty="0"/>
            </a:br>
            <a:endParaRPr lang="en-IN" dirty="0"/>
          </a:p>
        </p:txBody>
      </p:sp>
      <p:sp>
        <p:nvSpPr>
          <p:cNvPr id="4" name="Content Placeholder 3">
            <a:extLst>
              <a:ext uri="{FF2B5EF4-FFF2-40B4-BE49-F238E27FC236}">
                <a16:creationId xmlns:a16="http://schemas.microsoft.com/office/drawing/2014/main" id="{14EA7852-4141-6E64-0A15-B71DECC4CC78}"/>
              </a:ext>
            </a:extLst>
          </p:cNvPr>
          <p:cNvSpPr>
            <a:spLocks noGrp="1"/>
          </p:cNvSpPr>
          <p:nvPr>
            <p:ph sz="half" idx="1"/>
          </p:nvPr>
        </p:nvSpPr>
        <p:spPr>
          <a:xfrm>
            <a:off x="1256661" y="1517175"/>
            <a:ext cx="5478436" cy="5011444"/>
          </a:xfrm>
        </p:spPr>
        <p:txBody>
          <a:bodyPr>
            <a:normAutofit lnSpcReduction="10000"/>
          </a:bodyPr>
          <a:lstStyle/>
          <a:p>
            <a:r>
              <a:rPr lang="en-IN" b="1" dirty="0"/>
              <a:t>Software requirement.</a:t>
            </a:r>
          </a:p>
          <a:p>
            <a:pPr marL="0" indent="0">
              <a:buNone/>
            </a:pPr>
            <a:r>
              <a:rPr lang="en-IN" b="1" dirty="0"/>
              <a:t>   Development Tools</a:t>
            </a:r>
          </a:p>
          <a:p>
            <a:pPr marL="0" indent="0">
              <a:buNone/>
            </a:pPr>
            <a:r>
              <a:rPr lang="en-IN" dirty="0"/>
              <a:t> 1.VS Code 2.Eclipse</a:t>
            </a:r>
          </a:p>
          <a:p>
            <a:pPr algn="l">
              <a:buFont typeface="Arial" panose="020B0604020202020204" pitchFamily="34" charset="0"/>
              <a:buChar char="•"/>
            </a:pPr>
            <a:r>
              <a:rPr lang="en-IN" b="1" i="0" dirty="0">
                <a:solidFill>
                  <a:srgbClr val="404040"/>
                </a:solidFill>
                <a:effectLst/>
                <a:latin typeface="+mj-lt"/>
              </a:rPr>
              <a:t>Front End Tool </a:t>
            </a:r>
            <a:r>
              <a:rPr lang="en-IN" b="0" i="0" dirty="0">
                <a:solidFill>
                  <a:srgbClr val="404040"/>
                </a:solidFill>
                <a:effectLst/>
                <a:latin typeface="Jost"/>
              </a:rPr>
              <a:t>:HTML, CSS, Angular</a:t>
            </a:r>
          </a:p>
          <a:p>
            <a:pPr algn="l">
              <a:buFont typeface="Arial" panose="020B0604020202020204" pitchFamily="34" charset="0"/>
              <a:buChar char="•"/>
            </a:pPr>
            <a:r>
              <a:rPr lang="en-IN" b="1" dirty="0">
                <a:solidFill>
                  <a:srgbClr val="404040"/>
                </a:solidFill>
                <a:latin typeface="+mj-lt"/>
              </a:rPr>
              <a:t>Back </a:t>
            </a:r>
            <a:r>
              <a:rPr lang="en-IN" b="1" i="0" dirty="0">
                <a:solidFill>
                  <a:srgbClr val="404040"/>
                </a:solidFill>
                <a:effectLst/>
                <a:latin typeface="+mj-lt"/>
              </a:rPr>
              <a:t>End Tool </a:t>
            </a:r>
            <a:r>
              <a:rPr lang="en-IN" b="1" i="0" dirty="0">
                <a:solidFill>
                  <a:srgbClr val="404040"/>
                </a:solidFill>
                <a:effectLst/>
                <a:latin typeface="Jost"/>
              </a:rPr>
              <a:t>  </a:t>
            </a:r>
            <a:r>
              <a:rPr lang="en-IN" b="0" i="0" dirty="0">
                <a:solidFill>
                  <a:srgbClr val="404040"/>
                </a:solidFill>
                <a:effectLst/>
                <a:latin typeface="Jost"/>
              </a:rPr>
              <a:t>:Java, Spring Boot</a:t>
            </a:r>
          </a:p>
          <a:p>
            <a:pPr algn="l">
              <a:buFont typeface="Arial" panose="020B0604020202020204" pitchFamily="34" charset="0"/>
              <a:buChar char="•"/>
            </a:pPr>
            <a:r>
              <a:rPr lang="en-IN" b="1" i="0" dirty="0">
                <a:solidFill>
                  <a:srgbClr val="404040"/>
                </a:solidFill>
                <a:effectLst/>
                <a:latin typeface="+mj-lt"/>
              </a:rPr>
              <a:t>Database Tool    </a:t>
            </a:r>
            <a:r>
              <a:rPr lang="en-IN" b="0" i="0" dirty="0">
                <a:solidFill>
                  <a:srgbClr val="404040"/>
                </a:solidFill>
                <a:effectLst/>
                <a:latin typeface="Jost"/>
              </a:rPr>
              <a:t>:SQL Server</a:t>
            </a:r>
          </a:p>
          <a:p>
            <a:pPr algn="l">
              <a:buFont typeface="Arial" panose="020B0604020202020204" pitchFamily="34" charset="0"/>
              <a:buChar char="•"/>
            </a:pPr>
            <a:r>
              <a:rPr lang="en-IN" b="1" i="0" dirty="0">
                <a:solidFill>
                  <a:srgbClr val="404040"/>
                </a:solidFill>
                <a:effectLst/>
                <a:latin typeface="+mj-lt"/>
              </a:rPr>
              <a:t>Documenting Tool</a:t>
            </a:r>
            <a:r>
              <a:rPr lang="en-IN" b="0" i="0" dirty="0">
                <a:solidFill>
                  <a:srgbClr val="404040"/>
                </a:solidFill>
                <a:effectLst/>
                <a:latin typeface="Jost"/>
              </a:rPr>
              <a:t>: MS-Word, MS-Powerpoint</a:t>
            </a:r>
          </a:p>
          <a:p>
            <a:pPr algn="l">
              <a:buFont typeface="Arial" panose="020B0604020202020204" pitchFamily="34" charset="0"/>
              <a:buChar char="•"/>
            </a:pPr>
            <a:endParaRPr lang="en-IN" b="1" dirty="0"/>
          </a:p>
          <a:p>
            <a:pPr>
              <a:buFont typeface="Arial" panose="020B0604020202020204" pitchFamily="34" charset="0"/>
              <a:buChar char="•"/>
            </a:pPr>
            <a:r>
              <a:rPr lang="en-IN" b="1" dirty="0"/>
              <a:t>Hardware requirement</a:t>
            </a:r>
          </a:p>
          <a:p>
            <a:pPr>
              <a:buFont typeface="Arial" panose="020B0604020202020204" pitchFamily="34" charset="0"/>
              <a:buChar char="•"/>
            </a:pPr>
            <a:r>
              <a:rPr lang="en-US" dirty="0"/>
              <a:t>Hard Disk – 1 TB HDD/ 125 GB SSD (minimum). </a:t>
            </a:r>
          </a:p>
          <a:p>
            <a:pPr>
              <a:buFont typeface="Arial" panose="020B0604020202020204" pitchFamily="34" charset="0"/>
              <a:buChar char="•"/>
            </a:pPr>
            <a:r>
              <a:rPr lang="en-US" dirty="0"/>
              <a:t>RAM – 4 GB (minimum).</a:t>
            </a:r>
          </a:p>
          <a:p>
            <a:pPr>
              <a:buFont typeface="Arial" panose="020B0604020202020204" pitchFamily="34" charset="0"/>
              <a:buChar char="•"/>
            </a:pPr>
            <a:r>
              <a:rPr lang="en-US" dirty="0"/>
              <a:t>Processor – Intel i3 or above.</a:t>
            </a:r>
            <a:endParaRPr lang="en-IN" b="1" dirty="0"/>
          </a:p>
          <a:p>
            <a:pPr>
              <a:buFont typeface="Arial" panose="020B0604020202020204" pitchFamily="34" charset="0"/>
              <a:buChar char="•"/>
            </a:pPr>
            <a:endParaRPr lang="en-IN" b="1" dirty="0"/>
          </a:p>
          <a:p>
            <a:pPr>
              <a:buFont typeface="Arial" panose="020B0604020202020204" pitchFamily="34" charset="0"/>
              <a:buChar char="•"/>
            </a:pPr>
            <a:endParaRPr lang="en-IN" b="1" dirty="0"/>
          </a:p>
          <a:p>
            <a:pPr marL="0" indent="0">
              <a:buNone/>
            </a:pPr>
            <a:endParaRPr lang="en-IN" b="0" i="0" dirty="0">
              <a:solidFill>
                <a:srgbClr val="404040"/>
              </a:solidFill>
              <a:effectLst/>
              <a:latin typeface="Jost"/>
            </a:endParaRPr>
          </a:p>
          <a:p>
            <a:pPr marL="0" indent="0" algn="l">
              <a:buNone/>
            </a:pPr>
            <a:endParaRPr lang="en-IN" b="0" i="0" dirty="0">
              <a:solidFill>
                <a:srgbClr val="404040"/>
              </a:solidFill>
              <a:effectLst/>
              <a:latin typeface="Jost"/>
            </a:endParaRPr>
          </a:p>
        </p:txBody>
      </p:sp>
      <p:pic>
        <p:nvPicPr>
          <p:cNvPr id="7" name="Content Placeholder 6">
            <a:extLst>
              <a:ext uri="{FF2B5EF4-FFF2-40B4-BE49-F238E27FC236}">
                <a16:creationId xmlns:a16="http://schemas.microsoft.com/office/drawing/2014/main" id="{894C19DC-6311-60B7-AB02-934F47F5361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51829" y="1387609"/>
            <a:ext cx="5740171" cy="4865707"/>
          </a:xfrm>
        </p:spPr>
      </p:pic>
    </p:spTree>
    <p:extLst>
      <p:ext uri="{BB962C8B-B14F-4D97-AF65-F5344CB8AC3E}">
        <p14:creationId xmlns:p14="http://schemas.microsoft.com/office/powerpoint/2010/main" val="837628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3BB9C-4CD3-4F00-782E-9E2643602A40}"/>
              </a:ext>
            </a:extLst>
          </p:cNvPr>
          <p:cNvSpPr>
            <a:spLocks noGrp="1"/>
          </p:cNvSpPr>
          <p:nvPr>
            <p:ph type="title"/>
          </p:nvPr>
        </p:nvSpPr>
        <p:spPr>
          <a:xfrm>
            <a:off x="135783" y="81510"/>
            <a:ext cx="10058400" cy="854942"/>
          </a:xfrm>
        </p:spPr>
        <p:txBody>
          <a:bodyPr/>
          <a:lstStyle/>
          <a:p>
            <a:r>
              <a:rPr lang="en-IN" dirty="0"/>
              <a:t>Implementation &amp;Result</a:t>
            </a:r>
          </a:p>
        </p:txBody>
      </p:sp>
      <p:pic>
        <p:nvPicPr>
          <p:cNvPr id="8" name="Content Placeholder 7">
            <a:extLst>
              <a:ext uri="{FF2B5EF4-FFF2-40B4-BE49-F238E27FC236}">
                <a16:creationId xmlns:a16="http://schemas.microsoft.com/office/drawing/2014/main" id="{CD845093-2639-32ED-CEEC-B43AD4D113F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89872" y="1130710"/>
            <a:ext cx="5337841" cy="5527793"/>
          </a:xfrm>
        </p:spPr>
      </p:pic>
      <p:pic>
        <p:nvPicPr>
          <p:cNvPr id="10" name="Content Placeholder 9">
            <a:extLst>
              <a:ext uri="{FF2B5EF4-FFF2-40B4-BE49-F238E27FC236}">
                <a16:creationId xmlns:a16="http://schemas.microsoft.com/office/drawing/2014/main" id="{2BD4C48D-D4CD-C168-A801-BCA64AFCBA4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64288" y="1130710"/>
            <a:ext cx="5522912" cy="5527793"/>
          </a:xfrm>
        </p:spPr>
      </p:pic>
    </p:spTree>
    <p:extLst>
      <p:ext uri="{BB962C8B-B14F-4D97-AF65-F5344CB8AC3E}">
        <p14:creationId xmlns:p14="http://schemas.microsoft.com/office/powerpoint/2010/main" val="4187926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A1834-9350-2B68-5330-838E9953F252}"/>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E833A524-300A-5856-3E8A-D48B454E498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8827" y="294969"/>
            <a:ext cx="5755712" cy="6361470"/>
          </a:xfrm>
        </p:spPr>
      </p:pic>
      <p:pic>
        <p:nvPicPr>
          <p:cNvPr id="8" name="Content Placeholder 7">
            <a:extLst>
              <a:ext uri="{FF2B5EF4-FFF2-40B4-BE49-F238E27FC236}">
                <a16:creationId xmlns:a16="http://schemas.microsoft.com/office/drawing/2014/main" id="{2FE8C6A1-6BC7-AE72-E03C-85BFAEA77F7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67463" y="312175"/>
            <a:ext cx="5650731" cy="6361470"/>
          </a:xfrm>
        </p:spPr>
      </p:pic>
    </p:spTree>
    <p:extLst>
      <p:ext uri="{BB962C8B-B14F-4D97-AF65-F5344CB8AC3E}">
        <p14:creationId xmlns:p14="http://schemas.microsoft.com/office/powerpoint/2010/main" val="3980354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7FBFF-E934-9F3E-3A5D-8FBB4E360409}"/>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5EF6B956-4418-89DF-DB1E-699A95C31B5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7987" y="235975"/>
            <a:ext cx="5706551" cy="6440128"/>
          </a:xfrm>
        </p:spPr>
      </p:pic>
      <p:pic>
        <p:nvPicPr>
          <p:cNvPr id="8" name="Content Placeholder 7">
            <a:extLst>
              <a:ext uri="{FF2B5EF4-FFF2-40B4-BE49-F238E27FC236}">
                <a16:creationId xmlns:a16="http://schemas.microsoft.com/office/drawing/2014/main" id="{18012E58-8D0B-7660-7F1F-6C72355C268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997677" y="235975"/>
            <a:ext cx="6076336" cy="6440128"/>
          </a:xfrm>
        </p:spPr>
      </p:pic>
    </p:spTree>
    <p:extLst>
      <p:ext uri="{BB962C8B-B14F-4D97-AF65-F5344CB8AC3E}">
        <p14:creationId xmlns:p14="http://schemas.microsoft.com/office/powerpoint/2010/main" val="1177042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6C73F-DCF1-8CBB-533A-711197A42164}"/>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65C83188-5477-2A67-EA77-47DC4C173A7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8323" y="127819"/>
            <a:ext cx="5919019" cy="6636775"/>
          </a:xfrm>
        </p:spPr>
      </p:pic>
      <p:pic>
        <p:nvPicPr>
          <p:cNvPr id="8" name="Content Placeholder 7">
            <a:extLst>
              <a:ext uri="{FF2B5EF4-FFF2-40B4-BE49-F238E27FC236}">
                <a16:creationId xmlns:a16="http://schemas.microsoft.com/office/drawing/2014/main" id="{6A9FB60E-F538-C73D-94C0-707576DB0A5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96001" y="127819"/>
            <a:ext cx="6003772" cy="6636775"/>
          </a:xfrm>
        </p:spPr>
      </p:pic>
    </p:spTree>
    <p:extLst>
      <p:ext uri="{BB962C8B-B14F-4D97-AF65-F5344CB8AC3E}">
        <p14:creationId xmlns:p14="http://schemas.microsoft.com/office/powerpoint/2010/main" val="37527193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67A7A-C012-9B29-853A-E171FE835DAD}"/>
              </a:ext>
            </a:extLst>
          </p:cNvPr>
          <p:cNvSpPr>
            <a:spLocks noGrp="1"/>
          </p:cNvSpPr>
          <p:nvPr>
            <p:ph type="title"/>
          </p:nvPr>
        </p:nvSpPr>
        <p:spPr>
          <a:xfrm>
            <a:off x="1066800" y="0"/>
            <a:ext cx="10058400" cy="1609344"/>
          </a:xfrm>
        </p:spPr>
        <p:txBody>
          <a:bodyPr/>
          <a:lstStyle/>
          <a:p>
            <a:r>
              <a:rPr lang="en-IN" dirty="0"/>
              <a:t>Future Scope</a:t>
            </a:r>
          </a:p>
        </p:txBody>
      </p:sp>
      <p:pic>
        <p:nvPicPr>
          <p:cNvPr id="7" name="Content Placeholder 6">
            <a:extLst>
              <a:ext uri="{FF2B5EF4-FFF2-40B4-BE49-F238E27FC236}">
                <a16:creationId xmlns:a16="http://schemas.microsoft.com/office/drawing/2014/main" id="{0ABC1A79-F3DF-1716-ECFA-5D51B74795E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050751" y="551737"/>
            <a:ext cx="4011374" cy="3084478"/>
          </a:xfrm>
        </p:spPr>
      </p:pic>
      <p:sp>
        <p:nvSpPr>
          <p:cNvPr id="8" name="Content Placeholder 7">
            <a:extLst>
              <a:ext uri="{FF2B5EF4-FFF2-40B4-BE49-F238E27FC236}">
                <a16:creationId xmlns:a16="http://schemas.microsoft.com/office/drawing/2014/main" id="{00E8BE0F-2E56-81F6-CD05-AA32202F0E9C}"/>
              </a:ext>
            </a:extLst>
          </p:cNvPr>
          <p:cNvSpPr>
            <a:spLocks noGrp="1"/>
          </p:cNvSpPr>
          <p:nvPr>
            <p:ph sz="half" idx="2"/>
          </p:nvPr>
        </p:nvSpPr>
        <p:spPr>
          <a:xfrm>
            <a:off x="934064" y="1209368"/>
            <a:ext cx="7116687" cy="5164000"/>
          </a:xfrm>
        </p:spPr>
        <p:txBody>
          <a:bodyPr/>
          <a:lstStyle/>
          <a:p>
            <a:r>
              <a:rPr lang="en-US" b="0" i="0" dirty="0">
                <a:solidFill>
                  <a:srgbClr val="212529"/>
                </a:solidFill>
                <a:effectLst/>
                <a:latin typeface="-apple-system"/>
              </a:rPr>
              <a:t>Automated</a:t>
            </a:r>
          </a:p>
          <a:p>
            <a:r>
              <a:rPr lang="en-US" dirty="0">
                <a:solidFill>
                  <a:srgbClr val="212529"/>
                </a:solidFill>
                <a:latin typeface="-apple-system"/>
              </a:rPr>
              <a:t>Modern Infrastructure</a:t>
            </a:r>
          </a:p>
          <a:p>
            <a:r>
              <a:rPr lang="en-US" b="0" i="0" dirty="0">
                <a:solidFill>
                  <a:srgbClr val="212529"/>
                </a:solidFill>
                <a:effectLst/>
                <a:latin typeface="-apple-system"/>
              </a:rPr>
              <a:t>Reliable &amp;  </a:t>
            </a:r>
            <a:r>
              <a:rPr lang="en-US" dirty="0">
                <a:solidFill>
                  <a:srgbClr val="212529"/>
                </a:solidFill>
                <a:latin typeface="-apple-system"/>
              </a:rPr>
              <a:t>Secure</a:t>
            </a:r>
          </a:p>
          <a:p>
            <a:r>
              <a:rPr lang="en-US" b="0" i="0" dirty="0">
                <a:solidFill>
                  <a:srgbClr val="212529"/>
                </a:solidFill>
                <a:effectLst/>
                <a:latin typeface="-apple-system"/>
              </a:rPr>
              <a:t>Flexible &amp; Accessible</a:t>
            </a:r>
          </a:p>
          <a:p>
            <a:r>
              <a:rPr lang="en-US" dirty="0">
                <a:solidFill>
                  <a:srgbClr val="212529"/>
                </a:solidFill>
                <a:latin typeface="-apple-system"/>
              </a:rPr>
              <a:t>Remote Proctoring</a:t>
            </a:r>
          </a:p>
          <a:p>
            <a:r>
              <a:rPr lang="en-US" b="0" i="0" dirty="0">
                <a:solidFill>
                  <a:srgbClr val="212529"/>
                </a:solidFill>
                <a:effectLst/>
                <a:latin typeface="-apple-system"/>
              </a:rPr>
              <a:t>Quick result processing</a:t>
            </a:r>
          </a:p>
          <a:p>
            <a:r>
              <a:rPr lang="en-US" b="0" i="0" dirty="0">
                <a:solidFill>
                  <a:srgbClr val="212529"/>
                </a:solidFill>
                <a:effectLst/>
                <a:latin typeface="-apple-system"/>
              </a:rPr>
              <a:t>India has 37.4 million students enrolled in the year 2019 for higher education. With this massive number of students, India is turning into one of the biggest organizers of online examinations globally. The online education market in India is estimated to grow by 14.33 billion dollars by 2024.</a:t>
            </a:r>
            <a:endParaRPr lang="en-US" dirty="0">
              <a:solidFill>
                <a:srgbClr val="212529"/>
              </a:solidFill>
              <a:latin typeface="-apple-system"/>
            </a:endParaRPr>
          </a:p>
          <a:p>
            <a:endParaRPr lang="en-US" b="0" i="0" dirty="0">
              <a:solidFill>
                <a:srgbClr val="212529"/>
              </a:solidFill>
              <a:effectLst/>
              <a:latin typeface="-apple-system"/>
            </a:endParaRPr>
          </a:p>
        </p:txBody>
      </p:sp>
    </p:spTree>
    <p:extLst>
      <p:ext uri="{BB962C8B-B14F-4D97-AF65-F5344CB8AC3E}">
        <p14:creationId xmlns:p14="http://schemas.microsoft.com/office/powerpoint/2010/main" val="30951978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7D3A1-E238-B45A-4FB8-347D876AE652}"/>
              </a:ext>
            </a:extLst>
          </p:cNvPr>
          <p:cNvSpPr>
            <a:spLocks noGrp="1"/>
          </p:cNvSpPr>
          <p:nvPr>
            <p:ph type="title"/>
          </p:nvPr>
        </p:nvSpPr>
        <p:spPr>
          <a:xfrm>
            <a:off x="1069848" y="484632"/>
            <a:ext cx="10058400" cy="1078697"/>
          </a:xfrm>
        </p:spPr>
        <p:txBody>
          <a:bodyPr/>
          <a:lstStyle/>
          <a:p>
            <a:r>
              <a:rPr lang="en-IN" dirty="0"/>
              <a:t>conclusion</a:t>
            </a:r>
          </a:p>
        </p:txBody>
      </p:sp>
      <p:sp>
        <p:nvSpPr>
          <p:cNvPr id="3" name="Content Placeholder 2">
            <a:extLst>
              <a:ext uri="{FF2B5EF4-FFF2-40B4-BE49-F238E27FC236}">
                <a16:creationId xmlns:a16="http://schemas.microsoft.com/office/drawing/2014/main" id="{3CFAB276-E573-1EB9-3C8D-8367594FDA18}"/>
              </a:ext>
            </a:extLst>
          </p:cNvPr>
          <p:cNvSpPr>
            <a:spLocks noGrp="1"/>
          </p:cNvSpPr>
          <p:nvPr>
            <p:ph sz="half" idx="1"/>
          </p:nvPr>
        </p:nvSpPr>
        <p:spPr>
          <a:xfrm>
            <a:off x="1069848" y="1563329"/>
            <a:ext cx="8821404" cy="2240575"/>
          </a:xfrm>
        </p:spPr>
        <p:txBody>
          <a:bodyPr/>
          <a:lstStyle/>
          <a:p>
            <a:r>
              <a:rPr lang="en-US" dirty="0"/>
              <a:t>We have tried to implement an examination portal for those who want to give the exam online or want to practice for the competitions.</a:t>
            </a:r>
          </a:p>
          <a:p>
            <a:r>
              <a:rPr lang="en-US" dirty="0"/>
              <a:t>When the user register on this portal the password is stored in the encrypted for using some algorithm. </a:t>
            </a:r>
          </a:p>
          <a:p>
            <a:r>
              <a:rPr lang="en-US" dirty="0"/>
              <a:t>User can take the test online of his/her choice regarding the field and see the progress according to the score card generated.</a:t>
            </a:r>
            <a:endParaRPr lang="en-IN" dirty="0"/>
          </a:p>
        </p:txBody>
      </p:sp>
      <p:pic>
        <p:nvPicPr>
          <p:cNvPr id="8" name="Content Placeholder 7">
            <a:extLst>
              <a:ext uri="{FF2B5EF4-FFF2-40B4-BE49-F238E27FC236}">
                <a16:creationId xmlns:a16="http://schemas.microsoft.com/office/drawing/2014/main" id="{49B2D14E-CC80-1C52-AFA4-918EDEF2768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347019" y="3803905"/>
            <a:ext cx="9771831" cy="2793540"/>
          </a:xfrm>
        </p:spPr>
      </p:pic>
    </p:spTree>
    <p:extLst>
      <p:ext uri="{BB962C8B-B14F-4D97-AF65-F5344CB8AC3E}">
        <p14:creationId xmlns:p14="http://schemas.microsoft.com/office/powerpoint/2010/main" val="3616223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4996772-0D1D-7284-BFEB-542D451970BA}"/>
              </a:ext>
            </a:extLst>
          </p:cNvPr>
          <p:cNvSpPr>
            <a:spLocks noGrp="1"/>
          </p:cNvSpPr>
          <p:nvPr>
            <p:ph type="title"/>
          </p:nvPr>
        </p:nvSpPr>
        <p:spPr/>
        <p:txBody>
          <a:bodyPr/>
          <a:lstStyle/>
          <a:p>
            <a:endParaRPr lang="en-IN"/>
          </a:p>
        </p:txBody>
      </p:sp>
      <p:pic>
        <p:nvPicPr>
          <p:cNvPr id="8" name="Content Placeholder 7">
            <a:extLst>
              <a:ext uri="{FF2B5EF4-FFF2-40B4-BE49-F238E27FC236}">
                <a16:creationId xmlns:a16="http://schemas.microsoft.com/office/drawing/2014/main" id="{DB79EA44-5F29-7949-0035-CB356C0D9D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2184705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45F40-C695-8CC4-AABE-0AA22C7D083F}"/>
              </a:ext>
            </a:extLst>
          </p:cNvPr>
          <p:cNvSpPr>
            <a:spLocks noGrp="1"/>
          </p:cNvSpPr>
          <p:nvPr>
            <p:ph type="title"/>
          </p:nvPr>
        </p:nvSpPr>
        <p:spPr>
          <a:xfrm>
            <a:off x="1069848" y="98323"/>
            <a:ext cx="10058400" cy="1347019"/>
          </a:xfrm>
        </p:spPr>
        <p:txBody>
          <a:bodyPr/>
          <a:lstStyle/>
          <a:p>
            <a:r>
              <a:rPr lang="en-IN" dirty="0"/>
              <a:t>Abstract</a:t>
            </a:r>
          </a:p>
        </p:txBody>
      </p:sp>
      <p:sp>
        <p:nvSpPr>
          <p:cNvPr id="4" name="Content Placeholder 3">
            <a:extLst>
              <a:ext uri="{FF2B5EF4-FFF2-40B4-BE49-F238E27FC236}">
                <a16:creationId xmlns:a16="http://schemas.microsoft.com/office/drawing/2014/main" id="{A2867AC1-FC2B-FFAA-18A2-C9CF6C754D87}"/>
              </a:ext>
            </a:extLst>
          </p:cNvPr>
          <p:cNvSpPr>
            <a:spLocks noGrp="1"/>
          </p:cNvSpPr>
          <p:nvPr>
            <p:ph sz="half" idx="1"/>
          </p:nvPr>
        </p:nvSpPr>
        <p:spPr>
          <a:xfrm>
            <a:off x="1063752" y="1120876"/>
            <a:ext cx="9850054" cy="3175821"/>
          </a:xfrm>
        </p:spPr>
        <p:txBody>
          <a:bodyPr>
            <a:normAutofit fontScale="92500" lnSpcReduction="10000"/>
          </a:bodyPr>
          <a:lstStyle/>
          <a:p>
            <a:pPr>
              <a:lnSpc>
                <a:spcPct val="100000"/>
              </a:lnSpc>
            </a:pPr>
            <a:r>
              <a:rPr lang="en-US" dirty="0"/>
              <a:t>This Online Examination System is a software solution, which allows any industry or institute to arrange, conduct and manage examinations via an online environment. It can be done through the Internet/Intranet and Local Area Network environments. Some of the problems faced during manual examination systems are the delays occurred in result processing, filing poses a problem, filtering of records is difficult. The chance of loss of records is high also record searching is difficult. Maintenance of the system is also very difficult and takes lot of time and effort. Online examination is one of the crucial parts for online education system. It is efficient, fast enough and reduces the large amount of material resource. An examination system is developed based on the web. This paper describes the principle of the system, presents the main functions of the system, analyzes the auto-generating test</a:t>
            </a:r>
            <a:endParaRPr lang="en-IN" dirty="0"/>
          </a:p>
        </p:txBody>
      </p:sp>
      <p:pic>
        <p:nvPicPr>
          <p:cNvPr id="9" name="Content Placeholder 8">
            <a:extLst>
              <a:ext uri="{FF2B5EF4-FFF2-40B4-BE49-F238E27FC236}">
                <a16:creationId xmlns:a16="http://schemas.microsoft.com/office/drawing/2014/main" id="{18E77127-A755-031A-73EC-FB2E7A73E4F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356852" y="4296697"/>
            <a:ext cx="9771396" cy="2389238"/>
          </a:xfrm>
        </p:spPr>
      </p:pic>
    </p:spTree>
    <p:extLst>
      <p:ext uri="{BB962C8B-B14F-4D97-AF65-F5344CB8AC3E}">
        <p14:creationId xmlns:p14="http://schemas.microsoft.com/office/powerpoint/2010/main" val="844911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3AAB1-9112-D612-AD02-E471E410322C}"/>
              </a:ext>
            </a:extLst>
          </p:cNvPr>
          <p:cNvSpPr>
            <a:spLocks noGrp="1"/>
          </p:cNvSpPr>
          <p:nvPr>
            <p:ph type="title"/>
          </p:nvPr>
        </p:nvSpPr>
        <p:spPr>
          <a:xfrm>
            <a:off x="1069848" y="0"/>
            <a:ext cx="10058400" cy="1609344"/>
          </a:xfrm>
        </p:spPr>
        <p:txBody>
          <a:bodyPr/>
          <a:lstStyle/>
          <a:p>
            <a:r>
              <a:rPr lang="en-IN" dirty="0"/>
              <a:t>introduction</a:t>
            </a:r>
          </a:p>
        </p:txBody>
      </p:sp>
      <p:sp>
        <p:nvSpPr>
          <p:cNvPr id="3" name="Content Placeholder 2">
            <a:extLst>
              <a:ext uri="{FF2B5EF4-FFF2-40B4-BE49-F238E27FC236}">
                <a16:creationId xmlns:a16="http://schemas.microsoft.com/office/drawing/2014/main" id="{93F50180-E9A4-D135-9B62-F985B14E2643}"/>
              </a:ext>
            </a:extLst>
          </p:cNvPr>
          <p:cNvSpPr>
            <a:spLocks noGrp="1"/>
          </p:cNvSpPr>
          <p:nvPr>
            <p:ph idx="1"/>
          </p:nvPr>
        </p:nvSpPr>
        <p:spPr>
          <a:xfrm>
            <a:off x="1069848" y="1720645"/>
            <a:ext cx="10058400" cy="4451555"/>
          </a:xfrm>
        </p:spPr>
        <p:txBody>
          <a:bodyPr>
            <a:normAutofit lnSpcReduction="10000"/>
          </a:bodyPr>
          <a:lstStyle/>
          <a:p>
            <a:r>
              <a:rPr lang="en-US" dirty="0"/>
              <a:t>Online Exams is being launched because a need for a destination that is beneficial for both institutes and students. </a:t>
            </a:r>
          </a:p>
          <a:p>
            <a:r>
              <a:rPr lang="en-US" dirty="0"/>
              <a:t>With this site, institutes can register and host online exams. Students can give exams and view their results. This site is an attempt to remove the existing flaws in the manual system of conducting exams.</a:t>
            </a:r>
          </a:p>
          <a:p>
            <a:r>
              <a:rPr lang="en-US" dirty="0"/>
              <a:t>Online Exams System fulfills the requirements of the institutes to conduct the exams online.</a:t>
            </a:r>
          </a:p>
          <a:p>
            <a:r>
              <a:rPr lang="en-US" dirty="0"/>
              <a:t> They do not have to go to any software developer to make a separate site for being able to conduct exams online. They just have to register on the site and enter the exam details and the lists of the students which can appear in the exam.</a:t>
            </a:r>
          </a:p>
          <a:p>
            <a:r>
              <a:rPr lang="en-US" dirty="0"/>
              <a:t> Students can give exam without the need of going to any physical destination. They can view the result at the same time.</a:t>
            </a:r>
          </a:p>
          <a:p>
            <a:r>
              <a:rPr lang="en-US" dirty="0"/>
              <a:t> Thus the purpose of the site is to provide a system that saves the efforts and time of both the institutes and the students.</a:t>
            </a:r>
            <a:endParaRPr lang="en-IN" dirty="0"/>
          </a:p>
        </p:txBody>
      </p:sp>
    </p:spTree>
    <p:extLst>
      <p:ext uri="{BB962C8B-B14F-4D97-AF65-F5344CB8AC3E}">
        <p14:creationId xmlns:p14="http://schemas.microsoft.com/office/powerpoint/2010/main" val="1824903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EB466-802F-9858-2704-0F625384C3B4}"/>
              </a:ext>
            </a:extLst>
          </p:cNvPr>
          <p:cNvSpPr>
            <a:spLocks noGrp="1"/>
          </p:cNvSpPr>
          <p:nvPr>
            <p:ph type="title"/>
          </p:nvPr>
        </p:nvSpPr>
        <p:spPr>
          <a:xfrm>
            <a:off x="-89008" y="196644"/>
            <a:ext cx="6086685" cy="344129"/>
          </a:xfrm>
        </p:spPr>
        <p:txBody>
          <a:bodyPr>
            <a:normAutofit fontScale="90000"/>
          </a:bodyPr>
          <a:lstStyle/>
          <a:p>
            <a:r>
              <a:rPr lang="en-IN" dirty="0"/>
              <a:t> Literature review </a:t>
            </a:r>
          </a:p>
        </p:txBody>
      </p:sp>
      <p:graphicFrame>
        <p:nvGraphicFramePr>
          <p:cNvPr id="4" name="Table 4">
            <a:extLst>
              <a:ext uri="{FF2B5EF4-FFF2-40B4-BE49-F238E27FC236}">
                <a16:creationId xmlns:a16="http://schemas.microsoft.com/office/drawing/2014/main" id="{5E574E2E-F9C3-B7B2-97FF-4CC7DC2B4549}"/>
              </a:ext>
            </a:extLst>
          </p:cNvPr>
          <p:cNvGraphicFramePr>
            <a:graphicFrameLocks noGrp="1"/>
          </p:cNvGraphicFramePr>
          <p:nvPr>
            <p:ph idx="1"/>
            <p:extLst>
              <p:ext uri="{D42A27DB-BD31-4B8C-83A1-F6EECF244321}">
                <p14:modId xmlns:p14="http://schemas.microsoft.com/office/powerpoint/2010/main" val="3707087520"/>
              </p:ext>
            </p:extLst>
          </p:nvPr>
        </p:nvGraphicFramePr>
        <p:xfrm>
          <a:off x="255639" y="688258"/>
          <a:ext cx="11798709" cy="6060312"/>
        </p:xfrm>
        <a:graphic>
          <a:graphicData uri="http://schemas.openxmlformats.org/drawingml/2006/table">
            <a:tbl>
              <a:tblPr firstRow="1" bandRow="1">
                <a:tableStyleId>{5C22544A-7EE6-4342-B048-85BDC9FD1C3A}</a:tableStyleId>
              </a:tblPr>
              <a:tblGrid>
                <a:gridCol w="1003023">
                  <a:extLst>
                    <a:ext uri="{9D8B030D-6E8A-4147-A177-3AD203B41FA5}">
                      <a16:colId xmlns:a16="http://schemas.microsoft.com/office/drawing/2014/main" val="599478954"/>
                    </a:ext>
                  </a:extLst>
                </a:gridCol>
                <a:gridCol w="2607790">
                  <a:extLst>
                    <a:ext uri="{9D8B030D-6E8A-4147-A177-3AD203B41FA5}">
                      <a16:colId xmlns:a16="http://schemas.microsoft.com/office/drawing/2014/main" val="3584534168"/>
                    </a:ext>
                  </a:extLst>
                </a:gridCol>
                <a:gridCol w="2237687">
                  <a:extLst>
                    <a:ext uri="{9D8B030D-6E8A-4147-A177-3AD203B41FA5}">
                      <a16:colId xmlns:a16="http://schemas.microsoft.com/office/drawing/2014/main" val="1809741853"/>
                    </a:ext>
                  </a:extLst>
                </a:gridCol>
                <a:gridCol w="5950209">
                  <a:extLst>
                    <a:ext uri="{9D8B030D-6E8A-4147-A177-3AD203B41FA5}">
                      <a16:colId xmlns:a16="http://schemas.microsoft.com/office/drawing/2014/main" val="2019785079"/>
                    </a:ext>
                  </a:extLst>
                </a:gridCol>
              </a:tblGrid>
              <a:tr h="707923">
                <a:tc>
                  <a:txBody>
                    <a:bodyPr/>
                    <a:lstStyle/>
                    <a:p>
                      <a:r>
                        <a:rPr lang="en-IN" dirty="0" err="1"/>
                        <a:t>Sr.No</a:t>
                      </a:r>
                      <a:endParaRPr lang="en-IN" dirty="0"/>
                    </a:p>
                  </a:txBody>
                  <a:tcPr/>
                </a:tc>
                <a:tc>
                  <a:txBody>
                    <a:bodyPr/>
                    <a:lstStyle/>
                    <a:p>
                      <a:r>
                        <a:rPr lang="en-US" dirty="0"/>
                        <a:t>Paper Name and Journal Name</a:t>
                      </a:r>
                      <a:endParaRPr lang="en-IN" dirty="0"/>
                    </a:p>
                  </a:txBody>
                  <a:tcPr/>
                </a:tc>
                <a:tc>
                  <a:txBody>
                    <a:bodyPr/>
                    <a:lstStyle/>
                    <a:p>
                      <a:r>
                        <a:rPr lang="en-IN" dirty="0"/>
                        <a:t>Author Name</a:t>
                      </a:r>
                    </a:p>
                  </a:txBody>
                  <a:tcPr/>
                </a:tc>
                <a:tc>
                  <a:txBody>
                    <a:bodyPr/>
                    <a:lstStyle/>
                    <a:p>
                      <a:r>
                        <a:rPr lang="en-IN" dirty="0"/>
                        <a:t>Description</a:t>
                      </a:r>
                    </a:p>
                  </a:txBody>
                  <a:tcPr/>
                </a:tc>
                <a:extLst>
                  <a:ext uri="{0D108BD9-81ED-4DB2-BD59-A6C34878D82A}">
                    <a16:rowId xmlns:a16="http://schemas.microsoft.com/office/drawing/2014/main" val="817914651"/>
                  </a:ext>
                </a:extLst>
              </a:tr>
              <a:tr h="2180603">
                <a:tc>
                  <a:txBody>
                    <a:bodyPr/>
                    <a:lstStyle/>
                    <a:p>
                      <a:r>
                        <a:rPr lang="en-IN" dirty="0"/>
                        <a:t>01</a:t>
                      </a:r>
                    </a:p>
                  </a:txBody>
                  <a:tcPr/>
                </a:tc>
                <a:tc>
                  <a:txBody>
                    <a:bodyPr/>
                    <a:lstStyle/>
                    <a:p>
                      <a:r>
                        <a:rPr lang="en-IN" dirty="0"/>
                        <a:t>Online Examination Portal</a:t>
                      </a:r>
                    </a:p>
                  </a:txBody>
                  <a:tcPr/>
                </a:tc>
                <a:tc>
                  <a:txBody>
                    <a:bodyPr/>
                    <a:lstStyle/>
                    <a:p>
                      <a:r>
                        <a:rPr lang="en-IN" dirty="0"/>
                        <a:t>Niraj Sunil </a:t>
                      </a:r>
                      <a:r>
                        <a:rPr lang="en-IN" dirty="0" err="1"/>
                        <a:t>Bharambe</a:t>
                      </a:r>
                      <a:r>
                        <a:rPr lang="en-IN" dirty="0"/>
                        <a:t>, Sanjana Ramesh </a:t>
                      </a:r>
                      <a:r>
                        <a:rPr lang="en-IN" dirty="0" err="1"/>
                        <a:t>Bhangale</a:t>
                      </a:r>
                      <a:endParaRPr lang="en-IN" dirty="0"/>
                    </a:p>
                  </a:txBody>
                  <a:tcPr/>
                </a:tc>
                <a:tc>
                  <a:txBody>
                    <a:bodyPr/>
                    <a:lstStyle/>
                    <a:p>
                      <a:r>
                        <a:rPr lang="en-US" dirty="0"/>
                        <a:t>The Online Examination Portal is a web application for to take online test in an efficient manner and no time wasting for checking the paper. The main objective of Online Examination Portal is to efficiently evaluate the candidate thoroughly through a fully automated system that not only saves lot of time but also gives fast results.</a:t>
                      </a:r>
                      <a:endParaRPr lang="en-IN" dirty="0"/>
                    </a:p>
                  </a:txBody>
                  <a:tcPr/>
                </a:tc>
                <a:extLst>
                  <a:ext uri="{0D108BD9-81ED-4DB2-BD59-A6C34878D82A}">
                    <a16:rowId xmlns:a16="http://schemas.microsoft.com/office/drawing/2014/main" val="2866932833"/>
                  </a:ext>
                </a:extLst>
              </a:tr>
              <a:tr h="1585893">
                <a:tc>
                  <a:txBody>
                    <a:bodyPr/>
                    <a:lstStyle/>
                    <a:p>
                      <a:r>
                        <a:rPr lang="en-IN" dirty="0"/>
                        <a:t>02</a:t>
                      </a:r>
                    </a:p>
                  </a:txBody>
                  <a:tcPr/>
                </a:tc>
                <a:tc>
                  <a:txBody>
                    <a:bodyPr/>
                    <a:lstStyle/>
                    <a:p>
                      <a:r>
                        <a:rPr lang="en-IN" dirty="0"/>
                        <a:t>ONLINE EXAMINATION SYSTEM</a:t>
                      </a:r>
                    </a:p>
                  </a:txBody>
                  <a:tcPr/>
                </a:tc>
                <a:tc>
                  <a:txBody>
                    <a:bodyPr/>
                    <a:lstStyle/>
                    <a:p>
                      <a:r>
                        <a:rPr lang="en-IN" dirty="0"/>
                        <a:t>Deepankar Kotwal, Shubham </a:t>
                      </a:r>
                      <a:r>
                        <a:rPr lang="en-IN" dirty="0" err="1"/>
                        <a:t>Bhadke</a:t>
                      </a:r>
                      <a:r>
                        <a:rPr lang="en-IN" dirty="0"/>
                        <a:t>, Aishwarya </a:t>
                      </a:r>
                      <a:r>
                        <a:rPr lang="en-IN" dirty="0" err="1"/>
                        <a:t>Gunjal</a:t>
                      </a:r>
                      <a:r>
                        <a:rPr lang="en-IN" dirty="0"/>
                        <a:t>, </a:t>
                      </a:r>
                      <a:r>
                        <a:rPr lang="en-IN" dirty="0" err="1"/>
                        <a:t>Puspendu</a:t>
                      </a:r>
                      <a:r>
                        <a:rPr lang="en-IN" dirty="0"/>
                        <a:t> Biswas</a:t>
                      </a:r>
                    </a:p>
                  </a:txBody>
                  <a:tcPr/>
                </a:tc>
                <a:tc>
                  <a:txBody>
                    <a:bodyPr/>
                    <a:lstStyle/>
                    <a:p>
                      <a:r>
                        <a:rPr lang="en-US" dirty="0"/>
                        <a:t>Online examination is one of the crucial parts for online education system. It is efficient, fast enough and reduces the large amount of material resource. An examination system is developed based on the web.</a:t>
                      </a:r>
                      <a:endParaRPr lang="en-IN" dirty="0"/>
                    </a:p>
                  </a:txBody>
                  <a:tcPr/>
                </a:tc>
                <a:extLst>
                  <a:ext uri="{0D108BD9-81ED-4DB2-BD59-A6C34878D82A}">
                    <a16:rowId xmlns:a16="http://schemas.microsoft.com/office/drawing/2014/main" val="321014875"/>
                  </a:ext>
                </a:extLst>
              </a:tr>
              <a:tr h="1585893">
                <a:tc>
                  <a:txBody>
                    <a:bodyPr/>
                    <a:lstStyle/>
                    <a:p>
                      <a:r>
                        <a:rPr lang="en-IN" dirty="0"/>
                        <a:t>03</a:t>
                      </a:r>
                    </a:p>
                  </a:txBody>
                  <a:tcPr/>
                </a:tc>
                <a:tc>
                  <a:txBody>
                    <a:bodyPr/>
                    <a:lstStyle/>
                    <a:p>
                      <a:r>
                        <a:rPr lang="en-IN" dirty="0"/>
                        <a:t>Online Examination Portal </a:t>
                      </a:r>
                    </a:p>
                  </a:txBody>
                  <a:tcPr/>
                </a:tc>
                <a:tc>
                  <a:txBody>
                    <a:bodyPr/>
                    <a:lstStyle/>
                    <a:p>
                      <a:r>
                        <a:rPr lang="en-IN" dirty="0"/>
                        <a:t>Ashish </a:t>
                      </a:r>
                      <a:r>
                        <a:rPr lang="en-IN" dirty="0" err="1"/>
                        <a:t>srivastava</a:t>
                      </a:r>
                      <a:r>
                        <a:rPr lang="en-IN" dirty="0"/>
                        <a:t>, Niraj Tiwari, Shiv Ram Krishnan, Avinash Kumar</a:t>
                      </a:r>
                    </a:p>
                  </a:txBody>
                  <a:tcPr/>
                </a:tc>
                <a:tc>
                  <a:txBody>
                    <a:bodyPr/>
                    <a:lstStyle/>
                    <a:p>
                      <a:r>
                        <a:rPr lang="en-US" dirty="0"/>
                        <a:t>There are numerous benefits and disservices of an online test. It is very well directed for distant understudies that are primarily beneficial. The risks of this online exam are the incapacity of invigilating.</a:t>
                      </a:r>
                      <a:endParaRPr lang="en-IN" dirty="0"/>
                    </a:p>
                  </a:txBody>
                  <a:tcPr/>
                </a:tc>
                <a:extLst>
                  <a:ext uri="{0D108BD9-81ED-4DB2-BD59-A6C34878D82A}">
                    <a16:rowId xmlns:a16="http://schemas.microsoft.com/office/drawing/2014/main" val="3022328033"/>
                  </a:ext>
                </a:extLst>
              </a:tr>
            </a:tbl>
          </a:graphicData>
        </a:graphic>
      </p:graphicFrame>
    </p:spTree>
    <p:extLst>
      <p:ext uri="{BB962C8B-B14F-4D97-AF65-F5344CB8AC3E}">
        <p14:creationId xmlns:p14="http://schemas.microsoft.com/office/powerpoint/2010/main" val="1285511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E8EEBA9-79AD-F145-4110-C16256791AEE}"/>
              </a:ext>
            </a:extLst>
          </p:cNvPr>
          <p:cNvSpPr>
            <a:spLocks noGrp="1"/>
          </p:cNvSpPr>
          <p:nvPr>
            <p:ph type="title"/>
          </p:nvPr>
        </p:nvSpPr>
        <p:spPr>
          <a:xfrm>
            <a:off x="1069848" y="484631"/>
            <a:ext cx="10058400" cy="1206515"/>
          </a:xfrm>
        </p:spPr>
        <p:txBody>
          <a:bodyPr>
            <a:normAutofit/>
          </a:bodyPr>
          <a:lstStyle/>
          <a:p>
            <a:r>
              <a:rPr lang="en-IN" dirty="0"/>
              <a:t>Problem Statement</a:t>
            </a:r>
          </a:p>
        </p:txBody>
      </p:sp>
      <p:sp>
        <p:nvSpPr>
          <p:cNvPr id="5" name="Content Placeholder 4">
            <a:extLst>
              <a:ext uri="{FF2B5EF4-FFF2-40B4-BE49-F238E27FC236}">
                <a16:creationId xmlns:a16="http://schemas.microsoft.com/office/drawing/2014/main" id="{76E58805-516C-15EB-26F1-851B316A0462}"/>
              </a:ext>
            </a:extLst>
          </p:cNvPr>
          <p:cNvSpPr>
            <a:spLocks noGrp="1"/>
          </p:cNvSpPr>
          <p:nvPr>
            <p:ph sz="half" idx="1"/>
          </p:nvPr>
        </p:nvSpPr>
        <p:spPr>
          <a:xfrm>
            <a:off x="1069847" y="1691147"/>
            <a:ext cx="7041766" cy="5034117"/>
          </a:xfrm>
        </p:spPr>
        <p:txBody>
          <a:bodyPr>
            <a:normAutofit/>
          </a:bodyPr>
          <a:lstStyle/>
          <a:p>
            <a:r>
              <a:rPr lang="en-US" dirty="0"/>
              <a:t>We are going to make an attractive examination portal in which user can create an account after which user have to sign in to attempt the test.</a:t>
            </a:r>
          </a:p>
          <a:p>
            <a:r>
              <a:rPr lang="en-US" dirty="0"/>
              <a:t>Most of the currently existing portals we know have some problems like crashing or getting hanged.</a:t>
            </a:r>
          </a:p>
          <a:p>
            <a:r>
              <a:rPr lang="en-US" dirty="0"/>
              <a:t>We will try to overcome these problems.</a:t>
            </a:r>
          </a:p>
          <a:p>
            <a:r>
              <a:rPr lang="en-US" dirty="0"/>
              <a:t>We tried to make this site robust, reliable and it takes less bandwidth to move from one page to next page.</a:t>
            </a:r>
          </a:p>
          <a:p>
            <a:r>
              <a:rPr lang="en-US" dirty="0"/>
              <a:t>We have also working on encryption decryption of the password using some technologies like JWT Authentication(JSON token).</a:t>
            </a:r>
            <a:endParaRPr lang="en-IN" dirty="0"/>
          </a:p>
        </p:txBody>
      </p:sp>
      <p:pic>
        <p:nvPicPr>
          <p:cNvPr id="10" name="Content Placeholder 9">
            <a:extLst>
              <a:ext uri="{FF2B5EF4-FFF2-40B4-BE49-F238E27FC236}">
                <a16:creationId xmlns:a16="http://schemas.microsoft.com/office/drawing/2014/main" id="{EA3C419D-F1CA-0DC3-1B2D-638E4E4C0FE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298426" y="1789471"/>
            <a:ext cx="3401960" cy="3923071"/>
          </a:xfrm>
        </p:spPr>
      </p:pic>
    </p:spTree>
    <p:extLst>
      <p:ext uri="{BB962C8B-B14F-4D97-AF65-F5344CB8AC3E}">
        <p14:creationId xmlns:p14="http://schemas.microsoft.com/office/powerpoint/2010/main" val="3883812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77EFF-1895-F089-6952-1C353D23D575}"/>
              </a:ext>
            </a:extLst>
          </p:cNvPr>
          <p:cNvSpPr>
            <a:spLocks noGrp="1"/>
          </p:cNvSpPr>
          <p:nvPr>
            <p:ph type="title"/>
          </p:nvPr>
        </p:nvSpPr>
        <p:spPr/>
        <p:txBody>
          <a:bodyPr>
            <a:normAutofit/>
          </a:bodyPr>
          <a:lstStyle/>
          <a:p>
            <a:r>
              <a:rPr lang="en-IN" dirty="0"/>
              <a:t>Existing System</a:t>
            </a:r>
          </a:p>
        </p:txBody>
      </p:sp>
      <p:sp>
        <p:nvSpPr>
          <p:cNvPr id="6" name="Content Placeholder 5">
            <a:extLst>
              <a:ext uri="{FF2B5EF4-FFF2-40B4-BE49-F238E27FC236}">
                <a16:creationId xmlns:a16="http://schemas.microsoft.com/office/drawing/2014/main" id="{F09F88FB-90C7-AEDD-CCE0-BDBF3F2AA5DC}"/>
              </a:ext>
            </a:extLst>
          </p:cNvPr>
          <p:cNvSpPr>
            <a:spLocks noGrp="1"/>
          </p:cNvSpPr>
          <p:nvPr>
            <p:ph sz="half" idx="1"/>
          </p:nvPr>
        </p:nvSpPr>
        <p:spPr>
          <a:xfrm>
            <a:off x="1069847" y="1956618"/>
            <a:ext cx="5960218" cy="4215581"/>
          </a:xfrm>
        </p:spPr>
        <p:txBody>
          <a:bodyPr/>
          <a:lstStyle/>
          <a:p>
            <a:r>
              <a:rPr lang="en-IN" dirty="0"/>
              <a:t>Now a days many exam portal available like Testbook, Google form, Module etc.</a:t>
            </a:r>
          </a:p>
          <a:p>
            <a:r>
              <a:rPr lang="en-IN" dirty="0"/>
              <a:t>Although there are many portal, but the students/Teacher cant be use it for ourself.</a:t>
            </a:r>
          </a:p>
          <a:p>
            <a:r>
              <a:rPr lang="en-IN" dirty="0"/>
              <a:t>In this exam portal a system which allows the faculty to create , modify and store questions which can be grouped to form sections and these sections can be grouped together to form/examinations.</a:t>
            </a:r>
          </a:p>
        </p:txBody>
      </p:sp>
      <p:pic>
        <p:nvPicPr>
          <p:cNvPr id="9" name="Content Placeholder 8">
            <a:extLst>
              <a:ext uri="{FF2B5EF4-FFF2-40B4-BE49-F238E27FC236}">
                <a16:creationId xmlns:a16="http://schemas.microsoft.com/office/drawing/2014/main" id="{E60CD52F-4BA7-DFA1-CBE8-5A9040ED352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115252" y="1396180"/>
            <a:ext cx="4927830" cy="3824749"/>
          </a:xfrm>
        </p:spPr>
      </p:pic>
    </p:spTree>
    <p:extLst>
      <p:ext uri="{BB962C8B-B14F-4D97-AF65-F5344CB8AC3E}">
        <p14:creationId xmlns:p14="http://schemas.microsoft.com/office/powerpoint/2010/main" val="3529451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38CA6-E11E-5BD3-428F-570CD393EBFF}"/>
              </a:ext>
            </a:extLst>
          </p:cNvPr>
          <p:cNvSpPr>
            <a:spLocks noGrp="1"/>
          </p:cNvSpPr>
          <p:nvPr>
            <p:ph type="title"/>
          </p:nvPr>
        </p:nvSpPr>
        <p:spPr>
          <a:xfrm>
            <a:off x="619432" y="0"/>
            <a:ext cx="10508816" cy="1356852"/>
          </a:xfrm>
        </p:spPr>
        <p:txBody>
          <a:bodyPr/>
          <a:lstStyle/>
          <a:p>
            <a:r>
              <a:rPr lang="en-IN" dirty="0"/>
              <a:t>System design</a:t>
            </a:r>
          </a:p>
        </p:txBody>
      </p:sp>
      <p:sp>
        <p:nvSpPr>
          <p:cNvPr id="5" name="Text Placeholder 4">
            <a:extLst>
              <a:ext uri="{FF2B5EF4-FFF2-40B4-BE49-F238E27FC236}">
                <a16:creationId xmlns:a16="http://schemas.microsoft.com/office/drawing/2014/main" id="{38616298-8AFF-5357-4EA9-5013A7050DA1}"/>
              </a:ext>
            </a:extLst>
          </p:cNvPr>
          <p:cNvSpPr>
            <a:spLocks noGrp="1"/>
          </p:cNvSpPr>
          <p:nvPr>
            <p:ph type="body" idx="1"/>
          </p:nvPr>
        </p:nvSpPr>
        <p:spPr>
          <a:xfrm>
            <a:off x="4847303" y="-181901"/>
            <a:ext cx="5583248" cy="884903"/>
          </a:xfrm>
        </p:spPr>
        <p:txBody>
          <a:bodyPr>
            <a:normAutofit/>
          </a:bodyPr>
          <a:lstStyle/>
          <a:p>
            <a:r>
              <a:rPr lang="en-IN" dirty="0"/>
              <a:t>1.Registration</a:t>
            </a:r>
          </a:p>
        </p:txBody>
      </p:sp>
      <p:pic>
        <p:nvPicPr>
          <p:cNvPr id="9" name="Content Placeholder 8">
            <a:extLst>
              <a:ext uri="{FF2B5EF4-FFF2-40B4-BE49-F238E27FC236}">
                <a16:creationId xmlns:a16="http://schemas.microsoft.com/office/drawing/2014/main" id="{D3054B0B-028B-7C78-E135-FBB776CF379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69848" y="2541634"/>
            <a:ext cx="10168296" cy="4316366"/>
          </a:xfrm>
        </p:spPr>
      </p:pic>
      <p:sp>
        <p:nvSpPr>
          <p:cNvPr id="6" name="Text Placeholder 5">
            <a:extLst>
              <a:ext uri="{FF2B5EF4-FFF2-40B4-BE49-F238E27FC236}">
                <a16:creationId xmlns:a16="http://schemas.microsoft.com/office/drawing/2014/main" id="{B53A7486-1F84-515E-E2B1-9A7F4E8032E8}"/>
              </a:ext>
            </a:extLst>
          </p:cNvPr>
          <p:cNvSpPr>
            <a:spLocks noGrp="1"/>
          </p:cNvSpPr>
          <p:nvPr>
            <p:ph type="body" sz="quarter" idx="3"/>
          </p:nvPr>
        </p:nvSpPr>
        <p:spPr>
          <a:xfrm>
            <a:off x="4866967" y="-431393"/>
            <a:ext cx="5927672" cy="2084440"/>
          </a:xfrm>
        </p:spPr>
        <p:txBody>
          <a:bodyPr>
            <a:normAutofit/>
          </a:bodyPr>
          <a:lstStyle/>
          <a:p>
            <a:r>
              <a:rPr lang="en-IN" dirty="0"/>
              <a:t>2.Login</a:t>
            </a:r>
          </a:p>
        </p:txBody>
      </p:sp>
      <p:sp>
        <p:nvSpPr>
          <p:cNvPr id="7" name="Content Placeholder 6">
            <a:extLst>
              <a:ext uri="{FF2B5EF4-FFF2-40B4-BE49-F238E27FC236}">
                <a16:creationId xmlns:a16="http://schemas.microsoft.com/office/drawing/2014/main" id="{9726BA73-4573-09D0-069F-7773F17EDB01}"/>
              </a:ext>
            </a:extLst>
          </p:cNvPr>
          <p:cNvSpPr>
            <a:spLocks noGrp="1"/>
          </p:cNvSpPr>
          <p:nvPr>
            <p:ph sz="quarter" idx="4"/>
          </p:nvPr>
        </p:nvSpPr>
        <p:spPr>
          <a:xfrm>
            <a:off x="4857135" y="779209"/>
            <a:ext cx="5239364" cy="1747677"/>
          </a:xfrm>
        </p:spPr>
        <p:txBody>
          <a:bodyPr>
            <a:normAutofit fontScale="92500" lnSpcReduction="20000"/>
          </a:bodyPr>
          <a:lstStyle/>
          <a:p>
            <a:r>
              <a:rPr lang="en-IN" dirty="0"/>
              <a:t>Normal user</a:t>
            </a:r>
          </a:p>
          <a:p>
            <a:pPr marL="0" indent="0">
              <a:buNone/>
            </a:pPr>
            <a:r>
              <a:rPr lang="en-IN" dirty="0"/>
              <a:t>1.Attempt quiz 2.Quiz category</a:t>
            </a:r>
          </a:p>
          <a:p>
            <a:r>
              <a:rPr lang="en-IN" dirty="0"/>
              <a:t>Admin</a:t>
            </a:r>
          </a:p>
          <a:p>
            <a:pPr marL="0" indent="0">
              <a:buNone/>
            </a:pPr>
            <a:r>
              <a:rPr lang="en-IN" dirty="0"/>
              <a:t>1.Operation 2.Analysis </a:t>
            </a:r>
          </a:p>
          <a:p>
            <a:r>
              <a:rPr lang="en-IN" dirty="0"/>
              <a:t>Manage normal user facility</a:t>
            </a:r>
          </a:p>
        </p:txBody>
      </p:sp>
    </p:spTree>
    <p:extLst>
      <p:ext uri="{BB962C8B-B14F-4D97-AF65-F5344CB8AC3E}">
        <p14:creationId xmlns:p14="http://schemas.microsoft.com/office/powerpoint/2010/main" val="3291570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Content Placeholder 19">
            <a:extLst>
              <a:ext uri="{FF2B5EF4-FFF2-40B4-BE49-F238E27FC236}">
                <a16:creationId xmlns:a16="http://schemas.microsoft.com/office/drawing/2014/main" id="{F1D663CA-FF52-FFA8-6964-B21480F7FD57}"/>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00075" y="214314"/>
            <a:ext cx="11201400" cy="5929311"/>
          </a:xfrm>
        </p:spPr>
      </p:pic>
    </p:spTree>
    <p:extLst>
      <p:ext uri="{BB962C8B-B14F-4D97-AF65-F5344CB8AC3E}">
        <p14:creationId xmlns:p14="http://schemas.microsoft.com/office/powerpoint/2010/main" val="3427481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3EA0E2B-7D78-4DF6-CE1F-7275EA9CFE53}"/>
              </a:ext>
            </a:extLst>
          </p:cNvPr>
          <p:cNvSpPr>
            <a:spLocks noGrp="1"/>
          </p:cNvSpPr>
          <p:nvPr>
            <p:ph type="title"/>
          </p:nvPr>
        </p:nvSpPr>
        <p:spPr>
          <a:xfrm>
            <a:off x="1066800" y="103436"/>
            <a:ext cx="10058400" cy="1609344"/>
          </a:xfrm>
        </p:spPr>
        <p:txBody>
          <a:bodyPr/>
          <a:lstStyle/>
          <a:p>
            <a:r>
              <a:rPr lang="en-IN" dirty="0"/>
              <a:t>System flow</a:t>
            </a:r>
          </a:p>
        </p:txBody>
      </p:sp>
      <p:sp>
        <p:nvSpPr>
          <p:cNvPr id="10" name="Content Placeholder 9">
            <a:extLst>
              <a:ext uri="{FF2B5EF4-FFF2-40B4-BE49-F238E27FC236}">
                <a16:creationId xmlns:a16="http://schemas.microsoft.com/office/drawing/2014/main" id="{D19D150B-5C43-D8FE-C453-DD3E1CC58897}"/>
              </a:ext>
            </a:extLst>
          </p:cNvPr>
          <p:cNvSpPr>
            <a:spLocks noGrp="1"/>
          </p:cNvSpPr>
          <p:nvPr>
            <p:ph sz="half" idx="1"/>
          </p:nvPr>
        </p:nvSpPr>
        <p:spPr>
          <a:xfrm>
            <a:off x="1001022" y="1712780"/>
            <a:ext cx="10807520" cy="2210292"/>
          </a:xfrm>
        </p:spPr>
        <p:txBody>
          <a:bodyPr/>
          <a:lstStyle/>
          <a:p>
            <a:r>
              <a:rPr lang="en-US" dirty="0"/>
              <a:t>The online examination system uses client/ server architecture. At the client by using a web browser can connect via internet or local host with the server for the preparing exams processes and save and return data from database.</a:t>
            </a:r>
            <a:endParaRPr lang="en-IN" dirty="0"/>
          </a:p>
          <a:p>
            <a:endParaRPr lang="en-IN" dirty="0"/>
          </a:p>
        </p:txBody>
      </p:sp>
      <p:pic>
        <p:nvPicPr>
          <p:cNvPr id="15" name="Content Placeholder 14">
            <a:extLst>
              <a:ext uri="{FF2B5EF4-FFF2-40B4-BE49-F238E27FC236}">
                <a16:creationId xmlns:a16="http://schemas.microsoft.com/office/drawing/2014/main" id="{8D2B09BE-6CAE-6078-27AA-25CA7073A97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986116" y="2969343"/>
            <a:ext cx="8121445" cy="3470786"/>
          </a:xfrm>
        </p:spPr>
      </p:pic>
    </p:spTree>
    <p:extLst>
      <p:ext uri="{BB962C8B-B14F-4D97-AF65-F5344CB8AC3E}">
        <p14:creationId xmlns:p14="http://schemas.microsoft.com/office/powerpoint/2010/main" val="12181928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1047</TotalTime>
  <Words>1011</Words>
  <Application>Microsoft Office PowerPoint</Application>
  <PresentationFormat>Widescreen</PresentationFormat>
  <Paragraphs>90</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-apple-system</vt:lpstr>
      <vt:lpstr>Arial</vt:lpstr>
      <vt:lpstr>Jost</vt:lpstr>
      <vt:lpstr>Rockwell</vt:lpstr>
      <vt:lpstr>Rockwell Condensed</vt:lpstr>
      <vt:lpstr>Wingdings</vt:lpstr>
      <vt:lpstr>Wood Type</vt:lpstr>
      <vt:lpstr>contents</vt:lpstr>
      <vt:lpstr>Abstract</vt:lpstr>
      <vt:lpstr>introduction</vt:lpstr>
      <vt:lpstr> Literature review </vt:lpstr>
      <vt:lpstr>Problem Statement</vt:lpstr>
      <vt:lpstr>Existing System</vt:lpstr>
      <vt:lpstr>System design</vt:lpstr>
      <vt:lpstr>PowerPoint Presentation</vt:lpstr>
      <vt:lpstr>System flow</vt:lpstr>
      <vt:lpstr>Class diagram</vt:lpstr>
      <vt:lpstr>sequence diagram</vt:lpstr>
      <vt:lpstr>Software &amp; hardware Requirement </vt:lpstr>
      <vt:lpstr>Implementation &amp;Result</vt:lpstr>
      <vt:lpstr>PowerPoint Presentation</vt:lpstr>
      <vt:lpstr>PowerPoint Presentation</vt:lpstr>
      <vt:lpstr>PowerPoint Presentation</vt:lpstr>
      <vt:lpstr>Future Scope</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dc:title>
  <dc:creator>Akshay Chougule</dc:creator>
  <cp:lastModifiedBy>shankar madane</cp:lastModifiedBy>
  <cp:revision>48</cp:revision>
  <dcterms:created xsi:type="dcterms:W3CDTF">2023-01-04T17:18:18Z</dcterms:created>
  <dcterms:modified xsi:type="dcterms:W3CDTF">2024-08-17T13:21:35Z</dcterms:modified>
</cp:coreProperties>
</file>