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71" r:id="rId13"/>
    <p:sldId id="272" r:id="rId14"/>
    <p:sldId id="268" r:id="rId15"/>
    <p:sldId id="276" r:id="rId16"/>
    <p:sldId id="273" r:id="rId17"/>
    <p:sldId id="274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2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yuzhet/syuzhet.pdf" TargetMode="External"/><Relationship Id="rId2" Type="http://schemas.openxmlformats.org/officeDocument/2006/relationships/hyperlink" Target="https://cran.r-project.org/web/packages/Rfacebook/Rfacebook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DISCOVERY IN MOVIE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This project recognizes patterns among the variables that affect the performance of movie at the box-office. </a:t>
            </a:r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876424" y="5442439"/>
            <a:ext cx="553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Himanshu Agrawal</a:t>
            </a:r>
          </a:p>
          <a:p>
            <a:r>
              <a:rPr lang="en-US" dirty="0"/>
              <a:t>Mounika Kancharla</a:t>
            </a:r>
          </a:p>
          <a:p>
            <a:r>
              <a:rPr lang="en-US" dirty="0"/>
              <a:t>Avijit SenGupta</a:t>
            </a:r>
          </a:p>
          <a:p>
            <a:r>
              <a:rPr lang="en-US" dirty="0"/>
              <a:t>Ravi Shankar Maruvada</a:t>
            </a:r>
          </a:p>
        </p:txBody>
      </p:sp>
    </p:spTree>
    <p:extLst>
      <p:ext uri="{BB962C8B-B14F-4D97-AF65-F5344CB8AC3E}">
        <p14:creationId xmlns:p14="http://schemas.microsoft.com/office/powerpoint/2010/main" val="20180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20" y="205279"/>
            <a:ext cx="9905998" cy="1478570"/>
          </a:xfrm>
        </p:spPr>
        <p:txBody>
          <a:bodyPr/>
          <a:lstStyle/>
          <a:p>
            <a:r>
              <a:rPr lang="en-US" dirty="0"/>
              <a:t>Pattern Discovery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072" y="1683849"/>
            <a:ext cx="7128067" cy="3541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0754" y="3360920"/>
            <a:ext cx="14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32722"/>
              </p:ext>
            </p:extLst>
          </p:nvPr>
        </p:nvGraphicFramePr>
        <p:xfrm>
          <a:off x="319309" y="1306778"/>
          <a:ext cx="35912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591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281651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Avg.Likes</a:t>
                      </a:r>
                      <a:r>
                        <a:rPr lang="en-US" dirty="0"/>
                        <a:t> on </a:t>
                      </a:r>
                      <a:r>
                        <a:rPr lang="en-US" dirty="0" err="1"/>
                        <a:t>Fbpage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76935"/>
              </p:ext>
            </p:extLst>
          </p:nvPr>
        </p:nvGraphicFramePr>
        <p:xfrm>
          <a:off x="319309" y="2574759"/>
          <a:ext cx="35912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21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795621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r>
                        <a:rPr lang="en-US" dirty="0" err="1"/>
                        <a:t>Avg.Likes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7756"/>
              </p:ext>
            </p:extLst>
          </p:nvPr>
        </p:nvGraphicFramePr>
        <p:xfrm>
          <a:off x="319309" y="3568420"/>
          <a:ext cx="35912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21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795621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Avg.Dislikes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49602"/>
              </p:ext>
            </p:extLst>
          </p:nvPr>
        </p:nvGraphicFramePr>
        <p:xfrm>
          <a:off x="319309" y="4562081"/>
          <a:ext cx="35912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07">
                  <a:extLst>
                    <a:ext uri="{9D8B030D-6E8A-4147-A177-3AD203B41FA5}">
                      <a16:colId xmlns:a16="http://schemas.microsoft.com/office/drawing/2014/main" val="721995418"/>
                    </a:ext>
                  </a:extLst>
                </a:gridCol>
                <a:gridCol w="1550635">
                  <a:extLst>
                    <a:ext uri="{9D8B030D-6E8A-4147-A177-3AD203B41FA5}">
                      <a16:colId xmlns:a16="http://schemas.microsoft.com/office/drawing/2014/main" val="374281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Avg.TrailerViews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9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20" y="132597"/>
            <a:ext cx="9905998" cy="1478570"/>
          </a:xfrm>
        </p:spPr>
        <p:txBody>
          <a:bodyPr/>
          <a:lstStyle/>
          <a:p>
            <a:r>
              <a:rPr lang="en-US" dirty="0"/>
              <a:t>Pattern Discovery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37" y="1823940"/>
            <a:ext cx="4226884" cy="4472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608" y="1969477"/>
            <a:ext cx="449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Rating Movies – </a:t>
            </a:r>
            <a:r>
              <a:rPr lang="en-US" dirty="0" err="1"/>
              <a:t>Approx</a:t>
            </a:r>
            <a:r>
              <a:rPr lang="en-US" dirty="0"/>
              <a:t> 45% of the reactions are dislikes of total reactions</a:t>
            </a:r>
          </a:p>
          <a:p>
            <a:endParaRPr lang="en-US" dirty="0"/>
          </a:p>
          <a:p>
            <a:r>
              <a:rPr lang="en-US" dirty="0"/>
              <a:t>Good Rating Movies – Less than 5% reactions are dislikes of total reactions</a:t>
            </a:r>
          </a:p>
        </p:txBody>
      </p:sp>
    </p:spTree>
    <p:extLst>
      <p:ext uri="{BB962C8B-B14F-4D97-AF65-F5344CB8AC3E}">
        <p14:creationId xmlns:p14="http://schemas.microsoft.com/office/powerpoint/2010/main" val="313768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707796" cy="2155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 MEANS CLUSTERING</a:t>
            </a:r>
          </a:p>
          <a:p>
            <a:pPr marL="0" indent="0">
              <a:buNone/>
            </a:pPr>
            <a:r>
              <a:rPr lang="en-US" dirty="0"/>
              <a:t>3 clusters for IMDB ratings again suggest the same patterns found earlier with Trailer Views, Likes, Dislikes and Likes on FB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49" y="1415562"/>
            <a:ext cx="3887585" cy="53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28372"/>
            <a:ext cx="9905998" cy="1478570"/>
          </a:xfrm>
        </p:spPr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752" y="1722813"/>
            <a:ext cx="9905999" cy="5464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Algorithms for learning association rules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7" y="2451609"/>
            <a:ext cx="11896725" cy="2621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646" y="5477608"/>
            <a:ext cx="990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Movies produced by Warner Bros. are believed to spread fear in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Universal Pictures are given Average rating on IMDB.</a:t>
            </a:r>
          </a:p>
        </p:txBody>
      </p:sp>
    </p:spTree>
    <p:extLst>
      <p:ext uri="{BB962C8B-B14F-4D97-AF65-F5344CB8AC3E}">
        <p14:creationId xmlns:p14="http://schemas.microsoft.com/office/powerpoint/2010/main" val="57165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2592"/>
            <a:ext cx="9905998" cy="1478570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4" y="2091226"/>
            <a:ext cx="338503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74" y="1957270"/>
            <a:ext cx="7981386" cy="4126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394" y="2268415"/>
            <a:ext cx="3490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1:</a:t>
            </a:r>
          </a:p>
          <a:p>
            <a:endParaRPr lang="en-US" dirty="0"/>
          </a:p>
          <a:p>
            <a:r>
              <a:rPr lang="en-US" dirty="0"/>
              <a:t>Number of leaves: 18</a:t>
            </a:r>
          </a:p>
          <a:p>
            <a:r>
              <a:rPr lang="en-US" dirty="0"/>
              <a:t>Size of tree: 23</a:t>
            </a:r>
          </a:p>
          <a:p>
            <a:br>
              <a:rPr lang="en-US" dirty="0"/>
            </a:br>
            <a:r>
              <a:rPr lang="en-US" dirty="0"/>
              <a:t>Accuracy: 54%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6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20" y="1950458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Decision Tree 2:</a:t>
            </a:r>
          </a:p>
          <a:p>
            <a:pPr marL="0" indent="0">
              <a:buNone/>
            </a:pPr>
            <a:r>
              <a:rPr lang="en-US" sz="1800" dirty="0"/>
              <a:t>Number of leaves: 9</a:t>
            </a:r>
          </a:p>
          <a:p>
            <a:pPr marL="0" indent="0">
              <a:buNone/>
            </a:pPr>
            <a:r>
              <a:rPr lang="en-US" sz="1800" dirty="0"/>
              <a:t>Size of trees: 14</a:t>
            </a:r>
          </a:p>
          <a:p>
            <a:pPr marL="0" indent="0">
              <a:buNone/>
            </a:pPr>
            <a:r>
              <a:rPr lang="en-US" sz="1800" dirty="0"/>
              <a:t>Accuracy: 54%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72" y="1943100"/>
            <a:ext cx="7556089" cy="35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36" y="143734"/>
            <a:ext cx="9905998" cy="1478570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565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To Predict Weekend Collections: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Predicted For: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26" y="2097088"/>
            <a:ext cx="4506263" cy="44768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80192"/>
              </p:ext>
            </p:extLst>
          </p:nvPr>
        </p:nvGraphicFramePr>
        <p:xfrm>
          <a:off x="886436" y="3938954"/>
          <a:ext cx="5801946" cy="7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82">
                  <a:extLst>
                    <a:ext uri="{9D8B030D-6E8A-4147-A177-3AD203B41FA5}">
                      <a16:colId xmlns:a16="http://schemas.microsoft.com/office/drawing/2014/main" val="1855770453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729183553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3916397429"/>
                    </a:ext>
                  </a:extLst>
                </a:gridCol>
              </a:tblGrid>
              <a:tr h="380217">
                <a:tc>
                  <a:txBody>
                    <a:bodyPr/>
                    <a:lstStyle/>
                    <a:p>
                      <a:r>
                        <a:rPr lang="en-US" dirty="0"/>
                        <a:t>Movie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Kong: Skull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4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2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51" y="240774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Neural Network:</a:t>
            </a:r>
          </a:p>
          <a:p>
            <a:pPr marL="0" indent="0">
              <a:buNone/>
            </a:pPr>
            <a:r>
              <a:rPr lang="en-US" sz="1800" dirty="0"/>
              <a:t>Accuracy: 70%</a:t>
            </a:r>
          </a:p>
          <a:p>
            <a:pPr marL="0" indent="0">
              <a:buNone/>
            </a:pPr>
            <a:r>
              <a:rPr lang="en-US" sz="1800" dirty="0"/>
              <a:t>Prediction for: IMDB Ratings.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593" y="2804212"/>
            <a:ext cx="5929568" cy="2004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012" y="2804212"/>
            <a:ext cx="1614277" cy="1055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93" y="5014134"/>
            <a:ext cx="8439935" cy="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Prediction of Weekend Collection of a movie.</a:t>
            </a:r>
          </a:p>
          <a:p>
            <a:r>
              <a:rPr lang="en-US" sz="1800" dirty="0"/>
              <a:t>Prediction of IMDB Rating after the movie is released based on sentiment analysis.</a:t>
            </a:r>
          </a:p>
          <a:p>
            <a:r>
              <a:rPr lang="en-US" sz="1800" dirty="0"/>
              <a:t>Finding the genre for highest possible return on investment.</a:t>
            </a:r>
          </a:p>
          <a:p>
            <a:r>
              <a:rPr lang="en-US" sz="1800" dirty="0"/>
              <a:t>How the lead roles popularity in social media improves the movie at box office.</a:t>
            </a:r>
          </a:p>
          <a:p>
            <a:r>
              <a:rPr lang="en-US" sz="1800" dirty="0"/>
              <a:t>How the popularity of director in social media influences the movie at box office.</a:t>
            </a:r>
          </a:p>
        </p:txBody>
      </p:sp>
    </p:spTree>
    <p:extLst>
      <p:ext uri="{BB962C8B-B14F-4D97-AF65-F5344CB8AC3E}">
        <p14:creationId xmlns:p14="http://schemas.microsoft.com/office/powerpoint/2010/main" val="370072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190" y="2649351"/>
            <a:ext cx="9905998" cy="14785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58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Movies play a great role in most of our lives.</a:t>
            </a:r>
          </a:p>
          <a:p>
            <a:r>
              <a:rPr lang="en-US" sz="1800" dirty="0"/>
              <a:t>Given a particular movie, it is hard to predict if it performs well at the Box – Office.</a:t>
            </a:r>
          </a:p>
          <a:p>
            <a:r>
              <a:rPr lang="en-US" sz="1800" dirty="0"/>
              <a:t>Any movie should have high promotional values, despite its content, to reach into people to make good money at the Box-Office.</a:t>
            </a:r>
          </a:p>
          <a:p>
            <a:r>
              <a:rPr lang="en-US" sz="1800" dirty="0"/>
              <a:t>As a part of the project we are trying to analyze patterns and build predictive models that can estimate the performance of a movie based on sentiment analysis and its popularity in social media for 2016 Hollywood movies from IMDB data.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14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Pattern Discovery:</a:t>
            </a:r>
          </a:p>
          <a:p>
            <a:r>
              <a:rPr lang="en-US" sz="1800" dirty="0"/>
              <a:t>To discover patterns in the data collected from Facebook, YouTube and IMBD.</a:t>
            </a:r>
          </a:p>
          <a:p>
            <a:pPr marL="0" indent="0">
              <a:buNone/>
            </a:pPr>
            <a:r>
              <a:rPr lang="en-US" sz="1800" dirty="0"/>
              <a:t>Predictive Modelling:</a:t>
            </a:r>
          </a:p>
          <a:p>
            <a:r>
              <a:rPr lang="en-US" sz="1800" dirty="0"/>
              <a:t>To predict the weekend collection and IMDB Rating by using of the variables collected from the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3423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was prepared for all the movies that are registered in the IMDB movie website.</a:t>
            </a:r>
          </a:p>
          <a:p>
            <a:r>
              <a:rPr lang="en-US" sz="1800" dirty="0"/>
              <a:t>A total of 89 instances (movies) that released in Hollywood during the year 2016.</a:t>
            </a:r>
          </a:p>
          <a:p>
            <a:pPr marL="0" indent="0">
              <a:buNone/>
            </a:pPr>
            <a:r>
              <a:rPr lang="en-US" sz="1800" dirty="0"/>
              <a:t>Summary of data:</a:t>
            </a:r>
          </a:p>
          <a:p>
            <a:r>
              <a:rPr lang="en-US" sz="1800" dirty="0"/>
              <a:t>Total Attributes : 36</a:t>
            </a:r>
          </a:p>
          <a:p>
            <a:r>
              <a:rPr lang="en-US" sz="1800" dirty="0"/>
              <a:t>Target Variables: IMDB Rating and Weekend Collection</a:t>
            </a:r>
          </a:p>
        </p:txBody>
      </p:sp>
    </p:spTree>
    <p:extLst>
      <p:ext uri="{BB962C8B-B14F-4D97-AF65-F5344CB8AC3E}">
        <p14:creationId xmlns:p14="http://schemas.microsoft.com/office/powerpoint/2010/main" val="71934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IMDB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Movie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Release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Genre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Number of Faces on Poster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Actors and Director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Budget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Weekend Collection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No of Prequels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IMDB Rating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6105"/>
          <a:stretch/>
        </p:blipFill>
        <p:spPr>
          <a:xfrm>
            <a:off x="4041844" y="2894689"/>
            <a:ext cx="7005567" cy="5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Production 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Popularity Of Production House : Number Of Subscribers on YouTube Channel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Trailer 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Likes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Dislikes</a:t>
            </a:r>
          </a:p>
          <a:p>
            <a:pPr marL="457200" lvl="1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609"/>
          <a:stretch/>
        </p:blipFill>
        <p:spPr>
          <a:xfrm>
            <a:off x="1489666" y="4531754"/>
            <a:ext cx="9487426" cy="4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Popularity of Actors and Directors : Likes on their Official Fb pages.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Fb Page Likes : Likes on Official Movie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Sentiment Analysis of the post and comments on Official Movie Page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Anger, Anticipation, Disgust, Fear, Joy, Sadness, Surprise, Trust, Positive, Negative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2106"/>
          <a:stretch/>
        </p:blipFill>
        <p:spPr>
          <a:xfrm>
            <a:off x="2440408" y="1663968"/>
            <a:ext cx="9566736" cy="509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5165"/>
          <a:stretch/>
        </p:blipFill>
        <p:spPr>
          <a:xfrm>
            <a:off x="685801" y="5037695"/>
            <a:ext cx="10607040" cy="418225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8" name="Connector: Elbow 7"/>
          <p:cNvCxnSpPr/>
          <p:nvPr/>
        </p:nvCxnSpPr>
        <p:spPr>
          <a:xfrm rot="10800000">
            <a:off x="3437444" y="4623589"/>
            <a:ext cx="1519881" cy="376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6835" y="4432416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Attributes</a:t>
            </a:r>
          </a:p>
        </p:txBody>
      </p:sp>
      <p:cxnSp>
        <p:nvCxnSpPr>
          <p:cNvPr id="10" name="Connector: Elbow 9"/>
          <p:cNvCxnSpPr/>
          <p:nvPr/>
        </p:nvCxnSpPr>
        <p:spPr>
          <a:xfrm rot="10800000">
            <a:off x="9162800" y="4504027"/>
            <a:ext cx="1101666" cy="495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5016" y="4369399"/>
            <a:ext cx="23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 Reduction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85801" y="4999596"/>
            <a:ext cx="8679179" cy="4563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9377338" y="4954147"/>
            <a:ext cx="1915503" cy="5017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8034"/>
            <a:ext cx="9905998" cy="1478570"/>
          </a:xfrm>
        </p:spPr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6604"/>
            <a:ext cx="9905999" cy="3541714"/>
          </a:xfrm>
        </p:spPr>
        <p:txBody>
          <a:bodyPr/>
          <a:lstStyle/>
          <a:p>
            <a:r>
              <a:rPr lang="en-US" dirty="0" err="1"/>
              <a:t>Rfacebook</a:t>
            </a:r>
            <a:r>
              <a:rPr lang="en-US" dirty="0"/>
              <a:t> – For collecting data from </a:t>
            </a:r>
            <a:r>
              <a:rPr lang="en-US" dirty="0" err="1"/>
              <a:t>facebook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https://cran.r-project.org/web/packages/Rfacebook/Rfacebook.pdf</a:t>
            </a:r>
            <a:endParaRPr lang="en-US" dirty="0"/>
          </a:p>
          <a:p>
            <a:pPr lvl="1"/>
            <a:r>
              <a:rPr lang="en-US" dirty="0" err="1"/>
              <a:t>getPage</a:t>
            </a:r>
            <a:r>
              <a:rPr lang="en-US" dirty="0"/>
              <a:t>, </a:t>
            </a:r>
            <a:r>
              <a:rPr lang="en-US" dirty="0" err="1"/>
              <a:t>getPost</a:t>
            </a:r>
            <a:r>
              <a:rPr lang="en-US" dirty="0"/>
              <a:t> methods are used.</a:t>
            </a:r>
          </a:p>
          <a:p>
            <a:r>
              <a:rPr lang="en-US" dirty="0"/>
              <a:t>Syuzhet – For collecting the sentiment in the post and comments of </a:t>
            </a:r>
            <a:r>
              <a:rPr lang="en-US" dirty="0" err="1"/>
              <a:t>facebook</a:t>
            </a:r>
            <a:r>
              <a:rPr lang="en-US" dirty="0"/>
              <a:t> page</a:t>
            </a:r>
          </a:p>
          <a:p>
            <a:pPr lvl="1"/>
            <a:r>
              <a:rPr lang="en-US" dirty="0">
                <a:hlinkClick r:id="rId3"/>
              </a:rPr>
              <a:t>https://cran.r-project.org/web/packages/syuzhet/syuzhet.pdf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get_nrc_sentiment</a:t>
            </a:r>
            <a:r>
              <a:rPr lang="en-US" dirty="0"/>
              <a:t> method is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1349</TotalTime>
  <Words>678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PATTERN DISCOVERY IN MOVIE DATA</vt:lpstr>
      <vt:lpstr>INTRODUCTION</vt:lpstr>
      <vt:lpstr>CONTENTS</vt:lpstr>
      <vt:lpstr>Objective</vt:lpstr>
      <vt:lpstr>Data overview</vt:lpstr>
      <vt:lpstr>DATA COLLECTION</vt:lpstr>
      <vt:lpstr>Data Collection</vt:lpstr>
      <vt:lpstr>Data Collection</vt:lpstr>
      <vt:lpstr>R Packages</vt:lpstr>
      <vt:lpstr>Pattern Discovery</vt:lpstr>
      <vt:lpstr>Pattern Discovery</vt:lpstr>
      <vt:lpstr>Pattern DISCOVERY</vt:lpstr>
      <vt:lpstr>ASSOCIATION RULES</vt:lpstr>
      <vt:lpstr>PREDICTIVE MODELS</vt:lpstr>
      <vt:lpstr>PREDICTIVE MODELS</vt:lpstr>
      <vt:lpstr>PREDICTIVE MODELS</vt:lpstr>
      <vt:lpstr>Predictive Models</vt:lpstr>
      <vt:lpstr>USE CASE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Maruvada, Ravi</dc:creator>
  <cp:lastModifiedBy>Maruvada, Ravi</cp:lastModifiedBy>
  <cp:revision>46</cp:revision>
  <dcterms:created xsi:type="dcterms:W3CDTF">2017-05-02T06:06:42Z</dcterms:created>
  <dcterms:modified xsi:type="dcterms:W3CDTF">2017-05-03T05:24:44Z</dcterms:modified>
</cp:coreProperties>
</file>