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3" r:id="rId7"/>
    <p:sldId id="265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677" autoAdjust="0"/>
  </p:normalViewPr>
  <p:slideViewPr>
    <p:cSldViewPr snapToGrid="0">
      <p:cViewPr varScale="1">
        <p:scale>
          <a:sx n="62" d="100"/>
          <a:sy n="62" d="100"/>
        </p:scale>
        <p:origin x="14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BBD41-F34F-498A-9DE4-1513AAC152DB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DF030-CBA4-4B7E-B0A7-3C7013DB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introduction and our brainstorming sessions.</a:t>
            </a:r>
          </a:p>
          <a:p>
            <a:r>
              <a:rPr lang="en-US" dirty="0"/>
              <a:t>Initial ideas of making models for ad’s and market analysis.</a:t>
            </a:r>
          </a:p>
          <a:p>
            <a:r>
              <a:rPr lang="en-US" dirty="0"/>
              <a:t>Our constraints for that idea.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DF030-CBA4-4B7E-B0A7-3C7013DBC3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idea and what we wanted to do.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DF030-CBA4-4B7E-B0A7-3C7013DBC3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Issues we faced with twitter data.</a:t>
            </a:r>
          </a:p>
          <a:p>
            <a:r>
              <a:rPr lang="en-US" dirty="0"/>
              <a:t>Collection and cleaning of data.</a:t>
            </a:r>
          </a:p>
          <a:p>
            <a:r>
              <a:rPr lang="en-US" dirty="0"/>
              <a:t>What all and how we collected the data.</a:t>
            </a:r>
          </a:p>
          <a:p>
            <a:r>
              <a:rPr lang="en-US" dirty="0" err="1"/>
              <a:t>Schyuzet</a:t>
            </a:r>
            <a:r>
              <a:rPr lang="en-US" dirty="0"/>
              <a:t> package, fb </a:t>
            </a:r>
            <a:r>
              <a:rPr lang="en-US" dirty="0" err="1"/>
              <a:t>api</a:t>
            </a:r>
            <a:r>
              <a:rPr lang="en-US" dirty="0"/>
              <a:t> code,  </a:t>
            </a:r>
            <a:r>
              <a:rPr lang="en-US" dirty="0" err="1"/>
              <a:t>youtube</a:t>
            </a:r>
            <a:r>
              <a:rPr lang="en-US" dirty="0"/>
              <a:t> and </a:t>
            </a:r>
            <a:r>
              <a:rPr lang="en-US" dirty="0" err="1"/>
              <a:t>imbd</a:t>
            </a:r>
            <a:r>
              <a:rPr lang="en-US" dirty="0"/>
              <a:t> data.</a:t>
            </a:r>
          </a:p>
          <a:p>
            <a:r>
              <a:rPr lang="en-US" dirty="0"/>
              <a:t>Fat data and data cleaning.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DF030-CBA4-4B7E-B0A7-3C7013DBC3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36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</a:t>
            </a:r>
            <a:r>
              <a:rPr lang="en-US" dirty="0" err="1"/>
              <a:t>weka</a:t>
            </a:r>
            <a:r>
              <a:rPr lang="en-US" dirty="0"/>
              <a:t> pattern detection k-mean clustering </a:t>
            </a:r>
          </a:p>
          <a:p>
            <a:r>
              <a:rPr lang="en-US" dirty="0" err="1"/>
              <a:t>Ibm</a:t>
            </a:r>
            <a:r>
              <a:rPr lang="en-US" dirty="0"/>
              <a:t> Watson data visualization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DF030-CBA4-4B7E-B0A7-3C7013DBC3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98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DF030-CBA4-4B7E-B0A7-3C7013DBC3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19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DF030-CBA4-4B7E-B0A7-3C7013DBC3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2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cran.r-project.org/web/packages/syuzhe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599" y="548640"/>
            <a:ext cx="9579520" cy="1812348"/>
          </a:xfrm>
        </p:spPr>
        <p:txBody>
          <a:bodyPr anchor="ctr"/>
          <a:lstStyle/>
          <a:p>
            <a:pPr algn="ctr"/>
            <a:r>
              <a:rPr lang="en-US" dirty="0"/>
              <a:t>Pattern Recognition in Movie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2496" y="2666272"/>
            <a:ext cx="7197726" cy="1022290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This project recognizes patterns among the variables that affect the performance of movie at the box-office.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696" y="5107578"/>
            <a:ext cx="11913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Submitted by – </a:t>
            </a:r>
          </a:p>
          <a:p>
            <a:pPr algn="ctr"/>
            <a:r>
              <a:rPr lang="en-US" sz="2000" dirty="0" err="1">
                <a:latin typeface="Georgia" panose="02040502050405020303" pitchFamily="18" charset="0"/>
              </a:rPr>
              <a:t>Avijit</a:t>
            </a:r>
            <a:r>
              <a:rPr lang="en-US" sz="2000" dirty="0">
                <a:latin typeface="Georgia" panose="02040502050405020303" pitchFamily="18" charset="0"/>
              </a:rPr>
              <a:t> Sengupta	             Himanshu Agrawal 		</a:t>
            </a:r>
            <a:r>
              <a:rPr lang="en-US" sz="2000" dirty="0" err="1">
                <a:latin typeface="Georgia" panose="02040502050405020303" pitchFamily="18" charset="0"/>
              </a:rPr>
              <a:t>Mounika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Kancharla</a:t>
            </a:r>
            <a:r>
              <a:rPr lang="en-US" sz="2000" dirty="0">
                <a:latin typeface="Georgia" panose="02040502050405020303" pitchFamily="18" charset="0"/>
              </a:rPr>
              <a:t>		</a:t>
            </a:r>
            <a:r>
              <a:rPr lang="en-US" sz="2000">
                <a:latin typeface="Georgia" panose="02040502050405020303" pitchFamily="18" charset="0"/>
              </a:rPr>
              <a:t>Ravi Shankar </a:t>
            </a:r>
            <a:r>
              <a:rPr lang="en-US" sz="2000" dirty="0">
                <a:latin typeface="Georgia" panose="02040502050405020303" pitchFamily="18" charset="0"/>
              </a:rPr>
              <a:t>Maruvada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463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3211"/>
            <a:ext cx="10131425" cy="98406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Neural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5" y="1097280"/>
            <a:ext cx="8565622" cy="2895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096" y="1783139"/>
            <a:ext cx="2331922" cy="1524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60979"/>
            <a:ext cx="12192000" cy="1122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1844" y="5568100"/>
            <a:ext cx="4624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Network:</a:t>
            </a:r>
          </a:p>
          <a:p>
            <a:r>
              <a:rPr lang="en-US" dirty="0"/>
              <a:t>Accuracy: 70%</a:t>
            </a:r>
          </a:p>
          <a:p>
            <a:r>
              <a:rPr lang="en-US" dirty="0"/>
              <a:t>Prediction for: IMDB Ratings.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9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198" y="1057850"/>
            <a:ext cx="8272145" cy="280875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SUGGESTIONS??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81101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844062" y="3116804"/>
            <a:ext cx="28408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Idea: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615" y="129349"/>
            <a:ext cx="2810608" cy="2810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0735">
            <a:off x="5213393" y="1820310"/>
            <a:ext cx="4075344" cy="17544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70844">
            <a:off x="8584814" y="2519047"/>
            <a:ext cx="3284208" cy="21188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4062" y="4553206"/>
            <a:ext cx="8625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As a part of the project we are trying to analyze patterns and build predictive models that can estimate the performance of a movie based on its popularity in social media and sentiment analysis  for 2016 movies from IMDB data.</a:t>
            </a:r>
          </a:p>
        </p:txBody>
      </p:sp>
    </p:spTree>
    <p:extLst>
      <p:ext uri="{BB962C8B-B14F-4D97-AF65-F5344CB8AC3E}">
        <p14:creationId xmlns:p14="http://schemas.microsoft.com/office/powerpoint/2010/main" val="160437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4296"/>
            <a:ext cx="10131425" cy="364913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IMDB Data.</a:t>
            </a:r>
          </a:p>
          <a:p>
            <a:r>
              <a:rPr lang="en-US" dirty="0"/>
              <a:t>Facebook Popularity (Sentiment Analysis from Comments.)</a:t>
            </a:r>
          </a:p>
          <a:p>
            <a:r>
              <a:rPr lang="en-US" dirty="0"/>
              <a:t>YouTube Popularity.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9932">
            <a:off x="7517395" y="315611"/>
            <a:ext cx="1873609" cy="18736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22406">
            <a:off x="385061" y="5060874"/>
            <a:ext cx="1567962" cy="1465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28536"/>
          <a:stretch/>
        </p:blipFill>
        <p:spPr>
          <a:xfrm>
            <a:off x="685801" y="2065868"/>
            <a:ext cx="7005567" cy="4855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b="36242"/>
          <a:stretch/>
        </p:blipFill>
        <p:spPr>
          <a:xfrm>
            <a:off x="2371828" y="3005090"/>
            <a:ext cx="9566736" cy="4782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b="22382"/>
          <a:stretch/>
        </p:blipFill>
        <p:spPr>
          <a:xfrm>
            <a:off x="2371828" y="4780870"/>
            <a:ext cx="9487426" cy="574902"/>
          </a:xfrm>
          <a:prstGeom prst="rect">
            <a:avLst/>
          </a:prstGeom>
        </p:spPr>
      </p:pic>
      <p:cxnSp>
        <p:nvCxnSpPr>
          <p:cNvPr id="14" name="Connector: Elbow 13"/>
          <p:cNvCxnSpPr/>
          <p:nvPr/>
        </p:nvCxnSpPr>
        <p:spPr>
          <a:xfrm rot="16200000" flipV="1">
            <a:off x="940296" y="2974054"/>
            <a:ext cx="862609" cy="405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/>
          <p:cNvCxnSpPr/>
          <p:nvPr/>
        </p:nvCxnSpPr>
        <p:spPr>
          <a:xfrm>
            <a:off x="1433384" y="4694371"/>
            <a:ext cx="827902" cy="5189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/>
          <p:nvPr/>
        </p:nvCxnSpPr>
        <p:spPr>
          <a:xfrm rot="5400000" flipH="1" flipV="1">
            <a:off x="6513776" y="3815275"/>
            <a:ext cx="453670" cy="3336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91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24732"/>
            <a:ext cx="10131425" cy="3649133"/>
          </a:xfrm>
        </p:spPr>
        <p:txBody>
          <a:bodyPr/>
          <a:lstStyle/>
          <a:p>
            <a:r>
              <a:rPr lang="en-US" dirty="0"/>
              <a:t>Syuzhet Sentiment Analysis Package : </a:t>
            </a:r>
            <a:r>
              <a:rPr lang="en-US" dirty="0">
                <a:hlinkClick r:id="rId2"/>
              </a:rPr>
              <a:t>https://cran.r-project.org/web/packages/syuzhet/index.html</a:t>
            </a:r>
            <a:endParaRPr lang="en-US" dirty="0"/>
          </a:p>
          <a:p>
            <a:r>
              <a:rPr lang="en-US" dirty="0"/>
              <a:t>R and Facebook API.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031855"/>
            <a:ext cx="10607040" cy="1684020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9" name="Rectangle: Rounded Corners 8"/>
          <p:cNvSpPr/>
          <p:nvPr/>
        </p:nvSpPr>
        <p:spPr>
          <a:xfrm>
            <a:off x="685801" y="3978876"/>
            <a:ext cx="8668264" cy="51898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/>
          <p:cNvCxnSpPr/>
          <p:nvPr/>
        </p:nvCxnSpPr>
        <p:spPr>
          <a:xfrm rot="10800000">
            <a:off x="3719385" y="3602870"/>
            <a:ext cx="1519881" cy="3760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/>
          <p:nvPr/>
        </p:nvCxnSpPr>
        <p:spPr>
          <a:xfrm rot="10800000">
            <a:off x="9193427" y="3483308"/>
            <a:ext cx="1101666" cy="4955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32238" y="3483306"/>
            <a:ext cx="218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Attributes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45643" y="3348680"/>
            <a:ext cx="233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Dimensional Reduction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588" y="211600"/>
            <a:ext cx="4944707" cy="185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9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8525"/>
            <a:ext cx="10131425" cy="762001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Pattern detection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83772"/>
            <a:ext cx="11018521" cy="836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Tableau 							IBM Watson						Weka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3941"/>
            <a:ext cx="6165669" cy="4472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437" y="1823940"/>
            <a:ext cx="4226884" cy="447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8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9155"/>
            <a:ext cx="10131425" cy="69668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k-Means clustering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448" y="809897"/>
            <a:ext cx="4122777" cy="5662151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2380116"/>
            <a:ext cx="5707796" cy="21554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 MEANS CLUSTERING</a:t>
            </a:r>
          </a:p>
          <a:p>
            <a:pPr marL="0" indent="0">
              <a:buNone/>
            </a:pPr>
            <a:r>
              <a:rPr lang="en-US" dirty="0"/>
              <a:t>3 clusters for IMDB ratings again suggest the same patterns found earlier with Trailer Views, Likes, Dislikes and Likes on FB page</a:t>
            </a:r>
          </a:p>
        </p:txBody>
      </p:sp>
    </p:spTree>
    <p:extLst>
      <p:ext uri="{BB962C8B-B14F-4D97-AF65-F5344CB8AC3E}">
        <p14:creationId xmlns:p14="http://schemas.microsoft.com/office/powerpoint/2010/main" val="256444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1405"/>
            <a:ext cx="10131425" cy="1456267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Apriori</a:t>
            </a:r>
            <a:r>
              <a:rPr lang="en-US" b="1" dirty="0">
                <a:solidFill>
                  <a:srgbClr val="002060"/>
                </a:solidFill>
              </a:rPr>
              <a:t>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2486025"/>
            <a:ext cx="11896725" cy="26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6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834"/>
            <a:ext cx="9673045" cy="70974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Decision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5372"/>
            <a:ext cx="12192000" cy="63029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9212" y="1184197"/>
            <a:ext cx="2478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Decision Tree 1: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Number of leaves: 18</a:t>
            </a:r>
          </a:p>
          <a:p>
            <a:r>
              <a:rPr lang="en-US" dirty="0">
                <a:solidFill>
                  <a:schemeClr val="bg1"/>
                </a:solidFill>
              </a:rPr>
              <a:t>Size of tree: 23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Accuracy: 54%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2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217"/>
            <a:ext cx="10131425" cy="93181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Linear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290" y="1254034"/>
            <a:ext cx="4506263" cy="447688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94538"/>
              </p:ext>
            </p:extLst>
          </p:nvPr>
        </p:nvGraphicFramePr>
        <p:xfrm>
          <a:off x="494550" y="2724108"/>
          <a:ext cx="5801946" cy="1121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982">
                  <a:extLst>
                    <a:ext uri="{9D8B030D-6E8A-4147-A177-3AD203B41FA5}">
                      <a16:colId xmlns:a16="http://schemas.microsoft.com/office/drawing/2014/main" val="1855770453"/>
                    </a:ext>
                  </a:extLst>
                </a:gridCol>
                <a:gridCol w="1933982">
                  <a:extLst>
                    <a:ext uri="{9D8B030D-6E8A-4147-A177-3AD203B41FA5}">
                      <a16:colId xmlns:a16="http://schemas.microsoft.com/office/drawing/2014/main" val="729183553"/>
                    </a:ext>
                  </a:extLst>
                </a:gridCol>
                <a:gridCol w="1933982">
                  <a:extLst>
                    <a:ext uri="{9D8B030D-6E8A-4147-A177-3AD203B41FA5}">
                      <a16:colId xmlns:a16="http://schemas.microsoft.com/office/drawing/2014/main" val="3916397429"/>
                    </a:ext>
                  </a:extLst>
                </a:gridCol>
              </a:tblGrid>
              <a:tr h="380217">
                <a:tc>
                  <a:txBody>
                    <a:bodyPr/>
                    <a:lstStyle/>
                    <a:p>
                      <a:r>
                        <a:rPr lang="en-US" dirty="0"/>
                        <a:t>Movie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Kong: Skull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~64M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4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Boss Baby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~75M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15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51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2153</TotalTime>
  <Words>299</Words>
  <Application>Microsoft Office PowerPoint</Application>
  <PresentationFormat>Widescreen</PresentationFormat>
  <Paragraphs>62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Celestial</vt:lpstr>
      <vt:lpstr>Pattern Recognition in Movie Data</vt:lpstr>
      <vt:lpstr>Introduction</vt:lpstr>
      <vt:lpstr>Data collection</vt:lpstr>
      <vt:lpstr>Sentiment analysis</vt:lpstr>
      <vt:lpstr>Pattern detection </vt:lpstr>
      <vt:lpstr>k-Means clustering</vt:lpstr>
      <vt:lpstr>Apriori Algorithm</vt:lpstr>
      <vt:lpstr>Decision Tree</vt:lpstr>
      <vt:lpstr>Linear Regression</vt:lpstr>
      <vt:lpstr>Neural Network</vt:lpstr>
      <vt:lpstr>SUGGESTIONS??  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 in Movie Data</dc:title>
  <dc:creator>Maruvada, Ravi</dc:creator>
  <cp:lastModifiedBy>Maruvada, Ravi</cp:lastModifiedBy>
  <cp:revision>42</cp:revision>
  <dcterms:created xsi:type="dcterms:W3CDTF">2017-04-09T22:30:01Z</dcterms:created>
  <dcterms:modified xsi:type="dcterms:W3CDTF">2017-05-03T12:41:38Z</dcterms:modified>
</cp:coreProperties>
</file>