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0" r:id="rId2"/>
    <p:sldId id="257" r:id="rId3"/>
    <p:sldId id="258" r:id="rId4"/>
    <p:sldId id="261" r:id="rId5"/>
    <p:sldId id="262" r:id="rId6"/>
    <p:sldId id="259" r:id="rId7"/>
    <p:sldId id="268" r:id="rId8"/>
    <p:sldId id="265" r:id="rId9"/>
    <p:sldId id="264" r:id="rId10"/>
    <p:sldId id="269" r:id="rId11"/>
    <p:sldId id="270" r:id="rId12"/>
    <p:sldId id="267" r:id="rId13"/>
    <p:sldId id="271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A0F0C-0BA4-432C-BE46-3E2A85DFA304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1D414-12C8-4E98-B890-53E1F8B3B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64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70D596-CF1B-46D2-9FFE-AFD1E9B6B819}" type="slidenum">
              <a:rPr lang="zh-TW" altLang="en-US" sz="1200"/>
              <a:pPr/>
              <a:t>1</a:t>
            </a:fld>
            <a:endParaRPr lang="en-US" altLang="zh-TW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TW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177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6CBA863-F07E-4853-B01A-E30ACD07F0F2}" type="slidenum">
              <a:rPr lang="zh-TW" altLang="en-US" sz="1200"/>
              <a:pPr/>
              <a:t>4</a:t>
            </a:fld>
            <a:endParaRPr lang="en-US" altLang="zh-TW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50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Times" panose="02020603050405020304" pitchFamily="18" charset="0"/>
              </a:rPr>
              <a:t>Regression</a:t>
            </a:r>
            <a:endParaRPr lang="zh-TW" altLang="en-US" smtClean="0">
              <a:latin typeface="Times" panose="02020603050405020304" pitchFamily="18" charset="0"/>
            </a:endParaRP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A028B22-1981-4554-B0E7-0E06BCD85804}" type="slidenum">
              <a:rPr lang="zh-TW" altLang="en-US" sz="1200"/>
              <a:pPr/>
              <a:t>5</a:t>
            </a:fld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12737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2AB26B-83D0-4EB8-B5A5-ED3F456546FB}" type="datetimeFigureOut">
              <a:rPr lang="en-IN" smtClean="0"/>
              <a:pPr/>
              <a:t>27-08-2015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0053F1-F4C8-42D6-BA5E-76378821DA1A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7132" y="1019907"/>
            <a:ext cx="10468864" cy="1828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zh-TW" sz="4800" dirty="0" smtClean="0">
                <a:latin typeface="+mn-lt"/>
                <a:ea typeface="新細明體" panose="02020500000000000000" pitchFamily="18" charset="-120"/>
              </a:rPr>
              <a:t>Continuous Integration</a:t>
            </a:r>
            <a:endParaRPr lang="en-US" altLang="zh-TW" sz="4800" dirty="0" smtClean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7:-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926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isyjenki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latin typeface="+mn-lt"/>
                <a:ea typeface="新細明體" panose="02020500000000000000" pitchFamily="18" charset="-120"/>
              </a:rPr>
              <a:t>Continuous Integration</a:t>
            </a:r>
            <a:r>
              <a:rPr lang="en-IN" sz="4800" dirty="0" smtClean="0">
                <a:latin typeface="+mn-lt"/>
              </a:rPr>
              <a:t> benefits</a:t>
            </a: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 Always aware of current status of the project </a:t>
            </a:r>
          </a:p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 Less time spent investigating integration bugs </a:t>
            </a:r>
          </a:p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 Integration testing performed early </a:t>
            </a:r>
          </a:p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 Integration bugs caught early </a:t>
            </a:r>
          </a:p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 Less time wasted because of broken code in version control system</a:t>
            </a:r>
          </a:p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 Broken builds caught early  </a:t>
            </a:r>
          </a:p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Prove your system can build!  </a:t>
            </a:r>
          </a:p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Increase code quality with additional tasks  </a:t>
            </a:r>
          </a:p>
          <a:p>
            <a:pPr>
              <a:buClr>
                <a:srgbClr val="3328BC"/>
              </a:buClr>
              <a:buFont typeface="Wingdings 2" pitchFamily="18" charset="2"/>
              <a:buChar char=""/>
            </a:pPr>
            <a:r>
              <a:rPr lang="en-IN" sz="2800" dirty="0" smtClean="0"/>
              <a:t>Discover potential deployment issue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88747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latin typeface="+mn-lt"/>
              </a:rPr>
              <a:t>Conclusion</a:t>
            </a: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792" y="970672"/>
            <a:ext cx="10016196" cy="54441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TW" sz="4800" dirty="0" smtClean="0">
                <a:latin typeface="+mn-lt"/>
                <a:ea typeface="新細明體" panose="02020500000000000000" pitchFamily="18" charset="-120"/>
              </a:rPr>
              <a:t>Questions &amp; Answers</a:t>
            </a:r>
            <a:endParaRPr lang="zh-TW" altLang="en-US" sz="4800" dirty="0" smtClean="0">
              <a:latin typeface="+mn-lt"/>
              <a:ea typeface="新細明體" panose="02020500000000000000" pitchFamily="18" charset="-120"/>
            </a:endParaRPr>
          </a:p>
        </p:txBody>
      </p:sp>
      <p:pic>
        <p:nvPicPr>
          <p:cNvPr id="44035" name="Picture 7172" descr="icon_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492376"/>
            <a:ext cx="2730500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168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464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>
                <a:latin typeface="+mn-lt"/>
              </a:rPr>
              <a:t>Agenda</a:t>
            </a: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1175"/>
            <a:ext cx="10972800" cy="4833425"/>
          </a:xfrm>
        </p:spPr>
        <p:txBody>
          <a:bodyPr>
            <a:noAutofit/>
          </a:bodyPr>
          <a:lstStyle/>
          <a:p>
            <a:pPr>
              <a:buClr>
                <a:srgbClr val="4F21C3"/>
              </a:buClr>
              <a:buFont typeface="Wingdings 2" pitchFamily="18" charset="2"/>
              <a:buChar char=""/>
            </a:pPr>
            <a:r>
              <a:rPr lang="en-IN" sz="3200" dirty="0" smtClean="0"/>
              <a:t> Why Integration? </a:t>
            </a:r>
            <a:endParaRPr lang="en-IN" sz="3200" dirty="0"/>
          </a:p>
          <a:p>
            <a:pPr>
              <a:buClr>
                <a:srgbClr val="4F21C3"/>
              </a:buClr>
              <a:buFont typeface="Wingdings 2" pitchFamily="18" charset="2"/>
              <a:buChar char=""/>
            </a:pPr>
            <a:r>
              <a:rPr lang="en-IN" sz="3200" dirty="0" smtClean="0"/>
              <a:t>What is Continuous Integration? </a:t>
            </a:r>
          </a:p>
          <a:p>
            <a:pPr>
              <a:buClr>
                <a:srgbClr val="4F21C3"/>
              </a:buClr>
              <a:buFont typeface="Wingdings 2" pitchFamily="18" charset="2"/>
              <a:buChar char=""/>
            </a:pPr>
            <a:r>
              <a:rPr lang="en-IN" sz="3200" dirty="0" smtClean="0"/>
              <a:t>Why Continuous Integration? </a:t>
            </a:r>
          </a:p>
          <a:p>
            <a:pPr>
              <a:buClr>
                <a:srgbClr val="4F21C3"/>
              </a:buClr>
              <a:buFont typeface="Wingdings 2" pitchFamily="18" charset="2"/>
              <a:buChar char=""/>
            </a:pPr>
            <a:r>
              <a:rPr lang="en-IN" sz="3200" dirty="0" smtClean="0"/>
              <a:t>Five principles of Continuous Integration</a:t>
            </a:r>
          </a:p>
          <a:p>
            <a:pPr>
              <a:buClr>
                <a:srgbClr val="4F21C3"/>
              </a:buClr>
              <a:buFont typeface="Wingdings 2" pitchFamily="18" charset="2"/>
              <a:buChar char=""/>
            </a:pPr>
            <a:r>
              <a:rPr lang="en-IN" sz="3200" dirty="0" smtClean="0"/>
              <a:t>Continuous Integration Process </a:t>
            </a:r>
          </a:p>
          <a:p>
            <a:pPr>
              <a:buClr>
                <a:srgbClr val="4F21C3"/>
              </a:buClr>
              <a:buFont typeface="Wingdings 2" pitchFamily="18" charset="2"/>
              <a:buChar char=""/>
            </a:pPr>
            <a:r>
              <a:rPr lang="en-IN" sz="3200" dirty="0" smtClean="0"/>
              <a:t>Continuous Integration Infrastructure </a:t>
            </a:r>
          </a:p>
          <a:p>
            <a:pPr>
              <a:buClr>
                <a:srgbClr val="4F21C3"/>
              </a:buClr>
              <a:buFont typeface="Wingdings 2" pitchFamily="18" charset="2"/>
              <a:buChar char=""/>
            </a:pPr>
            <a:r>
              <a:rPr lang="en-IN" sz="3200" dirty="0" smtClean="0"/>
              <a:t>Continuous Integration Tools</a:t>
            </a:r>
          </a:p>
          <a:p>
            <a:pPr>
              <a:buClr>
                <a:srgbClr val="4F21C3"/>
              </a:buClr>
              <a:buFont typeface="Wingdings 2" pitchFamily="18" charset="2"/>
              <a:buChar char=""/>
            </a:pPr>
            <a:r>
              <a:rPr lang="en-IN" sz="3200" dirty="0" smtClean="0"/>
              <a:t>Continuous Integration benefits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38292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latin typeface="+mn-lt"/>
              </a:rPr>
              <a:t>Why integration?</a:t>
            </a: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74984"/>
            <a:ext cx="10972800" cy="4389120"/>
          </a:xfrm>
        </p:spPr>
        <p:txBody>
          <a:bodyPr/>
          <a:lstStyle/>
          <a:p>
            <a:pPr>
              <a:buClr>
                <a:srgbClr val="3238B2"/>
              </a:buClr>
              <a:buFont typeface="Wingdings 2" pitchFamily="18" charset="2"/>
              <a:buChar char=""/>
            </a:pPr>
            <a:r>
              <a:rPr lang="en-IN" sz="3200" dirty="0" smtClean="0"/>
              <a:t>Teams integrate their work multiple times per day. </a:t>
            </a:r>
          </a:p>
          <a:p>
            <a:pPr>
              <a:buClr>
                <a:srgbClr val="3238B2"/>
              </a:buClr>
              <a:buFont typeface="Wingdings 2" pitchFamily="18" charset="2"/>
              <a:buChar char=""/>
            </a:pPr>
            <a:r>
              <a:rPr lang="en-IN" sz="3200" dirty="0" smtClean="0"/>
              <a:t>Each integration is verified by an automated build </a:t>
            </a:r>
          </a:p>
          <a:p>
            <a:pPr>
              <a:buClr>
                <a:srgbClr val="3238B2"/>
              </a:buClr>
              <a:buFont typeface="Wingdings 2" pitchFamily="18" charset="2"/>
              <a:buChar char=""/>
            </a:pPr>
            <a:r>
              <a:rPr lang="en-IN" sz="3200" dirty="0" smtClean="0"/>
              <a:t>Significantly reduces integration problems</a:t>
            </a:r>
          </a:p>
          <a:p>
            <a:pPr>
              <a:buClr>
                <a:srgbClr val="3238B2"/>
              </a:buClr>
              <a:buFont typeface="Wingdings 2" pitchFamily="18" charset="2"/>
              <a:buChar char=""/>
            </a:pPr>
            <a:r>
              <a:rPr lang="en-IN" sz="3200" dirty="0" smtClean="0"/>
              <a:t>Develop cohesive software more rapidly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6731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TW" sz="4800" dirty="0" smtClean="0">
                <a:latin typeface="+mn-lt"/>
                <a:ea typeface="新細明體" panose="02020500000000000000" pitchFamily="18" charset="-120"/>
              </a:rPr>
              <a:t>What’s Continuous Integration?</a:t>
            </a:r>
            <a:endParaRPr lang="zh-TW" altLang="en-US" sz="4800" dirty="0" smtClean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Clr>
                <a:srgbClr val="3D34B0"/>
              </a:buClr>
              <a:buFont typeface="Wingdings 2" pitchFamily="18" charset="2"/>
              <a:buChar char=""/>
            </a:pPr>
            <a:r>
              <a:rPr lang="en-US" altLang="zh-TW" sz="3200" dirty="0">
                <a:ea typeface="新細明體" panose="02020500000000000000" pitchFamily="18" charset="-120"/>
              </a:rPr>
              <a:t>In software engineering, continuous integration (CI) implements continuous processes of applying quality control - small pieces of effort, applied frequently.</a:t>
            </a:r>
          </a:p>
          <a:p>
            <a:pPr algn="just">
              <a:lnSpc>
                <a:spcPct val="90000"/>
              </a:lnSpc>
              <a:buClr>
                <a:srgbClr val="3D34B0"/>
              </a:buClr>
              <a:buFont typeface="Wingdings 2" pitchFamily="18" charset="2"/>
              <a:buChar char=""/>
            </a:pPr>
            <a:r>
              <a:rPr lang="en-US" altLang="zh-TW" sz="3200" dirty="0" smtClean="0">
                <a:ea typeface="新細明體" panose="02020500000000000000" pitchFamily="18" charset="-120"/>
              </a:rPr>
              <a:t>Continuous </a:t>
            </a:r>
            <a:r>
              <a:rPr lang="en-US" altLang="zh-TW" sz="3200" dirty="0">
                <a:ea typeface="新細明體" panose="02020500000000000000" pitchFamily="18" charset="-120"/>
              </a:rPr>
              <a:t>integration aims to improve the quality of software, and to reduce the time taken to deliver it, by replacing the traditional practice of applying quality control after completing all development. </a:t>
            </a:r>
          </a:p>
          <a:p>
            <a:pPr algn="just" eaLnBrk="1" hangingPunct="1">
              <a:lnSpc>
                <a:spcPct val="90000"/>
              </a:lnSpc>
              <a:buClr>
                <a:srgbClr val="3D34B0"/>
              </a:buClr>
              <a:buFont typeface="Wingdings 2" pitchFamily="18" charset="2"/>
              <a:buChar char=""/>
            </a:pPr>
            <a:endParaRPr lang="en-US" altLang="zh-TW" sz="3200" dirty="0">
              <a:ea typeface="新細明體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  <a:buClr>
                <a:srgbClr val="3D34B0"/>
              </a:buClr>
              <a:buNone/>
            </a:pPr>
            <a:endParaRPr lang="en-US" altLang="zh-TW" sz="3200" dirty="0">
              <a:ea typeface="新細明體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  <a:buClr>
                <a:srgbClr val="3D34B0"/>
              </a:buClr>
              <a:buFont typeface="Wingdings 2" pitchFamily="18" charset="2"/>
              <a:buChar char=""/>
            </a:pPr>
            <a:endParaRPr lang="en-US" altLang="zh-TW" sz="3200" dirty="0">
              <a:ea typeface="新細明體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  <a:buClr>
                <a:srgbClr val="3D34B0"/>
              </a:buClr>
              <a:buFont typeface="Wingdings 2" pitchFamily="18" charset="2"/>
              <a:buChar char=""/>
            </a:pPr>
            <a:endParaRPr lang="en-US" altLang="zh-TW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58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99629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latin typeface="+mn-lt"/>
                <a:ea typeface="新細明體" panose="02020500000000000000" pitchFamily="18" charset="-120"/>
              </a:rPr>
              <a:t>Why Continuous Integration?</a:t>
            </a:r>
            <a:endParaRPr lang="zh-TW" altLang="en-US" sz="4800" dirty="0" smtClean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859301" y="1780028"/>
            <a:ext cx="7772400" cy="4500562"/>
          </a:xfrm>
        </p:spPr>
        <p:txBody>
          <a:bodyPr/>
          <a:lstStyle/>
          <a:p>
            <a:pPr>
              <a:buClr>
                <a:srgbClr val="0066FF"/>
              </a:buClr>
              <a:buFont typeface="Wingdings 2" pitchFamily="18" charset="2"/>
              <a:buChar char=""/>
            </a:pPr>
            <a:r>
              <a:rPr lang="en-US" altLang="zh-TW" sz="3200" dirty="0">
                <a:ea typeface="新細明體" panose="02020500000000000000" pitchFamily="18" charset="-120"/>
              </a:rPr>
              <a:t>Integration is hard, effort increase exponentially with</a:t>
            </a:r>
          </a:p>
          <a:p>
            <a:pPr lvl="1">
              <a:buClr>
                <a:srgbClr val="0066FF"/>
              </a:buClr>
              <a:buFont typeface="Wingdings 2" pitchFamily="18" charset="2"/>
              <a:buChar char=""/>
            </a:pPr>
            <a:r>
              <a:rPr lang="en-US" altLang="zh-TW" sz="3200" dirty="0">
                <a:ea typeface="新細明體" panose="02020500000000000000" pitchFamily="18" charset="-120"/>
              </a:rPr>
              <a:t>Number of components</a:t>
            </a:r>
          </a:p>
          <a:p>
            <a:pPr lvl="1">
              <a:buClr>
                <a:srgbClr val="0066FF"/>
              </a:buClr>
              <a:buFont typeface="Wingdings 2" pitchFamily="18" charset="2"/>
              <a:buChar char=""/>
            </a:pPr>
            <a:r>
              <a:rPr lang="en-US" altLang="zh-TW" sz="3200" dirty="0">
                <a:ea typeface="新細明體" panose="02020500000000000000" pitchFamily="18" charset="-120"/>
              </a:rPr>
              <a:t>Number of bugs</a:t>
            </a:r>
          </a:p>
          <a:p>
            <a:pPr lvl="1">
              <a:buClr>
                <a:srgbClr val="0066FF"/>
              </a:buClr>
              <a:buFont typeface="Wingdings 2" pitchFamily="18" charset="2"/>
              <a:buChar char=""/>
            </a:pPr>
            <a:r>
              <a:rPr lang="en-US" altLang="zh-TW" sz="3200" dirty="0">
                <a:ea typeface="新細明體" panose="02020500000000000000" pitchFamily="18" charset="-120"/>
              </a:rPr>
              <a:t>Time since last integration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buFontTx/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4" y="2405575"/>
            <a:ext cx="3980984" cy="39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717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800" dirty="0" smtClean="0">
                <a:latin typeface="+mn-lt"/>
              </a:rPr>
              <a:t>Five Principles of Continuous Integration</a:t>
            </a: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D33D7"/>
              </a:buClr>
              <a:buFont typeface="Wingdings 2" pitchFamily="18" charset="2"/>
              <a:buChar char=""/>
            </a:pPr>
            <a:r>
              <a:rPr lang="en-IN" sz="3200" dirty="0" smtClean="0"/>
              <a:t> Environments based on stability</a:t>
            </a:r>
          </a:p>
          <a:p>
            <a:pPr>
              <a:buClr>
                <a:srgbClr val="0D33D7"/>
              </a:buClr>
              <a:buFont typeface="Wingdings 2" pitchFamily="18" charset="2"/>
              <a:buChar char=""/>
            </a:pPr>
            <a:r>
              <a:rPr lang="en-IN" sz="3200" dirty="0" smtClean="0"/>
              <a:t> Maintain a code repository</a:t>
            </a:r>
          </a:p>
          <a:p>
            <a:pPr>
              <a:buClr>
                <a:srgbClr val="0D33D7"/>
              </a:buClr>
              <a:buFont typeface="Wingdings 2" pitchFamily="18" charset="2"/>
              <a:buChar char=""/>
            </a:pPr>
            <a:r>
              <a:rPr lang="en-IN" sz="3200" dirty="0" smtClean="0"/>
              <a:t> Commit frequently and build every commit</a:t>
            </a:r>
          </a:p>
          <a:p>
            <a:pPr>
              <a:buClr>
                <a:srgbClr val="0D33D7"/>
              </a:buClr>
              <a:buFont typeface="Wingdings 2" pitchFamily="18" charset="2"/>
              <a:buChar char=""/>
            </a:pPr>
            <a:r>
              <a:rPr lang="en-IN" sz="3200" dirty="0" smtClean="0"/>
              <a:t> Make the build self-testing</a:t>
            </a:r>
          </a:p>
          <a:p>
            <a:pPr>
              <a:buClr>
                <a:srgbClr val="0D33D7"/>
              </a:buClr>
              <a:buFont typeface="Wingdings 2" pitchFamily="18" charset="2"/>
              <a:buChar char=""/>
            </a:pPr>
            <a:r>
              <a:rPr lang="en-IN" sz="3200" dirty="0" smtClean="0"/>
              <a:t> Store every build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6387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71" y="92917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sz="5300" dirty="0" smtClean="0">
                <a:latin typeface="+mn-lt"/>
              </a:rPr>
              <a:t>Continuous Integration Infrastructure </a:t>
            </a:r>
            <a:r>
              <a:rPr lang="en-IN" sz="5400" dirty="0" smtClean="0"/>
              <a:t/>
            </a:r>
            <a:br>
              <a:rPr lang="en-IN" sz="5400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534" y="1702191"/>
            <a:ext cx="9959928" cy="472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1012874" y="300111"/>
            <a:ext cx="9324487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TW" sz="4800" dirty="0" smtClean="0">
                <a:latin typeface="+mn-lt"/>
                <a:ea typeface="新細明體" panose="02020500000000000000" pitchFamily="18" charset="-120"/>
              </a:rPr>
              <a:t>Continuous Integration Process</a:t>
            </a:r>
            <a:endParaRPr lang="zh-TW" altLang="en-US" sz="4800" dirty="0" smtClean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35188" y="6345239"/>
            <a:ext cx="62293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1400" kern="0" dirty="0">
              <a:solidFill>
                <a:srgbClr val="402040"/>
              </a:solidFill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TW" sz="1400" kern="0" dirty="0">
              <a:solidFill>
                <a:srgbClr val="402040"/>
              </a:solidFill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TW" altLang="zh-TW" sz="1400" kern="0" dirty="0">
              <a:solidFill>
                <a:srgbClr val="402040"/>
              </a:solidFill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TW" sz="1400" kern="0" dirty="0">
              <a:solidFill>
                <a:srgbClr val="402040"/>
              </a:solidFill>
              <a:ea typeface="新細明體" pitchFamily="18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12" y="1448973"/>
            <a:ext cx="11015002" cy="520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14247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257</Words>
  <Application>Microsoft Office PowerPoint</Application>
  <PresentationFormat>Custom</PresentationFormat>
  <Paragraphs>55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Continuous Integration</vt:lpstr>
      <vt:lpstr>Agenda</vt:lpstr>
      <vt:lpstr>Why integration?</vt:lpstr>
      <vt:lpstr>What’s Continuous Integration?</vt:lpstr>
      <vt:lpstr>Why Continuous Integration?</vt:lpstr>
      <vt:lpstr>Five Principles of Continuous Integration</vt:lpstr>
      <vt:lpstr>Continuous Integration Infrastructure  </vt:lpstr>
      <vt:lpstr>Continuous Integration Process</vt:lpstr>
      <vt:lpstr>Slide 9</vt:lpstr>
      <vt:lpstr>Slide 10</vt:lpstr>
      <vt:lpstr>Slide 11</vt:lpstr>
      <vt:lpstr>Continuous Integration benefits</vt:lpstr>
      <vt:lpstr>Conclusion</vt:lpstr>
      <vt:lpstr>Slide 14</vt:lpstr>
      <vt:lpstr>Questions &amp; 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Sowjanya</dc:creator>
  <cp:lastModifiedBy>Pragnya Reddy</cp:lastModifiedBy>
  <cp:revision>67</cp:revision>
  <dcterms:created xsi:type="dcterms:W3CDTF">2015-08-26T13:44:21Z</dcterms:created>
  <dcterms:modified xsi:type="dcterms:W3CDTF">2015-08-27T14:28:52Z</dcterms:modified>
</cp:coreProperties>
</file>