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3" r:id="rId3"/>
    <p:sldId id="258" r:id="rId4"/>
    <p:sldId id="259" r:id="rId5"/>
    <p:sldId id="260" r:id="rId6"/>
    <p:sldId id="261" r:id="rId7"/>
    <p:sldId id="257"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72848" autoAdjust="0"/>
  </p:normalViewPr>
  <p:slideViewPr>
    <p:cSldViewPr snapToGrid="0">
      <p:cViewPr varScale="1">
        <p:scale>
          <a:sx n="65" d="100"/>
          <a:sy n="65" d="100"/>
        </p:scale>
        <p:origin x="1267"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959BE-F67D-4C29-863F-71AB0B5DC0C5}" type="datetimeFigureOut">
              <a:rPr lang="en-US" smtClean="0"/>
              <a:t>11/21/2015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CD82E-BFF0-425C-BA2B-411E8FA4DEF1}" type="slidenum">
              <a:rPr lang="en-US" smtClean="0"/>
              <a:t>‹#›</a:t>
            </a:fld>
            <a:endParaRPr lang="en-US"/>
          </a:p>
        </p:txBody>
      </p:sp>
    </p:spTree>
    <p:extLst>
      <p:ext uri="{BB962C8B-B14F-4D97-AF65-F5344CB8AC3E}">
        <p14:creationId xmlns:p14="http://schemas.microsoft.com/office/powerpoint/2010/main" val="330898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3</a:t>
            </a:fld>
            <a:endParaRPr lang="en-US"/>
          </a:p>
        </p:txBody>
      </p:sp>
    </p:spTree>
    <p:extLst>
      <p:ext uri="{BB962C8B-B14F-4D97-AF65-F5344CB8AC3E}">
        <p14:creationId xmlns:p14="http://schemas.microsoft.com/office/powerpoint/2010/main" val="318609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smtClean="0">
                <a:solidFill>
                  <a:schemeClr val="tx1"/>
                </a:solidFill>
                <a:effectLst/>
                <a:latin typeface="+mn-lt"/>
                <a:ea typeface="+mn-ea"/>
                <a:cs typeface="+mn-cs"/>
              </a:rPr>
              <a:t>Nanorobots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nanobots</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nanoids</a:t>
            </a:r>
            <a:r>
              <a:rPr lang="en-US" sz="1200" b="0" i="0" kern="1200" dirty="0" smtClean="0">
                <a:solidFill>
                  <a:schemeClr val="tx1"/>
                </a:solidFill>
                <a:effectLst/>
                <a:latin typeface="+mn-lt"/>
                <a:ea typeface="+mn-ea"/>
                <a:cs typeface="+mn-cs"/>
              </a:rPr>
              <a:t>) are typically devices ranging in size from 0.1-10 </a:t>
            </a:r>
            <a:r>
              <a:rPr lang="en-US" sz="1200" b="0" i="0" kern="1200" dirty="0" err="1" smtClean="0">
                <a:solidFill>
                  <a:schemeClr val="tx1"/>
                </a:solidFill>
                <a:effectLst/>
                <a:latin typeface="+mn-lt"/>
                <a:ea typeface="+mn-ea"/>
                <a:cs typeface="+mn-cs"/>
              </a:rPr>
              <a:t>micrometres</a:t>
            </a:r>
            <a:r>
              <a:rPr lang="en-US" sz="1200" b="0" i="0" kern="1200" dirty="0" smtClean="0">
                <a:solidFill>
                  <a:schemeClr val="tx1"/>
                </a:solidFill>
                <a:effectLst/>
                <a:latin typeface="+mn-lt"/>
                <a:ea typeface="+mn-ea"/>
                <a:cs typeface="+mn-cs"/>
              </a:rPr>
              <a:t> and constructed of nanoscale or molecular components.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Another definition sometimes used is a robot which allows precision interactions with nanoscale objects, or can manipulate with nanoscale resolution.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As no artificial non-biological </a:t>
            </a:r>
            <a:r>
              <a:rPr lang="en-US" sz="1200" b="0" i="0" kern="1200" dirty="0" err="1" smtClean="0">
                <a:solidFill>
                  <a:schemeClr val="tx1"/>
                </a:solidFill>
                <a:effectLst/>
                <a:latin typeface="+mn-lt"/>
                <a:ea typeface="+mn-ea"/>
                <a:cs typeface="+mn-cs"/>
              </a:rPr>
              <a:t>nanorobots</a:t>
            </a:r>
            <a:r>
              <a:rPr lang="en-US" sz="1200" b="0" i="0" kern="1200" dirty="0" smtClean="0">
                <a:solidFill>
                  <a:schemeClr val="tx1"/>
                </a:solidFill>
                <a:effectLst/>
                <a:latin typeface="+mn-lt"/>
                <a:ea typeface="+mn-ea"/>
                <a:cs typeface="+mn-cs"/>
              </a:rPr>
              <a:t> have so far been created, they remain a hypothetical concept at this time.</a:t>
            </a:r>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4</a:t>
            </a:fld>
            <a:endParaRPr lang="en-US"/>
          </a:p>
        </p:txBody>
      </p:sp>
    </p:spTree>
    <p:extLst>
      <p:ext uri="{BB962C8B-B14F-4D97-AF65-F5344CB8AC3E}">
        <p14:creationId xmlns:p14="http://schemas.microsoft.com/office/powerpoint/2010/main" val="413608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Imagine that you go to a doctor for treatment of common cold. Instead of giving you a pill or an injection, your doctor sends you to a special medical team which implants a tiny robot into your bloodstream. The robot recognizes the cause of your illness, navigates through to appropriate system and provides a dose of medication directly to the infected area.</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nanobots</a:t>
            </a:r>
            <a:r>
              <a:rPr lang="en-US" sz="1200" b="0" i="0" kern="1200" dirty="0" smtClean="0">
                <a:solidFill>
                  <a:schemeClr val="tx1"/>
                </a:solidFill>
                <a:effectLst/>
                <a:latin typeface="+mn-lt"/>
                <a:ea typeface="+mn-ea"/>
                <a:cs typeface="+mn-cs"/>
              </a:rPr>
              <a:t> a</a:t>
            </a:r>
            <a:r>
              <a:rPr lang="en-US" sz="1200" b="0" i="0" kern="1200" baseline="0" dirty="0" smtClean="0">
                <a:solidFill>
                  <a:schemeClr val="tx1"/>
                </a:solidFill>
                <a:effectLst/>
                <a:latin typeface="+mn-lt"/>
                <a:ea typeface="+mn-ea"/>
                <a:cs typeface="+mn-cs"/>
              </a:rPr>
              <a:t> have propulsion system which allow them to navigate through blood stream.</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They use ultrasonic waves to direct the bot to the target site and use MRI to track the position.</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It has a drug reservoir which is released once it reaches the target location. It also has a camera which helps in studying about the tissue.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Finally it undergoes replication so that it can increase team size or self destruct according to the need.</a:t>
            </a:r>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5</a:t>
            </a:fld>
            <a:endParaRPr lang="en-US"/>
          </a:p>
        </p:txBody>
      </p:sp>
    </p:spTree>
    <p:extLst>
      <p:ext uri="{BB962C8B-B14F-4D97-AF65-F5344CB8AC3E}">
        <p14:creationId xmlns:p14="http://schemas.microsoft.com/office/powerpoint/2010/main" val="219013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Gout: </a:t>
            </a:r>
            <a:r>
              <a:rPr lang="en-US" sz="1200" b="0" i="0" kern="1200" dirty="0" smtClean="0">
                <a:solidFill>
                  <a:schemeClr val="tx1"/>
                </a:solidFill>
                <a:effectLst/>
                <a:latin typeface="+mn-lt"/>
                <a:ea typeface="+mn-ea"/>
                <a:cs typeface="+mn-cs"/>
              </a:rPr>
              <a:t>A condition in which the kidneys lose their ability to remove waste and breakdown of fats in the bloodstream. These wastes sometimes crystallize at points near the joints like knees and ankles. People suffering from gout experience intense pain in these joints. Nano robots can break down the crystals at the joints, providing relief from the symptoms, although not able to completely stop the process of their formation.</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Cleaning wounds: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Nanobots</a:t>
            </a:r>
            <a:r>
              <a:rPr lang="en-US" sz="1200" b="0" i="0" kern="1200" dirty="0" smtClean="0">
                <a:solidFill>
                  <a:schemeClr val="tx1"/>
                </a:solidFill>
                <a:effectLst/>
                <a:latin typeface="+mn-lt"/>
                <a:ea typeface="+mn-ea"/>
                <a:cs typeface="+mn-cs"/>
              </a:rPr>
              <a:t> can help clean wounds from dirt, reducing the possibility of infection. They will be particularly useful in the case of stab wounds, which are difficult to treat using traditional methods.</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Destruction of kidney stones:</a:t>
            </a:r>
            <a:r>
              <a:rPr lang="en-US" sz="1200" b="0" i="0" kern="1200" dirty="0" smtClean="0">
                <a:solidFill>
                  <a:schemeClr val="tx1"/>
                </a:solidFill>
                <a:effectLst/>
                <a:latin typeface="+mn-lt"/>
                <a:ea typeface="+mn-ea"/>
                <a:cs typeface="+mn-cs"/>
              </a:rPr>
              <a:t> Kidney stones can be very painful – the larger the stone, the harder it is to get out. Doctors break large kidney stones using ultrasonic frequencies. But they are not always effective. </a:t>
            </a:r>
            <a:r>
              <a:rPr lang="en-US" sz="1200" b="0" i="0" kern="1200" dirty="0" err="1" smtClean="0">
                <a:solidFill>
                  <a:schemeClr val="tx1"/>
                </a:solidFill>
                <a:effectLst/>
                <a:latin typeface="+mn-lt"/>
                <a:ea typeface="+mn-ea"/>
                <a:cs typeface="+mn-cs"/>
              </a:rPr>
              <a:t>Nanobots</a:t>
            </a:r>
            <a:r>
              <a:rPr lang="en-US" sz="1200" b="0" i="0" kern="1200" dirty="0" smtClean="0">
                <a:solidFill>
                  <a:schemeClr val="tx1"/>
                </a:solidFill>
                <a:effectLst/>
                <a:latin typeface="+mn-lt"/>
                <a:ea typeface="+mn-ea"/>
                <a:cs typeface="+mn-cs"/>
              </a:rPr>
              <a:t> can break kidney stones using a small laser.</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The fight against cancer:</a:t>
            </a:r>
            <a:r>
              <a:rPr lang="en-US" sz="1200" b="0" i="0" kern="1200" dirty="0" smtClean="0">
                <a:solidFill>
                  <a:schemeClr val="tx1"/>
                </a:solidFill>
                <a:effectLst/>
                <a:latin typeface="+mn-lt"/>
                <a:ea typeface="+mn-ea"/>
                <a:cs typeface="+mn-cs"/>
              </a:rPr>
              <a:t> Doctors hope to use </a:t>
            </a:r>
            <a:r>
              <a:rPr lang="en-US" sz="1200" b="1" i="0" kern="1200" dirty="0" err="1" smtClean="0">
                <a:solidFill>
                  <a:schemeClr val="tx1"/>
                </a:solidFill>
                <a:effectLst/>
                <a:latin typeface="+mn-lt"/>
                <a:ea typeface="+mn-ea"/>
                <a:cs typeface="+mn-cs"/>
              </a:rPr>
              <a:t>nanobots</a:t>
            </a:r>
            <a:r>
              <a:rPr lang="en-US" sz="1200" b="1" i="0" kern="1200" dirty="0" smtClean="0">
                <a:solidFill>
                  <a:schemeClr val="tx1"/>
                </a:solidFill>
                <a:effectLst/>
                <a:latin typeface="+mn-lt"/>
                <a:ea typeface="+mn-ea"/>
                <a:cs typeface="+mn-cs"/>
              </a:rPr>
              <a:t> to treat cancer patients</a:t>
            </a:r>
            <a:r>
              <a:rPr lang="en-US" sz="1200" b="0" i="0" kern="1200" dirty="0" smtClean="0">
                <a:solidFill>
                  <a:schemeClr val="tx1"/>
                </a:solidFill>
                <a:effectLst/>
                <a:latin typeface="+mn-lt"/>
                <a:ea typeface="+mn-ea"/>
                <a:cs typeface="+mn-cs"/>
              </a:rPr>
              <a:t>. Robots can either directly attack the tumor with lasers, microwaves or ultrasound, or become part of the chemotherapy, ensuring the delivery of drugs directly to the cancer cells. Doctors believe that the delivery of small but accurate doses of medication to the patient will minimize side effects and loss of drug efficacy.</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Treatment of arteriosclerosis:</a:t>
            </a:r>
            <a:r>
              <a:rPr lang="en-US" sz="1200" b="0" i="0" kern="1200" dirty="0" smtClean="0">
                <a:solidFill>
                  <a:schemeClr val="tx1"/>
                </a:solidFill>
                <a:effectLst/>
                <a:latin typeface="+mn-lt"/>
                <a:ea typeface="+mn-ea"/>
                <a:cs typeface="+mn-cs"/>
              </a:rPr>
              <a:t> Arteriosclerosis refers to a condition when the walls of the arteries are lined up by plaques or </a:t>
            </a:r>
            <a:r>
              <a:rPr lang="en-US" sz="1200" b="0" i="0" kern="1200" dirty="0" err="1" smtClean="0">
                <a:solidFill>
                  <a:schemeClr val="tx1"/>
                </a:solidFill>
                <a:effectLst/>
                <a:latin typeface="+mn-lt"/>
                <a:ea typeface="+mn-ea"/>
                <a:cs typeface="+mn-cs"/>
              </a:rPr>
              <a:t>atheroma.</a:t>
            </a:r>
            <a:r>
              <a:rPr lang="en-US" sz="1200" b="1" i="0" kern="1200" dirty="0" err="1" smtClean="0">
                <a:solidFill>
                  <a:schemeClr val="tx1"/>
                </a:solidFill>
                <a:effectLst/>
                <a:latin typeface="+mn-lt"/>
                <a:ea typeface="+mn-ea"/>
                <a:cs typeface="+mn-cs"/>
              </a:rPr>
              <a:t>Nanobots</a:t>
            </a:r>
            <a:r>
              <a:rPr lang="en-US" sz="1200" b="0" i="0" kern="1200" dirty="0" smtClean="0">
                <a:solidFill>
                  <a:schemeClr val="tx1"/>
                </a:solidFill>
                <a:effectLst/>
                <a:latin typeface="+mn-lt"/>
                <a:ea typeface="+mn-ea"/>
                <a:cs typeface="+mn-cs"/>
              </a:rPr>
              <a:t> can help by cutting the plaques, which will then be carried away by the bloodstream.</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Removing parasites: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Nanobots</a:t>
            </a:r>
            <a:r>
              <a:rPr lang="en-US" sz="1200" b="0" i="0" kern="1200" dirty="0" smtClean="0">
                <a:solidFill>
                  <a:schemeClr val="tx1"/>
                </a:solidFill>
                <a:effectLst/>
                <a:latin typeface="+mn-lt"/>
                <a:ea typeface="+mn-ea"/>
                <a:cs typeface="+mn-cs"/>
              </a:rPr>
              <a:t> can help remove bacteria and small parasitic organisms in the body. </a:t>
            </a:r>
            <a:r>
              <a:rPr lang="en-US" sz="1200" b="0" i="0" kern="1200" dirty="0" err="1" smtClean="0">
                <a:solidFill>
                  <a:schemeClr val="tx1"/>
                </a:solidFill>
                <a:effectLst/>
                <a:latin typeface="+mn-lt"/>
                <a:ea typeface="+mn-ea"/>
                <a:cs typeface="+mn-cs"/>
              </a:rPr>
              <a:t>Nanobots</a:t>
            </a:r>
            <a:r>
              <a:rPr lang="en-US" sz="1200" b="0" i="0" kern="1200" dirty="0" smtClean="0">
                <a:solidFill>
                  <a:schemeClr val="tx1"/>
                </a:solidFill>
                <a:effectLst/>
                <a:latin typeface="+mn-lt"/>
                <a:ea typeface="+mn-ea"/>
                <a:cs typeface="+mn-cs"/>
              </a:rPr>
              <a:t> need to work together to remove these micro organisms.</a:t>
            </a:r>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6</a:t>
            </a:fld>
            <a:endParaRPr lang="en-US"/>
          </a:p>
        </p:txBody>
      </p:sp>
    </p:spTree>
    <p:extLst>
      <p:ext uri="{BB962C8B-B14F-4D97-AF65-F5344CB8AC3E}">
        <p14:creationId xmlns:p14="http://schemas.microsoft.com/office/powerpoint/2010/main" val="158598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When I say project the data, I mean view the data. It is a refined projection of our query in</a:t>
            </a:r>
            <a:r>
              <a:rPr lang="en-IN" baseline="0" dirty="0" smtClean="0"/>
              <a:t> most user friendly environment. Just like applying filters. Like we say where roll </a:t>
            </a:r>
            <a:r>
              <a:rPr lang="en-IN" baseline="0" dirty="0" err="1" smtClean="0"/>
              <a:t>num</a:t>
            </a:r>
            <a:r>
              <a:rPr lang="en-IN" baseline="0" dirty="0" smtClean="0"/>
              <a:t>=10 and course1d=s002. </a:t>
            </a:r>
            <a:endParaRPr lang="en-IN" dirty="0" smtClean="0"/>
          </a:p>
          <a:p>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9</a:t>
            </a:fld>
            <a:endParaRPr lang="en-US"/>
          </a:p>
        </p:txBody>
      </p:sp>
    </p:spTree>
    <p:extLst>
      <p:ext uri="{BB962C8B-B14F-4D97-AF65-F5344CB8AC3E}">
        <p14:creationId xmlns:p14="http://schemas.microsoft.com/office/powerpoint/2010/main" val="407672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Now you might get a doubt</a:t>
            </a:r>
            <a:r>
              <a:rPr lang="en-IN" baseline="0" dirty="0" smtClean="0"/>
              <a:t>! When I say the data gets displayed as per filters you might say what more is this olap doing than a generic Oracle </a:t>
            </a:r>
            <a:r>
              <a:rPr lang="en-IN" baseline="0" dirty="0" err="1" smtClean="0"/>
              <a:t>sql</a:t>
            </a:r>
            <a:r>
              <a:rPr lang="en-IN" baseline="0" dirty="0" smtClean="0"/>
              <a:t>. Well actually this is the part where it gets more interesting…….</a:t>
            </a:r>
            <a:endParaRPr lang="en-IN" dirty="0" smtClean="0"/>
          </a:p>
          <a:p>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10</a:t>
            </a:fld>
            <a:endParaRPr lang="en-US"/>
          </a:p>
        </p:txBody>
      </p:sp>
    </p:spTree>
    <p:extLst>
      <p:ext uri="{BB962C8B-B14F-4D97-AF65-F5344CB8AC3E}">
        <p14:creationId xmlns:p14="http://schemas.microsoft.com/office/powerpoint/2010/main" val="58790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is how a cube gets constructed.</a:t>
            </a:r>
          </a:p>
          <a:p>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11</a:t>
            </a:fld>
            <a:endParaRPr lang="en-US"/>
          </a:p>
        </p:txBody>
      </p:sp>
    </p:spTree>
    <p:extLst>
      <p:ext uri="{BB962C8B-B14F-4D97-AF65-F5344CB8AC3E}">
        <p14:creationId xmlns:p14="http://schemas.microsoft.com/office/powerpoint/2010/main" val="874607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Well, these are the key features of OLAP,</a:t>
            </a:r>
            <a:r>
              <a:rPr lang="en-IN" baseline="0" dirty="0" smtClean="0"/>
              <a:t> for which it is being popular. </a:t>
            </a:r>
          </a:p>
          <a:p>
            <a:r>
              <a:rPr lang="en-IN" baseline="0" dirty="0" smtClean="0"/>
              <a:t>Cross platform performance.</a:t>
            </a:r>
          </a:p>
          <a:p>
            <a:r>
              <a:rPr lang="en-IN" baseline="0" dirty="0" smtClean="0"/>
              <a:t>Offline!!!!!!!!!!!!!</a:t>
            </a:r>
          </a:p>
          <a:p>
            <a:r>
              <a:rPr lang="en-IN" baseline="0" dirty="0" smtClean="0"/>
              <a:t>Admin rights and DBA authority operational rights and grants.</a:t>
            </a:r>
          </a:p>
          <a:p>
            <a:r>
              <a:rPr lang="en-IN" dirty="0" smtClean="0"/>
              <a:t>Views</a:t>
            </a:r>
          </a:p>
          <a:p>
            <a:r>
              <a:rPr lang="en-IN" dirty="0" smtClean="0"/>
              <a:t>KPI’s</a:t>
            </a:r>
            <a:r>
              <a:rPr lang="en-IN" baseline="0" dirty="0" smtClean="0"/>
              <a:t> are the </a:t>
            </a:r>
            <a:r>
              <a:rPr lang="en-IN" baseline="0" dirty="0" err="1" smtClean="0"/>
              <a:t>intresting</a:t>
            </a:r>
            <a:r>
              <a:rPr lang="en-IN" baseline="0" dirty="0" smtClean="0"/>
              <a:t> feature in the OLAP. They show you the uncommon and unique behaviour of the data when the trend line changes or according to the user specified </a:t>
            </a:r>
            <a:r>
              <a:rPr lang="en-IN" baseline="0" dirty="0" err="1" smtClean="0"/>
              <a:t>querry</a:t>
            </a:r>
            <a:endParaRPr lang="en-US" dirty="0"/>
          </a:p>
        </p:txBody>
      </p:sp>
      <p:sp>
        <p:nvSpPr>
          <p:cNvPr id="4" name="Slide Number Placeholder 3"/>
          <p:cNvSpPr>
            <a:spLocks noGrp="1"/>
          </p:cNvSpPr>
          <p:nvPr>
            <p:ph type="sldNum" sz="quarter" idx="10"/>
          </p:nvPr>
        </p:nvSpPr>
        <p:spPr/>
        <p:txBody>
          <a:bodyPr/>
          <a:lstStyle/>
          <a:p>
            <a:fld id="{BB0CD82E-BFF0-425C-BA2B-411E8FA4DEF1}" type="slidenum">
              <a:rPr lang="en-US" smtClean="0"/>
              <a:t>12</a:t>
            </a:fld>
            <a:endParaRPr lang="en-US"/>
          </a:p>
        </p:txBody>
      </p:sp>
    </p:spTree>
    <p:extLst>
      <p:ext uri="{BB962C8B-B14F-4D97-AF65-F5344CB8AC3E}">
        <p14:creationId xmlns:p14="http://schemas.microsoft.com/office/powerpoint/2010/main" val="214961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11/21/2015</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11/21/2015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Nanorobotics &amp; olap</a:t>
            </a:r>
            <a:endParaRPr lang="en-US" dirty="0"/>
          </a:p>
        </p:txBody>
      </p:sp>
      <p:sp>
        <p:nvSpPr>
          <p:cNvPr id="3" name="Subtitle 2"/>
          <p:cNvSpPr>
            <a:spLocks noGrp="1"/>
          </p:cNvSpPr>
          <p:nvPr>
            <p:ph type="subTitle" idx="1"/>
          </p:nvPr>
        </p:nvSpPr>
        <p:spPr>
          <a:xfrm rot="21425251">
            <a:off x="8580586" y="4296794"/>
            <a:ext cx="2787248" cy="1461947"/>
          </a:xfrm>
        </p:spPr>
        <p:txBody>
          <a:bodyPr/>
          <a:lstStyle/>
          <a:p>
            <a:pPr algn="ctr">
              <a:lnSpc>
                <a:spcPct val="100000"/>
              </a:lnSpc>
            </a:pPr>
            <a:r>
              <a:rPr lang="en-US" sz="2400" dirty="0" smtClean="0"/>
              <a:t>By </a:t>
            </a:r>
          </a:p>
          <a:p>
            <a:pPr algn="ctr">
              <a:lnSpc>
                <a:spcPct val="100000"/>
              </a:lnSpc>
            </a:pPr>
            <a:r>
              <a:rPr lang="en-US" sz="2400" dirty="0" smtClean="0"/>
              <a:t>M.v.s.s.Shankar</a:t>
            </a:r>
          </a:p>
          <a:p>
            <a:pPr algn="ctr">
              <a:lnSpc>
                <a:spcPct val="100000"/>
              </a:lnSpc>
            </a:pPr>
            <a:r>
              <a:rPr lang="en-US" sz="2400" dirty="0" smtClean="0"/>
              <a:t>IH201585064</a:t>
            </a:r>
            <a:endParaRPr lang="en-US" sz="2400" dirty="0"/>
          </a:p>
        </p:txBody>
      </p:sp>
    </p:spTree>
    <p:extLst>
      <p:ext uri="{BB962C8B-B14F-4D97-AF65-F5344CB8AC3E}">
        <p14:creationId xmlns:p14="http://schemas.microsoft.com/office/powerpoint/2010/main" val="2077942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Olap </a:t>
            </a:r>
            <a:r>
              <a:rPr lang="en-IN" dirty="0" smtClean="0"/>
              <a:t>structure</a:t>
            </a:r>
            <a:endParaRPr lang="en-US" dirty="0"/>
          </a:p>
        </p:txBody>
      </p:sp>
      <p:sp>
        <p:nvSpPr>
          <p:cNvPr id="3" name="Content Placeholder 2"/>
          <p:cNvSpPr>
            <a:spLocks noGrp="1"/>
          </p:cNvSpPr>
          <p:nvPr>
            <p:ph sz="quarter" idx="13"/>
          </p:nvPr>
        </p:nvSpPr>
        <p:spPr/>
        <p:txBody>
          <a:bodyPr/>
          <a:lstStyle/>
          <a:p>
            <a:r>
              <a:rPr lang="en-IN" dirty="0" smtClean="0"/>
              <a:t>O</a:t>
            </a:r>
            <a:r>
              <a:rPr lang="en-IN" cap="none" dirty="0" smtClean="0"/>
              <a:t>lap is made up of cubes.(hyper cube)</a:t>
            </a:r>
          </a:p>
          <a:p>
            <a:r>
              <a:rPr lang="en-IN" dirty="0" smtClean="0"/>
              <a:t>M</a:t>
            </a:r>
            <a:r>
              <a:rPr lang="en-IN" cap="none" dirty="0" smtClean="0"/>
              <a:t>easures of cube are categorized by dimensions.</a:t>
            </a:r>
          </a:p>
          <a:p>
            <a:r>
              <a:rPr lang="en-IN" dirty="0" smtClean="0"/>
              <a:t>T</a:t>
            </a:r>
            <a:r>
              <a:rPr lang="en-IN" cap="none" dirty="0" smtClean="0"/>
              <a:t>he usual interface to manipulate an olap cube is a matrix </a:t>
            </a:r>
            <a:r>
              <a:rPr lang="en-IN" cap="none" dirty="0" smtClean="0"/>
              <a:t>interface</a:t>
            </a:r>
            <a:r>
              <a:rPr lang="en-IN" cap="none" dirty="0"/>
              <a:t>.</a:t>
            </a:r>
            <a:endParaRPr lang="en-US" dirty="0"/>
          </a:p>
        </p:txBody>
      </p:sp>
    </p:spTree>
    <p:extLst>
      <p:ext uri="{BB962C8B-B14F-4D97-AF65-F5344CB8AC3E}">
        <p14:creationId xmlns:p14="http://schemas.microsoft.com/office/powerpoint/2010/main" val="949922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1693"/>
            <a:ext cx="10396882" cy="905607"/>
          </a:xfrm>
        </p:spPr>
        <p:txBody>
          <a:bodyPr/>
          <a:lstStyle/>
          <a:p>
            <a:r>
              <a:rPr lang="en-US" dirty="0" smtClean="0"/>
              <a:t>Olap cube</a:t>
            </a:r>
            <a:endParaRPr lang="en-US" dirty="0"/>
          </a:p>
        </p:txBody>
      </p:sp>
      <p:pic>
        <p:nvPicPr>
          <p:cNvPr id="4" name="Content Placeholder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85801" y="1643324"/>
            <a:ext cx="10396882" cy="3610652"/>
          </a:xfrm>
        </p:spPr>
      </p:pic>
    </p:spTree>
    <p:extLst>
      <p:ext uri="{BB962C8B-B14F-4D97-AF65-F5344CB8AC3E}">
        <p14:creationId xmlns:p14="http://schemas.microsoft.com/office/powerpoint/2010/main" val="3164409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olap</a:t>
            </a:r>
            <a:endParaRPr lang="en-US" dirty="0"/>
          </a:p>
        </p:txBody>
      </p:sp>
      <p:sp>
        <p:nvSpPr>
          <p:cNvPr id="3" name="Content Placeholder 2"/>
          <p:cNvSpPr>
            <a:spLocks noGrp="1"/>
          </p:cNvSpPr>
          <p:nvPr>
            <p:ph sz="quarter" idx="13"/>
          </p:nvPr>
        </p:nvSpPr>
        <p:spPr/>
        <p:txBody>
          <a:bodyPr/>
          <a:lstStyle/>
          <a:p>
            <a:r>
              <a:rPr lang="en-IN" dirty="0" smtClean="0"/>
              <a:t>T</a:t>
            </a:r>
            <a:r>
              <a:rPr lang="en-IN" cap="none" dirty="0" smtClean="0"/>
              <a:t>hird party olap products compatibility.</a:t>
            </a:r>
            <a:br>
              <a:rPr lang="en-IN" cap="none" dirty="0" smtClean="0"/>
            </a:br>
            <a:r>
              <a:rPr lang="en-IN" cap="none" dirty="0" smtClean="0"/>
              <a:t>viz. </a:t>
            </a:r>
            <a:r>
              <a:rPr lang="en-IN" cap="none" dirty="0" err="1" smtClean="0"/>
              <a:t>microsoft</a:t>
            </a:r>
            <a:r>
              <a:rPr lang="en-IN" cap="none" dirty="0" smtClean="0"/>
              <a:t> </a:t>
            </a:r>
            <a:r>
              <a:rPr lang="en-IN" cap="none" dirty="0" err="1" smtClean="0"/>
              <a:t>sql</a:t>
            </a:r>
            <a:r>
              <a:rPr lang="en-IN" cap="none" dirty="0" smtClean="0"/>
              <a:t> with ole-</a:t>
            </a:r>
            <a:r>
              <a:rPr lang="en-IN" cap="none" dirty="0" err="1" smtClean="0"/>
              <a:t>db</a:t>
            </a:r>
            <a:endParaRPr lang="en-IN" cap="none" dirty="0" smtClean="0"/>
          </a:p>
          <a:p>
            <a:r>
              <a:rPr lang="en-IN" dirty="0" smtClean="0"/>
              <a:t>C</a:t>
            </a:r>
            <a:r>
              <a:rPr lang="en-IN" cap="none" dirty="0" smtClean="0"/>
              <a:t>reating cube files for offline use.</a:t>
            </a:r>
          </a:p>
          <a:p>
            <a:r>
              <a:rPr lang="en-IN" dirty="0" smtClean="0"/>
              <a:t>S</a:t>
            </a:r>
            <a:r>
              <a:rPr lang="en-IN" cap="none" dirty="0" smtClean="0"/>
              <a:t>erver </a:t>
            </a:r>
            <a:r>
              <a:rPr lang="en-IN" cap="none" dirty="0" smtClean="0"/>
              <a:t>actions</a:t>
            </a:r>
            <a:endParaRPr lang="en-IN" cap="none" dirty="0" smtClean="0"/>
          </a:p>
          <a:p>
            <a:r>
              <a:rPr lang="en-IN" cap="none" dirty="0" smtClean="0"/>
              <a:t>KPIs</a:t>
            </a:r>
            <a:r>
              <a:rPr lang="en-IN" cap="none" dirty="0" smtClean="0"/>
              <a:t>( key performance indicators)</a:t>
            </a:r>
          </a:p>
          <a:p>
            <a:endParaRPr lang="en-US" dirty="0"/>
          </a:p>
        </p:txBody>
      </p:sp>
    </p:spTree>
    <p:extLst>
      <p:ext uri="{BB962C8B-B14F-4D97-AF65-F5344CB8AC3E}">
        <p14:creationId xmlns:p14="http://schemas.microsoft.com/office/powerpoint/2010/main" val="2589810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a:xfrm>
            <a:off x="685800" y="1665514"/>
            <a:ext cx="10394707" cy="3709071"/>
          </a:xfrm>
        </p:spPr>
        <p:txBody>
          <a:bodyPr/>
          <a:lstStyle/>
          <a:p>
            <a:pPr marL="0" indent="0" algn="ctr">
              <a:buNone/>
            </a:pPr>
            <a:r>
              <a:rPr lang="en-IN" dirty="0" smtClean="0"/>
              <a:t>	O</a:t>
            </a:r>
            <a:r>
              <a:rPr lang="en-IN" cap="none" dirty="0" smtClean="0"/>
              <a:t>lap technology has been defined as the ability to achieve “fast access to shared multidimensional information.”  </a:t>
            </a:r>
            <a:endParaRPr lang="en-US" dirty="0"/>
          </a:p>
        </p:txBody>
      </p:sp>
    </p:spTree>
    <p:extLst>
      <p:ext uri="{BB962C8B-B14F-4D97-AF65-F5344CB8AC3E}">
        <p14:creationId xmlns:p14="http://schemas.microsoft.com/office/powerpoint/2010/main" val="1228816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435512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86688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44930"/>
            <a:ext cx="10396882" cy="1175656"/>
          </a:xfrm>
        </p:spPr>
        <p:txBody>
          <a:bodyPr/>
          <a:lstStyle/>
          <a:p>
            <a:r>
              <a:rPr lang="en-US" dirty="0" smtClean="0"/>
              <a:t>Contents</a:t>
            </a:r>
            <a:endParaRPr lang="en-US" dirty="0"/>
          </a:p>
        </p:txBody>
      </p:sp>
      <p:sp>
        <p:nvSpPr>
          <p:cNvPr id="3" name="Content Placeholder 2"/>
          <p:cNvSpPr>
            <a:spLocks noGrp="1"/>
          </p:cNvSpPr>
          <p:nvPr>
            <p:ph sz="quarter" idx="13"/>
          </p:nvPr>
        </p:nvSpPr>
        <p:spPr>
          <a:xfrm>
            <a:off x="685800" y="1420586"/>
            <a:ext cx="10394707" cy="3953999"/>
          </a:xfrm>
        </p:spPr>
        <p:txBody>
          <a:bodyPr/>
          <a:lstStyle/>
          <a:p>
            <a:r>
              <a:rPr lang="en-US" cap="none" dirty="0" smtClean="0"/>
              <a:t>Introduction of nanorobotics</a:t>
            </a:r>
          </a:p>
          <a:p>
            <a:r>
              <a:rPr lang="en-US" cap="none" dirty="0" smtClean="0"/>
              <a:t>Working of </a:t>
            </a:r>
            <a:r>
              <a:rPr lang="en-US" cap="none" dirty="0" err="1" smtClean="0"/>
              <a:t>nanorobots</a:t>
            </a:r>
            <a:endParaRPr lang="en-US" cap="none" dirty="0" smtClean="0"/>
          </a:p>
          <a:p>
            <a:r>
              <a:rPr lang="en-US" cap="none" dirty="0" smtClean="0"/>
              <a:t>Application</a:t>
            </a:r>
          </a:p>
          <a:p>
            <a:r>
              <a:rPr lang="en-US" cap="none" dirty="0" smtClean="0"/>
              <a:t>What is OLAP</a:t>
            </a:r>
          </a:p>
          <a:p>
            <a:r>
              <a:rPr lang="en-US" cap="none" dirty="0" smtClean="0"/>
              <a:t>OLAP structure</a:t>
            </a:r>
          </a:p>
          <a:p>
            <a:r>
              <a:rPr lang="en-US" cap="none" dirty="0" smtClean="0"/>
              <a:t>Why OLAP</a:t>
            </a:r>
          </a:p>
          <a:p>
            <a:pPr marL="0" indent="0">
              <a:buNone/>
            </a:pPr>
            <a:endParaRPr lang="en-US" cap="none" dirty="0"/>
          </a:p>
        </p:txBody>
      </p:sp>
    </p:spTree>
    <p:extLst>
      <p:ext uri="{BB962C8B-B14F-4D97-AF65-F5344CB8AC3E}">
        <p14:creationId xmlns:p14="http://schemas.microsoft.com/office/powerpoint/2010/main" val="3503974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697419" cy="5604474"/>
          </a:xfrm>
          <a:prstGeom prst="rect">
            <a:avLst/>
          </a:prstGeom>
        </p:spPr>
      </p:pic>
      <p:sp>
        <p:nvSpPr>
          <p:cNvPr id="2" name="Title 1"/>
          <p:cNvSpPr>
            <a:spLocks noGrp="1"/>
          </p:cNvSpPr>
          <p:nvPr>
            <p:ph type="title"/>
          </p:nvPr>
        </p:nvSpPr>
        <p:spPr>
          <a:xfrm>
            <a:off x="685801" y="432621"/>
            <a:ext cx="10396882" cy="2369574"/>
          </a:xfrm>
          <a:scene3d>
            <a:camera prst="isometricRightUp"/>
            <a:lightRig rig="threePt" dir="t"/>
          </a:scene3d>
        </p:spPr>
        <p:txBody>
          <a:bodyPr>
            <a:normAutofit/>
            <a:scene3d>
              <a:camera prst="isometricRightUp"/>
              <a:lightRig rig="threePt" dir="t"/>
            </a:scene3d>
          </a:bodyPr>
          <a:lstStyle/>
          <a:p>
            <a:r>
              <a:rPr lang="en-US" sz="6600" dirty="0" smtClean="0">
                <a:solidFill>
                  <a:schemeClr val="bg1"/>
                </a:solidFill>
                <a:effectLst>
                  <a:glow rad="1676400">
                    <a:schemeClr val="accent1">
                      <a:alpha val="68000"/>
                    </a:schemeClr>
                  </a:glow>
                  <a:outerShdw blurRad="50800" dist="50800" dir="5400000" sx="1000" sy="1000" algn="ctr" rotWithShape="0">
                    <a:srgbClr val="000000">
                      <a:alpha val="43137"/>
                    </a:srgbClr>
                  </a:outerShdw>
                  <a:reflection blurRad="139700" stA="71000" endPos="65000" dist="50800" dir="5400000" sy="-100000" algn="bl" rotWithShape="0"/>
                </a:effectLst>
              </a:rPr>
              <a:t>Nanorobotics</a:t>
            </a:r>
            <a:endParaRPr lang="en-US" sz="6600" dirty="0">
              <a:solidFill>
                <a:schemeClr val="bg1"/>
              </a:solidFill>
              <a:effectLst>
                <a:glow rad="1676400">
                  <a:schemeClr val="accent1">
                    <a:alpha val="68000"/>
                  </a:schemeClr>
                </a:glow>
                <a:outerShdw blurRad="50800" dist="50800" dir="5400000" sx="1000" sy="1000" algn="ctr" rotWithShape="0">
                  <a:srgbClr val="000000">
                    <a:alpha val="43137"/>
                  </a:srgbClr>
                </a:outerShdw>
                <a:reflection blurRad="139700" stA="71000" endPos="65000" dist="50800" dir="5400000" sy="-100000" algn="bl" rotWithShape="0"/>
              </a:effectLst>
            </a:endParaRPr>
          </a:p>
        </p:txBody>
      </p:sp>
    </p:spTree>
    <p:extLst>
      <p:ext uri="{BB962C8B-B14F-4D97-AF65-F5344CB8AC3E}">
        <p14:creationId xmlns:p14="http://schemas.microsoft.com/office/powerpoint/2010/main" val="3973455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a:xfrm>
            <a:off x="685801" y="1700982"/>
            <a:ext cx="5829300" cy="3673604"/>
          </a:xfrm>
        </p:spPr>
        <p:txBody>
          <a:bodyPr/>
          <a:lstStyle/>
          <a:p>
            <a:r>
              <a:rPr lang="en-US" cap="none" dirty="0"/>
              <a:t>N</a:t>
            </a:r>
            <a:r>
              <a:rPr lang="en-US" cap="none" dirty="0" smtClean="0"/>
              <a:t>anorobotics is the technology of creating machines or robots at or close to the scale of a nanometer .</a:t>
            </a:r>
          </a:p>
          <a:p>
            <a:r>
              <a:rPr lang="en-US" cap="none" dirty="0"/>
              <a:t>Made of biological compounds</a:t>
            </a:r>
            <a:r>
              <a:rPr lang="en-US" cap="none" dirty="0" smtClean="0"/>
              <a:t>.</a:t>
            </a:r>
          </a:p>
          <a:p>
            <a:r>
              <a:rPr lang="en-US" cap="none" dirty="0"/>
              <a:t>P</a:t>
            </a:r>
            <a:r>
              <a:rPr lang="en-US" cap="none" dirty="0" smtClean="0"/>
              <a:t>recision interactions with nanoscale objects.</a:t>
            </a:r>
          </a:p>
          <a:p>
            <a:r>
              <a:rPr lang="en-US" cap="none" dirty="0" smtClean="0"/>
              <a:t>They may be self replicated.</a:t>
            </a:r>
          </a:p>
          <a:p>
            <a:pPr marL="0" indent="0">
              <a:buNone/>
            </a:pPr>
            <a:endParaRPr lang="en-US" cap="none"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803" y="1837765"/>
            <a:ext cx="5598179" cy="3678854"/>
          </a:xfrm>
          <a:prstGeom prst="rect">
            <a:avLst/>
          </a:prstGeom>
        </p:spPr>
      </p:pic>
    </p:spTree>
    <p:extLst>
      <p:ext uri="{BB962C8B-B14F-4D97-AF65-F5344CB8AC3E}">
        <p14:creationId xmlns:p14="http://schemas.microsoft.com/office/powerpoint/2010/main" val="173296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24544"/>
            <a:ext cx="10396882" cy="1077685"/>
          </a:xfrm>
        </p:spPr>
        <p:txBody>
          <a:bodyPr/>
          <a:lstStyle/>
          <a:p>
            <a:r>
              <a:rPr lang="en-US" dirty="0" smtClean="0"/>
              <a:t>Working:</a:t>
            </a:r>
            <a:endParaRPr lang="en-US" dirty="0"/>
          </a:p>
        </p:txBody>
      </p:sp>
      <p:sp>
        <p:nvSpPr>
          <p:cNvPr id="3" name="Content Placeholder 2"/>
          <p:cNvSpPr>
            <a:spLocks noGrp="1"/>
          </p:cNvSpPr>
          <p:nvPr>
            <p:ph sz="quarter" idx="13"/>
          </p:nvPr>
        </p:nvSpPr>
        <p:spPr>
          <a:xfrm>
            <a:off x="685800" y="1328468"/>
            <a:ext cx="10394707" cy="4046117"/>
          </a:xfrm>
        </p:spPr>
        <p:txBody>
          <a:bodyPr/>
          <a:lstStyle/>
          <a:p>
            <a:r>
              <a:rPr lang="en-US" dirty="0" smtClean="0"/>
              <a:t>F</a:t>
            </a:r>
            <a:r>
              <a:rPr lang="en-US" cap="none" dirty="0" smtClean="0"/>
              <a:t>ind the target area.</a:t>
            </a:r>
          </a:p>
          <a:p>
            <a:r>
              <a:rPr lang="en-US" cap="none" dirty="0" smtClean="0"/>
              <a:t>Navigate </a:t>
            </a:r>
            <a:r>
              <a:rPr lang="en-US" cap="none" dirty="0" err="1" smtClean="0"/>
              <a:t>nanobots</a:t>
            </a:r>
            <a:r>
              <a:rPr lang="en-US" cap="none" dirty="0" smtClean="0"/>
              <a:t>.</a:t>
            </a:r>
          </a:p>
          <a:p>
            <a:r>
              <a:rPr lang="en-US" cap="none" dirty="0" smtClean="0"/>
              <a:t>Provide medication.</a:t>
            </a:r>
          </a:p>
          <a:p>
            <a:r>
              <a:rPr lang="en-US" cap="none" dirty="0" smtClean="0"/>
              <a:t>Undergo either replication </a:t>
            </a:r>
          </a:p>
          <a:p>
            <a:pPr marL="0" indent="0">
              <a:buNone/>
            </a:pPr>
            <a:r>
              <a:rPr lang="en-US" cap="none" dirty="0"/>
              <a:t> </a:t>
            </a:r>
            <a:r>
              <a:rPr lang="en-US" cap="none" dirty="0" smtClean="0"/>
              <a:t>    or self destruction</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698" y="1446664"/>
            <a:ext cx="5851389" cy="4074612"/>
          </a:xfrm>
          <a:prstGeom prst="rect">
            <a:avLst/>
          </a:prstGeom>
        </p:spPr>
      </p:pic>
    </p:spTree>
    <p:extLst>
      <p:ext uri="{BB962C8B-B14F-4D97-AF65-F5344CB8AC3E}">
        <p14:creationId xmlns:p14="http://schemas.microsoft.com/office/powerpoint/2010/main" val="301273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44930"/>
            <a:ext cx="10396882" cy="781613"/>
          </a:xfrm>
        </p:spPr>
        <p:txBody>
          <a:bodyPr>
            <a:normAutofit fontScale="90000"/>
          </a:bodyPr>
          <a:lstStyle/>
          <a:p>
            <a:r>
              <a:rPr lang="en-US" dirty="0" smtClean="0"/>
              <a:t>Applications:</a:t>
            </a:r>
            <a:endParaRPr lang="en-US" dirty="0"/>
          </a:p>
        </p:txBody>
      </p:sp>
      <p:sp>
        <p:nvSpPr>
          <p:cNvPr id="3" name="Content Placeholder 2"/>
          <p:cNvSpPr>
            <a:spLocks noGrp="1"/>
          </p:cNvSpPr>
          <p:nvPr>
            <p:ph sz="quarter" idx="13"/>
          </p:nvPr>
        </p:nvSpPr>
        <p:spPr>
          <a:xfrm>
            <a:off x="685800" y="2449902"/>
            <a:ext cx="10394707" cy="2924682"/>
          </a:xfrm>
        </p:spPr>
        <p:txBody>
          <a:bodyPr>
            <a:normAutofit fontScale="92500" lnSpcReduction="20000"/>
          </a:bodyPr>
          <a:lstStyle/>
          <a:p>
            <a:r>
              <a:rPr lang="en-US" altLang="en-US" dirty="0" smtClean="0"/>
              <a:t>G</a:t>
            </a:r>
            <a:r>
              <a:rPr lang="en-US" altLang="en-US" cap="none" dirty="0" smtClean="0"/>
              <a:t>out</a:t>
            </a:r>
          </a:p>
          <a:p>
            <a:r>
              <a:rPr lang="en-US" altLang="en-US" dirty="0" smtClean="0"/>
              <a:t>C</a:t>
            </a:r>
            <a:r>
              <a:rPr lang="en-US" altLang="en-US" cap="none" dirty="0" smtClean="0"/>
              <a:t>leaning wound</a:t>
            </a:r>
          </a:p>
          <a:p>
            <a:r>
              <a:rPr lang="en-US" altLang="en-US" cap="none" dirty="0" smtClean="0"/>
              <a:t>Breaking of kidney stone</a:t>
            </a:r>
          </a:p>
          <a:p>
            <a:r>
              <a:rPr lang="en-US" altLang="en-US" cap="none" dirty="0"/>
              <a:t>F</a:t>
            </a:r>
            <a:r>
              <a:rPr lang="en-US" altLang="en-US" cap="none" dirty="0" smtClean="0"/>
              <a:t>ighting cancer</a:t>
            </a:r>
          </a:p>
          <a:p>
            <a:r>
              <a:rPr lang="en-US" altLang="en-US" cap="none" dirty="0"/>
              <a:t>T</a:t>
            </a:r>
            <a:r>
              <a:rPr lang="en-US" altLang="en-US" cap="none" dirty="0" smtClean="0"/>
              <a:t>reating arteriosclerosis</a:t>
            </a:r>
          </a:p>
          <a:p>
            <a:r>
              <a:rPr lang="en-US" altLang="en-US" dirty="0" smtClean="0"/>
              <a:t>B</a:t>
            </a:r>
            <a:r>
              <a:rPr lang="en-US" altLang="en-US" cap="none" dirty="0" smtClean="0"/>
              <a:t>reaking of clots</a:t>
            </a:r>
          </a:p>
          <a:p>
            <a:r>
              <a:rPr lang="en-US" altLang="en-US" dirty="0"/>
              <a:t>Parasite removal</a:t>
            </a:r>
          </a:p>
          <a:p>
            <a:pPr marL="0" indent="0">
              <a:buNone/>
            </a:pPr>
            <a:endParaRPr lang="en-US" altLang="en-US" b="1" cap="none" dirty="0" smtClean="0"/>
          </a:p>
          <a:p>
            <a:endParaRPr lang="en-US" altLang="en-US" b="1" cap="none" dirty="0" smtClean="0"/>
          </a:p>
          <a:p>
            <a:endParaRPr lang="en-US" altLang="en-US" b="1" cap="none" dirty="0" smtClean="0"/>
          </a:p>
          <a:p>
            <a:endParaRPr lang="en-US" altLang="en-US" b="1" cap="none"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929" y="1418409"/>
            <a:ext cx="5588000" cy="3139440"/>
          </a:xfrm>
          <a:prstGeom prst="rect">
            <a:avLst/>
          </a:prstGeom>
        </p:spPr>
      </p:pic>
    </p:spTree>
    <p:extLst>
      <p:ext uri="{BB962C8B-B14F-4D97-AF65-F5344CB8AC3E}">
        <p14:creationId xmlns:p14="http://schemas.microsoft.com/office/powerpoint/2010/main" val="233462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5276"/>
            <a:ext cx="10396882" cy="1017916"/>
          </a:xfrm>
        </p:spPr>
        <p:txBody>
          <a:bodyPr/>
          <a:lstStyle/>
          <a:p>
            <a:r>
              <a:rPr lang="en-US" dirty="0" smtClean="0"/>
              <a:t>conclusion</a:t>
            </a:r>
            <a:endParaRPr lang="en-US" dirty="0"/>
          </a:p>
        </p:txBody>
      </p:sp>
      <p:sp>
        <p:nvSpPr>
          <p:cNvPr id="3" name="Content Placeholder 2"/>
          <p:cNvSpPr>
            <a:spLocks noGrp="1"/>
          </p:cNvSpPr>
          <p:nvPr>
            <p:ph sz="quarter" idx="13"/>
          </p:nvPr>
        </p:nvSpPr>
        <p:spPr>
          <a:xfrm>
            <a:off x="685800" y="1035170"/>
            <a:ext cx="10394707" cy="4339415"/>
          </a:xfrm>
        </p:spPr>
        <p:txBody>
          <a:bodyPr/>
          <a:lstStyle/>
          <a:p>
            <a:r>
              <a:rPr lang="en-US" dirty="0" smtClean="0"/>
              <a:t>T</a:t>
            </a:r>
            <a:r>
              <a:rPr lang="en-US" cap="none" dirty="0" smtClean="0"/>
              <a:t>he </a:t>
            </a:r>
            <a:r>
              <a:rPr lang="en-US" cap="none" dirty="0" err="1" smtClean="0"/>
              <a:t>nanorobots</a:t>
            </a:r>
            <a:r>
              <a:rPr lang="en-US" cap="none" dirty="0" smtClean="0"/>
              <a:t> are used in heart surgery, due to this number of risks and side effects </a:t>
            </a:r>
            <a:r>
              <a:rPr lang="en-US" cap="none" dirty="0" smtClean="0"/>
              <a:t>are </a:t>
            </a:r>
            <a:r>
              <a:rPr lang="en-US" cap="none" dirty="0" smtClean="0"/>
              <a:t>reduced</a:t>
            </a:r>
            <a:r>
              <a:rPr lang="en-US" cap="none" dirty="0" smtClean="0"/>
              <a:t>.</a:t>
            </a:r>
          </a:p>
          <a:p>
            <a:r>
              <a:rPr lang="en-US" cap="none" dirty="0" smtClean="0"/>
              <a:t>The same techniques is used in various treatments like cancer, breaking kidney stones. breaking liver stones, parasite removal only with slight modification.</a:t>
            </a:r>
          </a:p>
          <a:p>
            <a:r>
              <a:rPr lang="en-US" cap="none" dirty="0" smtClean="0"/>
              <a:t>The microscopic size of robots require only a tiny amount of </a:t>
            </a:r>
            <a:r>
              <a:rPr lang="en-US" cap="none" dirty="0" err="1" smtClean="0"/>
              <a:t>energg</a:t>
            </a:r>
            <a:r>
              <a:rPr lang="en-US" cap="none" dirty="0" smtClean="0"/>
              <a:t> to operate.</a:t>
            </a:r>
            <a:endParaRPr lang="en-US" cap="none" dirty="0"/>
          </a:p>
        </p:txBody>
      </p:sp>
    </p:spTree>
    <p:extLst>
      <p:ext uri="{BB962C8B-B14F-4D97-AF65-F5344CB8AC3E}">
        <p14:creationId xmlns:p14="http://schemas.microsoft.com/office/powerpoint/2010/main" val="2120710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 y="23446"/>
            <a:ext cx="11676185" cy="5597823"/>
          </a:xfrm>
          <a:prstGeom prst="rect">
            <a:avLst/>
          </a:prstGeom>
        </p:spPr>
      </p:pic>
      <p:sp>
        <p:nvSpPr>
          <p:cNvPr id="2" name="Title 1"/>
          <p:cNvSpPr>
            <a:spLocks noGrp="1"/>
          </p:cNvSpPr>
          <p:nvPr>
            <p:ph type="title"/>
          </p:nvPr>
        </p:nvSpPr>
        <p:spPr>
          <a:xfrm>
            <a:off x="814755" y="2625970"/>
            <a:ext cx="10396882" cy="1324708"/>
          </a:xfrm>
        </p:spPr>
        <p:style>
          <a:lnRef idx="1">
            <a:schemeClr val="accent6"/>
          </a:lnRef>
          <a:fillRef idx="2">
            <a:schemeClr val="accent6"/>
          </a:fillRef>
          <a:effectRef idx="1">
            <a:schemeClr val="accent6"/>
          </a:effectRef>
          <a:fontRef idx="minor">
            <a:schemeClr val="dk1"/>
          </a:fontRef>
        </p:style>
        <p:txBody>
          <a:bodyPr/>
          <a:lstStyle/>
          <a:p>
            <a:pPr algn="ctr"/>
            <a:r>
              <a:rPr lang="en-IN" dirty="0"/>
              <a:t>Online Analytical Processing</a:t>
            </a:r>
            <a:endParaRPr lang="en-US" dirty="0"/>
          </a:p>
        </p:txBody>
      </p:sp>
    </p:spTree>
    <p:extLst>
      <p:ext uri="{BB962C8B-B14F-4D97-AF65-F5344CB8AC3E}">
        <p14:creationId xmlns:p14="http://schemas.microsoft.com/office/powerpoint/2010/main" val="3208687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OLAP?</a:t>
            </a:r>
            <a:endParaRPr lang="en-US" dirty="0"/>
          </a:p>
        </p:txBody>
      </p:sp>
      <p:sp>
        <p:nvSpPr>
          <p:cNvPr id="3" name="Content Placeholder 2"/>
          <p:cNvSpPr>
            <a:spLocks noGrp="1"/>
          </p:cNvSpPr>
          <p:nvPr>
            <p:ph sz="quarter" idx="13"/>
          </p:nvPr>
        </p:nvSpPr>
        <p:spPr>
          <a:xfrm>
            <a:off x="685800" y="2075119"/>
            <a:ext cx="10394707" cy="3311189"/>
          </a:xfrm>
        </p:spPr>
        <p:txBody>
          <a:bodyPr/>
          <a:lstStyle/>
          <a:p>
            <a:r>
              <a:rPr lang="en-IN" dirty="0" smtClean="0"/>
              <a:t>O</a:t>
            </a:r>
            <a:r>
              <a:rPr lang="en-IN" cap="none" dirty="0" smtClean="0"/>
              <a:t>lap is a technology that is used to organize large business databases and support the business intelligence.</a:t>
            </a:r>
          </a:p>
          <a:p>
            <a:r>
              <a:rPr lang="en-IN" dirty="0" smtClean="0"/>
              <a:t>I</a:t>
            </a:r>
            <a:r>
              <a:rPr lang="en-IN" cap="none" dirty="0" smtClean="0"/>
              <a:t>t is used to </a:t>
            </a:r>
            <a:r>
              <a:rPr lang="en-IN" dirty="0" smtClean="0"/>
              <a:t>create</a:t>
            </a:r>
            <a:r>
              <a:rPr lang="en-IN" dirty="0"/>
              <a:t>, update, delete </a:t>
            </a:r>
            <a:r>
              <a:rPr lang="en-IN" cap="none" dirty="0" smtClean="0"/>
              <a:t>and project data( view) that we fit into the database.</a:t>
            </a:r>
          </a:p>
          <a:p>
            <a:pPr marL="0" indent="0">
              <a:buNone/>
            </a:pPr>
            <a:endParaRPr lang="en-US" dirty="0"/>
          </a:p>
        </p:txBody>
      </p:sp>
    </p:spTree>
    <p:extLst>
      <p:ext uri="{BB962C8B-B14F-4D97-AF65-F5344CB8AC3E}">
        <p14:creationId xmlns:p14="http://schemas.microsoft.com/office/powerpoint/2010/main" val="2554928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509</TotalTime>
  <Words>617</Words>
  <Application>Microsoft Office PowerPoint</Application>
  <PresentationFormat>Widescreen</PresentationFormat>
  <Paragraphs>86</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Impact</vt:lpstr>
      <vt:lpstr>Main Event</vt:lpstr>
      <vt:lpstr>Nanorobotics &amp; olap</vt:lpstr>
      <vt:lpstr>Contents</vt:lpstr>
      <vt:lpstr>Nanorobotics</vt:lpstr>
      <vt:lpstr>Introduction</vt:lpstr>
      <vt:lpstr>Working:</vt:lpstr>
      <vt:lpstr>Applications:</vt:lpstr>
      <vt:lpstr>conclusion</vt:lpstr>
      <vt:lpstr>Online Analytical Processing</vt:lpstr>
      <vt:lpstr>What is OLAP?</vt:lpstr>
      <vt:lpstr>Olap structure</vt:lpstr>
      <vt:lpstr>Olap cube</vt:lpstr>
      <vt:lpstr>Why olap</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Nanorobotics &amp; olap</dc:title>
  <dc:creator>Shankar moturi</dc:creator>
  <cp:lastModifiedBy>Shankar moturi</cp:lastModifiedBy>
  <cp:revision>23</cp:revision>
  <dcterms:created xsi:type="dcterms:W3CDTF">2015-11-20T13:40:24Z</dcterms:created>
  <dcterms:modified xsi:type="dcterms:W3CDTF">2015-11-21T09:39:05Z</dcterms:modified>
</cp:coreProperties>
</file>