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</p:sldMasterIdLst>
  <p:notesMasterIdLst>
    <p:notesMasterId r:id="rId27"/>
  </p:notesMasterIdLst>
  <p:handoutMasterIdLst>
    <p:handoutMasterId r:id="rId28"/>
  </p:handoutMasterIdLst>
  <p:sldIdLst>
    <p:sldId id="260" r:id="rId2"/>
    <p:sldId id="349" r:id="rId3"/>
    <p:sldId id="350" r:id="rId4"/>
    <p:sldId id="351" r:id="rId5"/>
    <p:sldId id="352" r:id="rId6"/>
    <p:sldId id="468" r:id="rId7"/>
    <p:sldId id="469" r:id="rId8"/>
    <p:sldId id="462" r:id="rId9"/>
    <p:sldId id="463" r:id="rId10"/>
    <p:sldId id="464" r:id="rId11"/>
    <p:sldId id="465" r:id="rId12"/>
    <p:sldId id="466" r:id="rId13"/>
    <p:sldId id="474" r:id="rId14"/>
    <p:sldId id="475" r:id="rId15"/>
    <p:sldId id="476" r:id="rId16"/>
    <p:sldId id="477" r:id="rId17"/>
    <p:sldId id="482" r:id="rId18"/>
    <p:sldId id="483" r:id="rId19"/>
    <p:sldId id="470" r:id="rId20"/>
    <p:sldId id="472" r:id="rId21"/>
    <p:sldId id="471" r:id="rId22"/>
    <p:sldId id="473" r:id="rId23"/>
    <p:sldId id="479" r:id="rId24"/>
    <p:sldId id="478" r:id="rId25"/>
    <p:sldId id="39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6600"/>
    <a:srgbClr val="003300"/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9513" autoAdjust="0"/>
    <p:restoredTop sz="94364" autoAdjust="0"/>
  </p:normalViewPr>
  <p:slideViewPr>
    <p:cSldViewPr snapToGrid="0">
      <p:cViewPr>
        <p:scale>
          <a:sx n="82" d="100"/>
          <a:sy n="82" d="100"/>
        </p:scale>
        <p:origin x="-1908" y="-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808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F388E-B209-4189-AC4C-E62210A861A1}" type="datetimeFigureOut">
              <a:rPr lang="en-US" smtClean="0"/>
              <a:pPr/>
              <a:t>1/7/2020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v1.0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999F0-ECA0-4CD1-92F6-D20BDCEEDA8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EE1F4-F26E-4707-8020-842D2FFCB5F6}" type="datetimeFigureOut">
              <a:rPr lang="en-IN" smtClean="0"/>
              <a:pPr/>
              <a:t>07-01-2020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4743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v1.0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B0B8A-B651-4CB2-8667-94B02899294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446180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B0B8A-B651-4CB2-8667-94B028992942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v1.0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53680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Student Notes:</a:t>
            </a:r>
          </a:p>
          <a:p>
            <a:endParaRPr lang="en-US" b="1" dirty="0" smtClean="0"/>
          </a:p>
          <a:p>
            <a:r>
              <a:rPr lang="en-US" dirty="0" smtClean="0"/>
              <a:t>The objective of the session is to introduce the concept of services</a:t>
            </a:r>
            <a:r>
              <a:rPr lang="en-US" baseline="0" dirty="0" smtClean="0"/>
              <a:t> and how these are management. There are standards and frameworks that enable the organization to manage the services. These are also introduced in this session.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2</a:t>
            </a:fld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v1.0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48712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3</a:t>
            </a:fld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v1.0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17252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B0B8A-B651-4CB2-8667-94B028992942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v1.0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16025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5583235"/>
            <a:ext cx="9128125" cy="128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0" y="0"/>
            <a:ext cx="9144000" cy="1752600"/>
          </a:xfrm>
          <a:prstGeom prst="rect">
            <a:avLst/>
          </a:prstGeom>
          <a:solidFill>
            <a:srgbClr val="33529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latin typeface="Arial" charset="0"/>
              <a:cs typeface="+mn-cs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1B57B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1275239"/>
      </p:ext>
    </p:extLst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57200" y="1066800"/>
            <a:ext cx="822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2"/>
            <a:ext cx="8229600" cy="4906963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00520" y="6291590"/>
            <a:ext cx="4667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baseline="0" dirty="0" smtClean="0"/>
              <a:t>v 1.2</a:t>
            </a:r>
            <a:endParaRPr lang="en-US" sz="1050" i="1" dirty="0"/>
          </a:p>
        </p:txBody>
      </p:sp>
    </p:spTree>
    <p:extLst>
      <p:ext uri="{BB962C8B-B14F-4D97-AF65-F5344CB8AC3E}">
        <p14:creationId xmlns:p14="http://schemas.microsoft.com/office/powerpoint/2010/main" xmlns="" val="17902302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1" descr="ban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5568727"/>
            <a:ext cx="9142413" cy="1289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0" y="6213364"/>
            <a:ext cx="685800" cy="304800"/>
          </a:xfrm>
          <a:prstGeom prst="ellipse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fld id="{68F38F93-EFB2-4D8E-B34E-D4180BE42A95}" type="slidenum">
              <a:rPr lang="en-US" altLang="en-US" sz="1600" b="1">
                <a:solidFill>
                  <a:schemeClr val="accent2"/>
                </a:solidFill>
                <a:latin typeface="Calibri" panose="020F0502020204030204" pitchFamily="34" charset="0"/>
              </a:rPr>
              <a:pPr algn="ctr"/>
              <a:t>‹#›</a:t>
            </a:fld>
            <a:endParaRPr lang="en-US" altLang="en-US" sz="1800" b="1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190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ransition>
    <p:wipe dir="d"/>
  </p:transition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0000F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1B57B5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Positioning, Overlapping and Background Elements</a:t>
            </a:r>
            <a:endParaRPr lang="en-IN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94853772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Absolute positioning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positioning is done </a:t>
            </a:r>
            <a:r>
              <a:rPr lang="en-IN" b="1" dirty="0" smtClean="0">
                <a:solidFill>
                  <a:srgbClr val="FF0000"/>
                </a:solidFill>
              </a:rPr>
              <a:t>relative to the first relatively (or absolutely) positioned parent element</a:t>
            </a:r>
            <a:r>
              <a:rPr lang="en-IN" dirty="0" smtClean="0">
                <a:solidFill>
                  <a:srgbClr val="FF0000"/>
                </a:solidFill>
              </a:rPr>
              <a:t>. </a:t>
            </a:r>
            <a:r>
              <a:rPr lang="en-IN" dirty="0" smtClean="0"/>
              <a:t>In the case when there is no positioned parent element, it will be positioned related </a:t>
            </a:r>
            <a:r>
              <a:rPr lang="en-IN" b="1" dirty="0" smtClean="0"/>
              <a:t>directly to the HTML element (the page itself)</a:t>
            </a:r>
          </a:p>
          <a:p>
            <a:pPr>
              <a:buNone/>
            </a:pPr>
            <a:endParaRPr lang="en-IN" b="1" dirty="0" smtClean="0"/>
          </a:p>
          <a:p>
            <a:pPr>
              <a:buNone/>
            </a:pPr>
            <a:r>
              <a:rPr lang="en-IN" dirty="0" smtClean="0">
                <a:solidFill>
                  <a:srgbClr val="006600"/>
                </a:solidFill>
              </a:rPr>
              <a:t>Example</a:t>
            </a:r>
          </a:p>
          <a:p>
            <a:pPr>
              <a:buNone/>
            </a:pPr>
            <a:r>
              <a:rPr lang="en-IN" dirty="0" smtClean="0"/>
              <a:t>&lt;div id="parent"&gt; Parent Element</a:t>
            </a:r>
          </a:p>
          <a:p>
            <a:pPr>
              <a:buNone/>
            </a:pPr>
            <a:r>
              <a:rPr lang="en-IN" dirty="0" smtClean="0"/>
              <a:t>  &lt;div id="child"&gt;Child Element&lt;/div&gt;</a:t>
            </a:r>
          </a:p>
          <a:p>
            <a:pPr>
              <a:buNone/>
            </a:pPr>
            <a:r>
              <a:rPr lang="en-IN" dirty="0" smtClean="0"/>
              <a:t>&lt;/div&gt;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2"/>
            <a:ext cx="4288420" cy="4906963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#parent {</a:t>
            </a:r>
          </a:p>
          <a:p>
            <a:pPr>
              <a:buNone/>
            </a:pPr>
            <a:r>
              <a:rPr lang="en-IN" dirty="0" smtClean="0"/>
              <a:t>    position: relative; </a:t>
            </a:r>
          </a:p>
          <a:p>
            <a:pPr>
              <a:buNone/>
            </a:pPr>
            <a:r>
              <a:rPr lang="en-IN" dirty="0" smtClean="0"/>
              <a:t>  width: 500px; </a:t>
            </a:r>
          </a:p>
          <a:p>
            <a:pPr>
              <a:buNone/>
            </a:pPr>
            <a:r>
              <a:rPr lang="en-IN" dirty="0" smtClean="0"/>
              <a:t>  height: 400px;</a:t>
            </a:r>
          </a:p>
          <a:p>
            <a:pPr>
              <a:buNone/>
            </a:pPr>
            <a:r>
              <a:rPr lang="en-IN" dirty="0" smtClean="0"/>
              <a:t>  left:100px; </a:t>
            </a:r>
          </a:p>
          <a:p>
            <a:pPr>
              <a:buNone/>
            </a:pPr>
            <a:r>
              <a:rPr lang="en-IN" dirty="0" smtClean="0"/>
              <a:t>  background-</a:t>
            </a:r>
            <a:r>
              <a:rPr lang="en-IN" dirty="0" err="1" smtClean="0"/>
              <a:t>color</a:t>
            </a:r>
            <a:r>
              <a:rPr lang="en-IN" dirty="0" smtClean="0"/>
              <a:t>: #</a:t>
            </a:r>
            <a:r>
              <a:rPr lang="en-IN" dirty="0" err="1" smtClean="0"/>
              <a:t>fafafa</a:t>
            </a:r>
            <a:r>
              <a:rPr lang="en-IN" dirty="0" smtClean="0"/>
              <a:t>; </a:t>
            </a:r>
          </a:p>
          <a:p>
            <a:pPr>
              <a:buNone/>
            </a:pPr>
            <a:r>
              <a:rPr lang="en-IN" dirty="0" smtClean="0"/>
              <a:t>  border: solid 3px #9e70ba; </a:t>
            </a:r>
          </a:p>
          <a:p>
            <a:pPr>
              <a:buNone/>
            </a:pPr>
            <a:r>
              <a:rPr lang="en-IN" dirty="0" smtClean="0"/>
              <a:t>  font-size: 24px; </a:t>
            </a:r>
          </a:p>
          <a:p>
            <a:pPr>
              <a:buNone/>
            </a:pPr>
            <a:r>
              <a:rPr lang="en-IN" dirty="0" smtClean="0"/>
              <a:t>  text-align: </a:t>
            </a:r>
            <a:r>
              <a:rPr lang="en-IN" dirty="0" err="1" smtClean="0"/>
              <a:t>center</a:t>
            </a:r>
            <a:r>
              <a:rPr lang="en-IN" dirty="0" smtClean="0"/>
              <a:t>;</a:t>
            </a:r>
          </a:p>
          <a:p>
            <a:pPr>
              <a:buNone/>
            </a:pPr>
            <a:r>
              <a:rPr lang="en-IN" dirty="0" smtClean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440925" y="1221127"/>
            <a:ext cx="428842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#child {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position: absolute;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right: 40px;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top: 100px;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width: 200px;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height: 200px;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background-</a:t>
            </a:r>
            <a:r>
              <a:rPr kumimoji="0" lang="en-I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color</a:t>
            </a: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#</a:t>
            </a:r>
            <a:r>
              <a:rPr kumimoji="0" lang="en-I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fafafa</a:t>
            </a: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;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border: solid 3px #78e382;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font-size: 24px;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text-align: </a:t>
            </a:r>
            <a:r>
              <a:rPr kumimoji="0" lang="en-I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center</a:t>
            </a: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;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}</a:t>
            </a: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14550" y="1428750"/>
            <a:ext cx="49149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Fixed positioning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&lt;/head&gt;</a:t>
            </a:r>
          </a:p>
          <a:p>
            <a:pPr>
              <a:buNone/>
            </a:pPr>
            <a:r>
              <a:rPr lang="en-IN" dirty="0" smtClean="0"/>
              <a:t>&lt;body</a:t>
            </a:r>
            <a:r>
              <a:rPr lang="en-IN" dirty="0" smtClean="0"/>
              <a:t>&gt;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&lt;h2&gt;position: fixed;&lt;/h2</a:t>
            </a:r>
            <a:r>
              <a:rPr lang="en-IN" dirty="0" smtClean="0"/>
              <a:t>&gt;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&lt;pre&gt;An element with position: fixed; is positioned relative to the viewport, which means it always stays in the same place even if the page is scrolled</a:t>
            </a:r>
            <a:r>
              <a:rPr lang="en-IN" dirty="0" smtClean="0"/>
              <a:t>: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&lt;div class="fixed"&gt;</a:t>
            </a:r>
          </a:p>
          <a:p>
            <a:pPr>
              <a:buNone/>
            </a:pPr>
            <a:r>
              <a:rPr lang="en-IN" dirty="0" smtClean="0"/>
              <a:t>This div element has position: fixed;</a:t>
            </a:r>
          </a:p>
          <a:p>
            <a:pPr>
              <a:buNone/>
            </a:pPr>
            <a:r>
              <a:rPr lang="en-IN" dirty="0" smtClean="0"/>
              <a:t>&lt;/div</a:t>
            </a:r>
            <a:r>
              <a:rPr lang="en-IN" dirty="0" smtClean="0"/>
              <a:t>&gt;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Repeat the same elements to see the effect of fixed positioning</a:t>
            </a:r>
            <a:endParaRPr lang="en-IN" dirty="0" smtClean="0"/>
          </a:p>
        </p:txBody>
      </p:sp>
    </p:spTree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889" y="1273215"/>
            <a:ext cx="9073111" cy="4676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Sticky positioning -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125" y="1219202"/>
            <a:ext cx="4253696" cy="4906963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&lt;html&gt;</a:t>
            </a:r>
          </a:p>
          <a:p>
            <a:pPr>
              <a:buNone/>
            </a:pPr>
            <a:r>
              <a:rPr lang="en-IN" dirty="0" smtClean="0"/>
              <a:t>&lt;head&gt;</a:t>
            </a:r>
          </a:p>
          <a:p>
            <a:pPr>
              <a:buNone/>
            </a:pPr>
            <a:r>
              <a:rPr lang="en-IN" dirty="0" smtClean="0"/>
              <a:t>&lt;style&gt;</a:t>
            </a:r>
          </a:p>
          <a:p>
            <a:pPr>
              <a:buNone/>
            </a:pPr>
            <a:r>
              <a:rPr lang="en-IN" dirty="0" err="1" smtClean="0"/>
              <a:t>div.fixed</a:t>
            </a:r>
            <a:r>
              <a:rPr lang="en-IN" dirty="0" smtClean="0"/>
              <a:t> {</a:t>
            </a:r>
          </a:p>
          <a:p>
            <a:pPr>
              <a:buNone/>
            </a:pPr>
            <a:r>
              <a:rPr lang="en-IN" dirty="0" smtClean="0"/>
              <a:t>    position: fixed;</a:t>
            </a:r>
          </a:p>
          <a:p>
            <a:pPr>
              <a:buNone/>
            </a:pPr>
            <a:r>
              <a:rPr lang="en-IN" dirty="0" smtClean="0"/>
              <a:t>    bottom: 0;</a:t>
            </a:r>
          </a:p>
          <a:p>
            <a:pPr>
              <a:buNone/>
            </a:pPr>
            <a:r>
              <a:rPr lang="en-IN" dirty="0" smtClean="0"/>
              <a:t>    right: 0;</a:t>
            </a:r>
          </a:p>
          <a:p>
            <a:pPr>
              <a:buNone/>
            </a:pPr>
            <a:r>
              <a:rPr lang="en-IN" dirty="0" smtClean="0"/>
              <a:t>    width: 300px;</a:t>
            </a:r>
          </a:p>
          <a:p>
            <a:pPr>
              <a:buNone/>
            </a:pPr>
            <a:r>
              <a:rPr lang="en-IN" dirty="0" smtClean="0"/>
              <a:t>    border: 3px solid #73AD21;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endParaRPr lang="en-IN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10375" y="1186402"/>
            <a:ext cx="4253696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div.sticky</a:t>
            </a: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{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position: sticky;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top: 0;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padding: 5px;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background-</a:t>
            </a:r>
            <a:r>
              <a:rPr kumimoji="0" lang="en-I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color</a:t>
            </a: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#cae8ca;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border: 2px solid #4CAF50;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&lt;/style&gt;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&lt;/head&gt;</a:t>
            </a:r>
          </a:p>
        </p:txBody>
      </p:sp>
    </p:spTree>
  </p:cSld>
  <p:clrMapOvr>
    <a:masterClrMapping/>
  </p:clrMapOvr>
  <p:transition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471" y="1219202"/>
            <a:ext cx="8808333" cy="4906963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&lt;p&gt;Try to &lt;b&gt;scroll&lt;/b&gt; inside this frame to understand how sticky positioning works.&lt;/p&gt;</a:t>
            </a:r>
          </a:p>
          <a:p>
            <a:pPr>
              <a:buNone/>
            </a:pPr>
            <a:r>
              <a:rPr lang="en-IN" dirty="0" smtClean="0"/>
              <a:t>&lt;p&gt;Note: IE/Edge 15 and earlier versions do not support sticky position.&lt;/p</a:t>
            </a:r>
            <a:r>
              <a:rPr lang="en-IN" dirty="0" smtClean="0"/>
              <a:t>&gt;</a:t>
            </a:r>
          </a:p>
          <a:p>
            <a:pPr>
              <a:buNone/>
            </a:pPr>
            <a:r>
              <a:rPr lang="en-IN" dirty="0" smtClean="0"/>
              <a:t>&lt;h2&gt;position: fixed;&lt;/h2&gt;</a:t>
            </a:r>
          </a:p>
          <a:p>
            <a:pPr>
              <a:buNone/>
            </a:pPr>
            <a:r>
              <a:rPr lang="en-IN" dirty="0" smtClean="0"/>
              <a:t>&lt;pre&gt;An element with position: fixed; is positioned relative to the viewport, which means it always stays in the same place even if the page is scrolled:</a:t>
            </a:r>
          </a:p>
          <a:p>
            <a:pPr>
              <a:buNone/>
            </a:pPr>
            <a:r>
              <a:rPr lang="en-IN" dirty="0" smtClean="0"/>
              <a:t>&lt;div class="fixed</a:t>
            </a:r>
            <a:r>
              <a:rPr lang="en-IN" dirty="0" smtClean="0"/>
              <a:t>"&gt; This </a:t>
            </a:r>
            <a:r>
              <a:rPr lang="en-IN" dirty="0" smtClean="0"/>
              <a:t>div element has position: fixed</a:t>
            </a:r>
            <a:r>
              <a:rPr lang="en-IN" dirty="0" smtClean="0"/>
              <a:t>; &lt;/</a:t>
            </a:r>
            <a:r>
              <a:rPr lang="en-IN" dirty="0" smtClean="0"/>
              <a:t>div&gt;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Repeat the same elements to see the effect of fixed positioning</a:t>
            </a:r>
          </a:p>
          <a:p>
            <a:endParaRPr lang="en-IN" dirty="0"/>
          </a:p>
        </p:txBody>
      </p:sp>
    </p:spTree>
  </p:cSld>
  <p:clrMapOvr>
    <a:masterClrMapping/>
  </p:clrMapOvr>
  <p:transition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Float positioning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850" y="1219202"/>
            <a:ext cx="4265271" cy="4906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&lt;html&gt;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&lt;head&gt;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&lt;style type="text/</a:t>
            </a:r>
            <a:r>
              <a:rPr lang="en-US" dirty="0" err="1" smtClean="0"/>
              <a:t>css</a:t>
            </a:r>
            <a:r>
              <a:rPr lang="en-US" dirty="0" smtClean="0"/>
              <a:t>"&gt;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.</a:t>
            </a:r>
            <a:r>
              <a:rPr lang="en-US" dirty="0" err="1" smtClean="0"/>
              <a:t>bigNum</a:t>
            </a:r>
            <a:r>
              <a:rPr lang="en-US" dirty="0" smtClean="0"/>
              <a:t>    {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float:left</a:t>
            </a:r>
            <a:r>
              <a:rPr lang="en-US" dirty="0" smtClean="0"/>
              <a:t>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font-size</a:t>
            </a:r>
            <a:r>
              <a:rPr lang="en-US" dirty="0" smtClean="0"/>
              <a:t>: 50px; </a:t>
            </a:r>
            <a:r>
              <a:rPr lang="en-US" dirty="0" err="1" smtClean="0"/>
              <a:t>color:red</a:t>
            </a:r>
            <a:r>
              <a:rPr lang="en-US" dirty="0" smtClean="0"/>
              <a:t>;}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smtClean="0"/>
              <a:t>div    </a:t>
            </a:r>
            <a:r>
              <a:rPr lang="en-US" dirty="0" smtClean="0"/>
              <a:t>{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border: 2px solid green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height</a:t>
            </a:r>
            <a:r>
              <a:rPr lang="en-US" dirty="0" smtClean="0"/>
              <a:t>: 200px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width:200px;    </a:t>
            </a:r>
            <a:r>
              <a:rPr lang="en-US" dirty="0" smtClean="0"/>
              <a:t>}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&lt;/style&gt;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&lt;/head</a:t>
            </a:r>
            <a:r>
              <a:rPr lang="en-US" dirty="0" smtClean="0"/>
              <a:t>&gt;</a:t>
            </a:r>
            <a:endParaRPr lang="en-IN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21950" y="1209552"/>
            <a:ext cx="4265271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&lt;html&gt;</a:t>
            </a:r>
            <a:endParaRPr kumimoji="0" lang="en-IN" sz="24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&lt;body&gt;</a:t>
            </a:r>
            <a:endParaRPr kumimoji="0" lang="en-IN" sz="24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&lt;div&gt; </a:t>
            </a:r>
            <a:endParaRPr kumimoji="0" lang="en-IN" sz="24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&lt;p&gt; This text is going to float around &lt;span class="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bigNum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"&gt; I &amp;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nbsp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;&lt;/span&gt; big roman </a:t>
            </a:r>
            <a:endParaRPr kumimoji="0" lang="en-IN" sz="24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numeral embedded within the paragraph, because the numeral is floated.</a:t>
            </a:r>
            <a:endParaRPr kumimoji="0" lang="en-IN" sz="24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&lt;/div&gt; &lt;/body&gt;</a:t>
            </a:r>
            <a:endParaRPr kumimoji="0" lang="en-IN" sz="24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&lt;/html&gt;</a:t>
            </a: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47372" y="2046238"/>
            <a:ext cx="3692323" cy="316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760" y="1574963"/>
            <a:ext cx="8801100" cy="164306"/>
          </a:xfrm>
          <a:custGeom>
            <a:avLst/>
            <a:gdLst/>
            <a:ahLst/>
            <a:cxnLst/>
            <a:rect l="l" t="t" r="r" b="b"/>
            <a:pathLst>
              <a:path w="7040880" h="131444">
                <a:moveTo>
                  <a:pt x="6959777" y="0"/>
                </a:moveTo>
                <a:lnTo>
                  <a:pt x="80689" y="0"/>
                </a:lnTo>
                <a:lnTo>
                  <a:pt x="49359" y="6366"/>
                </a:lnTo>
                <a:lnTo>
                  <a:pt x="23702" y="23702"/>
                </a:lnTo>
                <a:lnTo>
                  <a:pt x="6366" y="49358"/>
                </a:lnTo>
                <a:lnTo>
                  <a:pt x="0" y="80688"/>
                </a:lnTo>
                <a:lnTo>
                  <a:pt x="0" y="130856"/>
                </a:lnTo>
                <a:lnTo>
                  <a:pt x="7040467" y="130856"/>
                </a:lnTo>
                <a:lnTo>
                  <a:pt x="7040467" y="80688"/>
                </a:lnTo>
                <a:lnTo>
                  <a:pt x="7034100" y="49358"/>
                </a:lnTo>
                <a:lnTo>
                  <a:pt x="7016764" y="23702"/>
                </a:lnTo>
                <a:lnTo>
                  <a:pt x="6991107" y="6366"/>
                </a:lnTo>
                <a:lnTo>
                  <a:pt x="695977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2621" y="2674693"/>
            <a:ext cx="201720" cy="201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3483" y="2649478"/>
            <a:ext cx="8699621" cy="2269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72344" y="1675370"/>
            <a:ext cx="100760" cy="9993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8697" y="1702347"/>
            <a:ext cx="8801100" cy="1112836"/>
          </a:xfrm>
          <a:custGeom>
            <a:avLst/>
            <a:gdLst/>
            <a:ahLst/>
            <a:cxnLst/>
            <a:rect l="l" t="t" r="r" b="b"/>
            <a:pathLst>
              <a:path w="7040880" h="890269">
                <a:moveTo>
                  <a:pt x="7040467" y="0"/>
                </a:moveTo>
                <a:lnTo>
                  <a:pt x="0" y="0"/>
                </a:lnTo>
                <a:lnTo>
                  <a:pt x="0" y="809228"/>
                </a:lnTo>
                <a:lnTo>
                  <a:pt x="6366" y="840558"/>
                </a:lnTo>
                <a:lnTo>
                  <a:pt x="23702" y="866214"/>
                </a:lnTo>
                <a:lnTo>
                  <a:pt x="49359" y="883550"/>
                </a:lnTo>
                <a:lnTo>
                  <a:pt x="80689" y="889917"/>
                </a:lnTo>
                <a:lnTo>
                  <a:pt x="6959777" y="889917"/>
                </a:lnTo>
                <a:lnTo>
                  <a:pt x="6991107" y="883550"/>
                </a:lnTo>
                <a:lnTo>
                  <a:pt x="7016764" y="866214"/>
                </a:lnTo>
                <a:lnTo>
                  <a:pt x="7034100" y="840558"/>
                </a:lnTo>
                <a:lnTo>
                  <a:pt x="7040467" y="809228"/>
                </a:lnTo>
                <a:lnTo>
                  <a:pt x="704046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72344" y="1750988"/>
            <a:ext cx="0" cy="962025"/>
          </a:xfrm>
          <a:custGeom>
            <a:avLst/>
            <a:gdLst/>
            <a:ahLst/>
            <a:cxnLst/>
            <a:rect l="l" t="t" r="r" b="b"/>
            <a:pathLst>
              <a:path h="769619">
                <a:moveTo>
                  <a:pt x="0" y="769221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72344" y="1725773"/>
            <a:ext cx="0" cy="25400"/>
          </a:xfrm>
          <a:custGeom>
            <a:avLst/>
            <a:gdLst/>
            <a:ahLst/>
            <a:cxnLst/>
            <a:rect l="l" t="t" r="r" b="b"/>
            <a:pathLst>
              <a:path h="20319">
                <a:moveTo>
                  <a:pt x="0" y="20172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72344" y="1700558"/>
            <a:ext cx="0" cy="25400"/>
          </a:xfrm>
          <a:custGeom>
            <a:avLst/>
            <a:gdLst/>
            <a:ahLst/>
            <a:cxnLst/>
            <a:rect l="l" t="t" r="r" b="b"/>
            <a:pathLst>
              <a:path h="20319">
                <a:moveTo>
                  <a:pt x="0" y="20172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72344" y="1675343"/>
            <a:ext cx="0" cy="25400"/>
          </a:xfrm>
          <a:custGeom>
            <a:avLst/>
            <a:gdLst/>
            <a:ahLst/>
            <a:cxnLst/>
            <a:rect l="l" t="t" r="r" b="b"/>
            <a:pathLst>
              <a:path h="20319">
                <a:moveTo>
                  <a:pt x="0" y="20172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87383" y="1894432"/>
            <a:ext cx="8229600" cy="507671"/>
          </a:xfrm>
          <a:prstGeom prst="rect">
            <a:avLst/>
          </a:prstGeom>
        </p:spPr>
        <p:txBody>
          <a:bodyPr vert="horz" wrap="square" lIns="0" tIns="15081" rIns="0" bIns="0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Overlapping of elements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-2449" y="6648939"/>
            <a:ext cx="3049588" cy="211138"/>
          </a:xfrm>
          <a:custGeom>
            <a:avLst/>
            <a:gdLst/>
            <a:ahLst/>
            <a:cxnLst/>
            <a:rect l="l" t="t" r="r" b="b"/>
            <a:pathLst>
              <a:path w="2439670" h="168910">
                <a:moveTo>
                  <a:pt x="0" y="168718"/>
                </a:moveTo>
                <a:lnTo>
                  <a:pt x="2439667" y="168718"/>
                </a:lnTo>
                <a:lnTo>
                  <a:pt x="2439667" y="0"/>
                </a:lnTo>
                <a:lnTo>
                  <a:pt x="0" y="0"/>
                </a:lnTo>
                <a:lnTo>
                  <a:pt x="0" y="168718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47135" y="6648939"/>
            <a:ext cx="3049588" cy="211138"/>
          </a:xfrm>
          <a:custGeom>
            <a:avLst/>
            <a:gdLst/>
            <a:ahLst/>
            <a:cxnLst/>
            <a:rect l="l" t="t" r="r" b="b"/>
            <a:pathLst>
              <a:path w="2439670" h="168910">
                <a:moveTo>
                  <a:pt x="0" y="168718"/>
                </a:moveTo>
                <a:lnTo>
                  <a:pt x="2439667" y="168718"/>
                </a:lnTo>
                <a:lnTo>
                  <a:pt x="2439667" y="0"/>
                </a:lnTo>
                <a:lnTo>
                  <a:pt x="0" y="0"/>
                </a:lnTo>
                <a:lnTo>
                  <a:pt x="0" y="168718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To learn the </a:t>
            </a:r>
            <a:r>
              <a:rPr lang="en-US" dirty="0" smtClean="0">
                <a:solidFill>
                  <a:schemeClr val="tx1"/>
                </a:solidFill>
              </a:rPr>
              <a:t>positioning, overlapping and background elements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518162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&lt;</a:t>
            </a:r>
            <a:r>
              <a:rPr lang="en-IN" dirty="0" err="1" smtClean="0"/>
              <a:t>img</a:t>
            </a:r>
            <a:r>
              <a:rPr lang="en-IN" dirty="0" smtClean="0"/>
              <a:t> </a:t>
            </a:r>
            <a:r>
              <a:rPr lang="en-IN" dirty="0" err="1" smtClean="0"/>
              <a:t>src</a:t>
            </a:r>
            <a:r>
              <a:rPr lang="en-IN" dirty="0" smtClean="0"/>
              <a:t>="w3css.gif" width="100" height="140"&gt;</a:t>
            </a:r>
          </a:p>
          <a:p>
            <a:pPr>
              <a:buNone/>
            </a:pPr>
            <a:r>
              <a:rPr lang="en-IN" dirty="0" smtClean="0"/>
              <a:t>&lt;h1&gt;This is a heading&lt;/h1&gt;</a:t>
            </a:r>
          </a:p>
          <a:p>
            <a:pPr>
              <a:buNone/>
            </a:pPr>
            <a:r>
              <a:rPr lang="en-IN" dirty="0" smtClean="0"/>
              <a:t>&lt;div&gt; &lt;/div&gt;</a:t>
            </a:r>
          </a:p>
          <a:p>
            <a:pPr>
              <a:buNone/>
            </a:pPr>
            <a:r>
              <a:rPr lang="en-IN" dirty="0" smtClean="0"/>
              <a:t>&lt;p&gt;Because the image has a z-index of -1, it will be placed behind the text.&lt;/p&gt;</a:t>
            </a:r>
            <a:endParaRPr lang="en-IN" dirty="0"/>
          </a:p>
        </p:txBody>
      </p:sp>
    </p:spTree>
  </p:cSld>
  <p:clrMapOvr>
    <a:masterClrMapping/>
  </p:clrMapOvr>
  <p:transition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2"/>
            <a:ext cx="3049929" cy="4906963"/>
          </a:xfrm>
        </p:spPr>
        <p:txBody>
          <a:bodyPr/>
          <a:lstStyle/>
          <a:p>
            <a:pPr>
              <a:buNone/>
            </a:pPr>
            <a:r>
              <a:rPr lang="en-IN" dirty="0" err="1" smtClean="0"/>
              <a:t>img</a:t>
            </a:r>
            <a:r>
              <a:rPr lang="en-IN" dirty="0" smtClean="0"/>
              <a:t> {</a:t>
            </a:r>
          </a:p>
          <a:p>
            <a:pPr>
              <a:buNone/>
            </a:pPr>
            <a:r>
              <a:rPr lang="en-IN" dirty="0" smtClean="0"/>
              <a:t>    position: absolute;</a:t>
            </a:r>
          </a:p>
          <a:p>
            <a:pPr>
              <a:buNone/>
            </a:pPr>
            <a:r>
              <a:rPr lang="en-IN" dirty="0" smtClean="0"/>
              <a:t>    left: 0px;</a:t>
            </a:r>
          </a:p>
          <a:p>
            <a:pPr>
              <a:buNone/>
            </a:pPr>
            <a:r>
              <a:rPr lang="en-IN" dirty="0" smtClean="0"/>
              <a:t>    top: 0px;</a:t>
            </a:r>
          </a:p>
          <a:p>
            <a:pPr>
              <a:buNone/>
            </a:pPr>
            <a:r>
              <a:rPr lang="en-IN" dirty="0" smtClean="0"/>
              <a:t>    z-index: -1;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>h1 {</a:t>
            </a:r>
          </a:p>
          <a:p>
            <a:pPr>
              <a:buNone/>
            </a:pPr>
            <a:r>
              <a:rPr lang="en-IN" dirty="0" smtClean="0"/>
              <a:t>    position: absolute;</a:t>
            </a:r>
          </a:p>
          <a:p>
            <a:pPr>
              <a:buNone/>
            </a:pPr>
            <a:r>
              <a:rPr lang="en-IN" dirty="0" smtClean="0"/>
              <a:t>    left: 0px;</a:t>
            </a:r>
          </a:p>
          <a:p>
            <a:pPr>
              <a:buNone/>
            </a:pPr>
            <a:r>
              <a:rPr lang="en-IN" dirty="0" smtClean="0"/>
              <a:t>    top: 0px; </a:t>
            </a:r>
          </a:p>
          <a:p>
            <a:pPr>
              <a:buNone/>
            </a:pPr>
            <a:r>
              <a:rPr lang="en-IN" dirty="0" smtClean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920050" y="1221127"/>
            <a:ext cx="4078056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div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{  position: absolute;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left: 0px;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top: 25px;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border: 2px solid green;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height: 200px;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width:200px;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background-</a:t>
            </a:r>
            <a:r>
              <a:rPr kumimoji="0" lang="en-I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color:red</a:t>
            </a: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z-index: -1;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}</a:t>
            </a: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43150" y="2281238"/>
            <a:ext cx="445770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760" y="1574963"/>
            <a:ext cx="8801100" cy="164306"/>
          </a:xfrm>
          <a:custGeom>
            <a:avLst/>
            <a:gdLst/>
            <a:ahLst/>
            <a:cxnLst/>
            <a:rect l="l" t="t" r="r" b="b"/>
            <a:pathLst>
              <a:path w="7040880" h="131444">
                <a:moveTo>
                  <a:pt x="6959777" y="0"/>
                </a:moveTo>
                <a:lnTo>
                  <a:pt x="80689" y="0"/>
                </a:lnTo>
                <a:lnTo>
                  <a:pt x="49359" y="6366"/>
                </a:lnTo>
                <a:lnTo>
                  <a:pt x="23702" y="23702"/>
                </a:lnTo>
                <a:lnTo>
                  <a:pt x="6366" y="49358"/>
                </a:lnTo>
                <a:lnTo>
                  <a:pt x="0" y="80688"/>
                </a:lnTo>
                <a:lnTo>
                  <a:pt x="0" y="130856"/>
                </a:lnTo>
                <a:lnTo>
                  <a:pt x="7040467" y="130856"/>
                </a:lnTo>
                <a:lnTo>
                  <a:pt x="7040467" y="80688"/>
                </a:lnTo>
                <a:lnTo>
                  <a:pt x="7034100" y="49358"/>
                </a:lnTo>
                <a:lnTo>
                  <a:pt x="7016764" y="23702"/>
                </a:lnTo>
                <a:lnTo>
                  <a:pt x="6991107" y="6366"/>
                </a:lnTo>
                <a:lnTo>
                  <a:pt x="695977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2621" y="2674693"/>
            <a:ext cx="201720" cy="201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3483" y="2649478"/>
            <a:ext cx="8699621" cy="2269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72344" y="1675370"/>
            <a:ext cx="100760" cy="9993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8697" y="1702347"/>
            <a:ext cx="8801100" cy="1112836"/>
          </a:xfrm>
          <a:custGeom>
            <a:avLst/>
            <a:gdLst/>
            <a:ahLst/>
            <a:cxnLst/>
            <a:rect l="l" t="t" r="r" b="b"/>
            <a:pathLst>
              <a:path w="7040880" h="890269">
                <a:moveTo>
                  <a:pt x="7040467" y="0"/>
                </a:moveTo>
                <a:lnTo>
                  <a:pt x="0" y="0"/>
                </a:lnTo>
                <a:lnTo>
                  <a:pt x="0" y="809228"/>
                </a:lnTo>
                <a:lnTo>
                  <a:pt x="6366" y="840558"/>
                </a:lnTo>
                <a:lnTo>
                  <a:pt x="23702" y="866214"/>
                </a:lnTo>
                <a:lnTo>
                  <a:pt x="49359" y="883550"/>
                </a:lnTo>
                <a:lnTo>
                  <a:pt x="80689" y="889917"/>
                </a:lnTo>
                <a:lnTo>
                  <a:pt x="6959777" y="889917"/>
                </a:lnTo>
                <a:lnTo>
                  <a:pt x="6991107" y="883550"/>
                </a:lnTo>
                <a:lnTo>
                  <a:pt x="7016764" y="866214"/>
                </a:lnTo>
                <a:lnTo>
                  <a:pt x="7034100" y="840558"/>
                </a:lnTo>
                <a:lnTo>
                  <a:pt x="7040467" y="809228"/>
                </a:lnTo>
                <a:lnTo>
                  <a:pt x="704046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72344" y="1750988"/>
            <a:ext cx="0" cy="962025"/>
          </a:xfrm>
          <a:custGeom>
            <a:avLst/>
            <a:gdLst/>
            <a:ahLst/>
            <a:cxnLst/>
            <a:rect l="l" t="t" r="r" b="b"/>
            <a:pathLst>
              <a:path h="769619">
                <a:moveTo>
                  <a:pt x="0" y="769221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72344" y="1725773"/>
            <a:ext cx="0" cy="25400"/>
          </a:xfrm>
          <a:custGeom>
            <a:avLst/>
            <a:gdLst/>
            <a:ahLst/>
            <a:cxnLst/>
            <a:rect l="l" t="t" r="r" b="b"/>
            <a:pathLst>
              <a:path h="20319">
                <a:moveTo>
                  <a:pt x="0" y="20172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72344" y="1700558"/>
            <a:ext cx="0" cy="25400"/>
          </a:xfrm>
          <a:custGeom>
            <a:avLst/>
            <a:gdLst/>
            <a:ahLst/>
            <a:cxnLst/>
            <a:rect l="l" t="t" r="r" b="b"/>
            <a:pathLst>
              <a:path h="20319">
                <a:moveTo>
                  <a:pt x="0" y="20172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72344" y="1675343"/>
            <a:ext cx="0" cy="25400"/>
          </a:xfrm>
          <a:custGeom>
            <a:avLst/>
            <a:gdLst/>
            <a:ahLst/>
            <a:cxnLst/>
            <a:rect l="l" t="t" r="r" b="b"/>
            <a:pathLst>
              <a:path h="20319">
                <a:moveTo>
                  <a:pt x="0" y="20172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87383" y="1894432"/>
            <a:ext cx="8229600" cy="507671"/>
          </a:xfrm>
          <a:prstGeom prst="rect">
            <a:avLst/>
          </a:prstGeom>
        </p:spPr>
        <p:txBody>
          <a:bodyPr vert="horz" wrap="square" lIns="0" tIns="15081" rIns="0" bIns="0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Background image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-2449" y="6648939"/>
            <a:ext cx="3049588" cy="211138"/>
          </a:xfrm>
          <a:custGeom>
            <a:avLst/>
            <a:gdLst/>
            <a:ahLst/>
            <a:cxnLst/>
            <a:rect l="l" t="t" r="r" b="b"/>
            <a:pathLst>
              <a:path w="2439670" h="168910">
                <a:moveTo>
                  <a:pt x="0" y="168718"/>
                </a:moveTo>
                <a:lnTo>
                  <a:pt x="2439667" y="168718"/>
                </a:lnTo>
                <a:lnTo>
                  <a:pt x="2439667" y="0"/>
                </a:lnTo>
                <a:lnTo>
                  <a:pt x="0" y="0"/>
                </a:lnTo>
                <a:lnTo>
                  <a:pt x="0" y="168718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47135" y="6648939"/>
            <a:ext cx="3049588" cy="211138"/>
          </a:xfrm>
          <a:custGeom>
            <a:avLst/>
            <a:gdLst/>
            <a:ahLst/>
            <a:cxnLst/>
            <a:rect l="l" t="t" r="r" b="b"/>
            <a:pathLst>
              <a:path w="2439670" h="168910">
                <a:moveTo>
                  <a:pt x="0" y="168718"/>
                </a:moveTo>
                <a:lnTo>
                  <a:pt x="2439667" y="168718"/>
                </a:lnTo>
                <a:lnTo>
                  <a:pt x="2439667" y="0"/>
                </a:lnTo>
                <a:lnTo>
                  <a:pt x="0" y="0"/>
                </a:lnTo>
                <a:lnTo>
                  <a:pt x="0" y="168718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Background images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700"/>
            <a:ext cx="8229600" cy="5165466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&lt;html&gt;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&lt;head&gt;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&lt;h1&gt;Example </a:t>
            </a:r>
            <a:r>
              <a:rPr lang="en-US" dirty="0" err="1" smtClean="0"/>
              <a:t>Stylesheet</a:t>
            </a:r>
            <a:r>
              <a:rPr lang="en-US" dirty="0" smtClean="0"/>
              <a:t>&lt;/h1&gt;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&lt;style type="text/</a:t>
            </a:r>
            <a:r>
              <a:rPr lang="en-US" dirty="0" err="1" smtClean="0"/>
              <a:t>css</a:t>
            </a:r>
            <a:r>
              <a:rPr lang="en-US" dirty="0" smtClean="0"/>
              <a:t>"&gt;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body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{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background-image: </a:t>
            </a:r>
            <a:r>
              <a:rPr lang="en-US" dirty="0" err="1" smtClean="0"/>
              <a:t>url</a:t>
            </a:r>
            <a:r>
              <a:rPr lang="en-US" dirty="0" smtClean="0"/>
              <a:t>(sharan.jpg);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background-position: bottom right;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background-repeat: repeat-x;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background-attachment: fixed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&lt;/style</a:t>
            </a:r>
            <a:r>
              <a:rPr lang="en-US" dirty="0" smtClean="0"/>
              <a:t>&gt; &lt;/</a:t>
            </a:r>
            <a:r>
              <a:rPr lang="en-US" dirty="0" smtClean="0"/>
              <a:t>head</a:t>
            </a:r>
            <a:r>
              <a:rPr lang="en-US" dirty="0" smtClean="0"/>
              <a:t>&gt;</a:t>
            </a:r>
            <a:r>
              <a:rPr lang="en-US" dirty="0" smtClean="0"/>
              <a:t> </a:t>
            </a:r>
            <a:endParaRPr lang="en-IN" dirty="0" smtClean="0"/>
          </a:p>
        </p:txBody>
      </p:sp>
    </p:spTree>
  </p:cSld>
  <p:clrMapOvr>
    <a:masterClrMapping/>
  </p:clrMapOvr>
  <p:transition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Details of positioning, overlapping and background elements</a:t>
            </a:r>
            <a:endParaRPr lang="en-US" dirty="0" smtClean="0"/>
          </a:p>
          <a:p>
            <a:endParaRPr lang="en-US" dirty="0" smtClean="0"/>
          </a:p>
          <a:p>
            <a:endParaRPr lang="en-US" sz="2400" dirty="0" smtClean="0">
              <a:solidFill>
                <a:srgbClr val="0000FF"/>
              </a:solidFill>
              <a:ea typeface="+mn-ea"/>
            </a:endParaRPr>
          </a:p>
          <a:p>
            <a:pPr marL="342900" lvl="1" indent="-342900">
              <a:buFontTx/>
              <a:buChar char="•"/>
            </a:pPr>
            <a:endParaRPr lang="en-US" sz="2400" dirty="0" smtClean="0">
              <a:solidFill>
                <a:srgbClr val="0000FF"/>
              </a:solidFill>
              <a:ea typeface="+mn-ea"/>
            </a:endParaRP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end of this session, participants will be able to</a:t>
            </a:r>
          </a:p>
          <a:p>
            <a:pPr lvl="1"/>
            <a:r>
              <a:rPr lang="en-US" dirty="0" smtClean="0"/>
              <a:t>Able to write programs to position the elements in the web page</a:t>
            </a:r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579377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219202"/>
            <a:ext cx="7496176" cy="4906963"/>
          </a:xfrm>
        </p:spPr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IN" dirty="0" smtClean="0"/>
              <a:t>Positioning of elements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Overlapping of elements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Background elements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142621599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760" y="1574963"/>
            <a:ext cx="8801100" cy="164306"/>
          </a:xfrm>
          <a:custGeom>
            <a:avLst/>
            <a:gdLst/>
            <a:ahLst/>
            <a:cxnLst/>
            <a:rect l="l" t="t" r="r" b="b"/>
            <a:pathLst>
              <a:path w="7040880" h="131444">
                <a:moveTo>
                  <a:pt x="6959777" y="0"/>
                </a:moveTo>
                <a:lnTo>
                  <a:pt x="80689" y="0"/>
                </a:lnTo>
                <a:lnTo>
                  <a:pt x="49359" y="6366"/>
                </a:lnTo>
                <a:lnTo>
                  <a:pt x="23702" y="23702"/>
                </a:lnTo>
                <a:lnTo>
                  <a:pt x="6366" y="49358"/>
                </a:lnTo>
                <a:lnTo>
                  <a:pt x="0" y="80688"/>
                </a:lnTo>
                <a:lnTo>
                  <a:pt x="0" y="130856"/>
                </a:lnTo>
                <a:lnTo>
                  <a:pt x="7040467" y="130856"/>
                </a:lnTo>
                <a:lnTo>
                  <a:pt x="7040467" y="80688"/>
                </a:lnTo>
                <a:lnTo>
                  <a:pt x="7034100" y="49358"/>
                </a:lnTo>
                <a:lnTo>
                  <a:pt x="7016764" y="23702"/>
                </a:lnTo>
                <a:lnTo>
                  <a:pt x="6991107" y="6366"/>
                </a:lnTo>
                <a:lnTo>
                  <a:pt x="695977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2621" y="2674693"/>
            <a:ext cx="201720" cy="201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3483" y="2649478"/>
            <a:ext cx="8699621" cy="2269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72344" y="1675370"/>
            <a:ext cx="100760" cy="9993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8697" y="1702347"/>
            <a:ext cx="8801100" cy="1112836"/>
          </a:xfrm>
          <a:custGeom>
            <a:avLst/>
            <a:gdLst/>
            <a:ahLst/>
            <a:cxnLst/>
            <a:rect l="l" t="t" r="r" b="b"/>
            <a:pathLst>
              <a:path w="7040880" h="890269">
                <a:moveTo>
                  <a:pt x="7040467" y="0"/>
                </a:moveTo>
                <a:lnTo>
                  <a:pt x="0" y="0"/>
                </a:lnTo>
                <a:lnTo>
                  <a:pt x="0" y="809228"/>
                </a:lnTo>
                <a:lnTo>
                  <a:pt x="6366" y="840558"/>
                </a:lnTo>
                <a:lnTo>
                  <a:pt x="23702" y="866214"/>
                </a:lnTo>
                <a:lnTo>
                  <a:pt x="49359" y="883550"/>
                </a:lnTo>
                <a:lnTo>
                  <a:pt x="80689" y="889917"/>
                </a:lnTo>
                <a:lnTo>
                  <a:pt x="6959777" y="889917"/>
                </a:lnTo>
                <a:lnTo>
                  <a:pt x="6991107" y="883550"/>
                </a:lnTo>
                <a:lnTo>
                  <a:pt x="7016764" y="866214"/>
                </a:lnTo>
                <a:lnTo>
                  <a:pt x="7034100" y="840558"/>
                </a:lnTo>
                <a:lnTo>
                  <a:pt x="7040467" y="809228"/>
                </a:lnTo>
                <a:lnTo>
                  <a:pt x="704046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72344" y="1750988"/>
            <a:ext cx="0" cy="962025"/>
          </a:xfrm>
          <a:custGeom>
            <a:avLst/>
            <a:gdLst/>
            <a:ahLst/>
            <a:cxnLst/>
            <a:rect l="l" t="t" r="r" b="b"/>
            <a:pathLst>
              <a:path h="769619">
                <a:moveTo>
                  <a:pt x="0" y="769221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72344" y="1725773"/>
            <a:ext cx="0" cy="25400"/>
          </a:xfrm>
          <a:custGeom>
            <a:avLst/>
            <a:gdLst/>
            <a:ahLst/>
            <a:cxnLst/>
            <a:rect l="l" t="t" r="r" b="b"/>
            <a:pathLst>
              <a:path h="20319">
                <a:moveTo>
                  <a:pt x="0" y="20172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72344" y="1700558"/>
            <a:ext cx="0" cy="25400"/>
          </a:xfrm>
          <a:custGeom>
            <a:avLst/>
            <a:gdLst/>
            <a:ahLst/>
            <a:cxnLst/>
            <a:rect l="l" t="t" r="r" b="b"/>
            <a:pathLst>
              <a:path h="20319">
                <a:moveTo>
                  <a:pt x="0" y="20172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72344" y="1675343"/>
            <a:ext cx="0" cy="25400"/>
          </a:xfrm>
          <a:custGeom>
            <a:avLst/>
            <a:gdLst/>
            <a:ahLst/>
            <a:cxnLst/>
            <a:rect l="l" t="t" r="r" b="b"/>
            <a:pathLst>
              <a:path h="20319">
                <a:moveTo>
                  <a:pt x="0" y="20172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87383" y="1894432"/>
            <a:ext cx="8229600" cy="507671"/>
          </a:xfrm>
          <a:prstGeom prst="rect">
            <a:avLst/>
          </a:prstGeom>
        </p:spPr>
        <p:txBody>
          <a:bodyPr vert="horz" wrap="square" lIns="0" tIns="15081" rIns="0" bIns="0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Various positioning of elements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-2449" y="6648939"/>
            <a:ext cx="3049588" cy="211138"/>
          </a:xfrm>
          <a:custGeom>
            <a:avLst/>
            <a:gdLst/>
            <a:ahLst/>
            <a:cxnLst/>
            <a:rect l="l" t="t" r="r" b="b"/>
            <a:pathLst>
              <a:path w="2439670" h="168910">
                <a:moveTo>
                  <a:pt x="0" y="168718"/>
                </a:moveTo>
                <a:lnTo>
                  <a:pt x="2439667" y="168718"/>
                </a:lnTo>
                <a:lnTo>
                  <a:pt x="2439667" y="0"/>
                </a:lnTo>
                <a:lnTo>
                  <a:pt x="0" y="0"/>
                </a:lnTo>
                <a:lnTo>
                  <a:pt x="0" y="168718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47135" y="6648939"/>
            <a:ext cx="3049588" cy="211138"/>
          </a:xfrm>
          <a:custGeom>
            <a:avLst/>
            <a:gdLst/>
            <a:ahLst/>
            <a:cxnLst/>
            <a:rect l="l" t="t" r="r" b="b"/>
            <a:pathLst>
              <a:path w="2439670" h="168910">
                <a:moveTo>
                  <a:pt x="0" y="168718"/>
                </a:moveTo>
                <a:lnTo>
                  <a:pt x="2439667" y="168718"/>
                </a:lnTo>
                <a:lnTo>
                  <a:pt x="2439667" y="0"/>
                </a:lnTo>
                <a:lnTo>
                  <a:pt x="0" y="0"/>
                </a:lnTo>
                <a:lnTo>
                  <a:pt x="0" y="168718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Placing a div element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8727"/>
            <a:ext cx="8229600" cy="5239476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&lt;html&gt;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&lt;head&gt;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&lt;style type="text/</a:t>
            </a:r>
            <a:r>
              <a:rPr lang="en-US" dirty="0" err="1" smtClean="0"/>
              <a:t>css</a:t>
            </a:r>
            <a:r>
              <a:rPr lang="en-US" dirty="0" smtClean="0"/>
              <a:t>"&gt;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div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{  border: 4px double red;   height: 150px;   width: 200px;</a:t>
            </a:r>
          </a:p>
          <a:p>
            <a:pPr>
              <a:buNone/>
            </a:pPr>
            <a:r>
              <a:rPr lang="en-US" dirty="0" smtClean="0"/>
              <a:t>  text-</a:t>
            </a:r>
            <a:r>
              <a:rPr lang="en-US" dirty="0" err="1" smtClean="0"/>
              <a:t>align:center</a:t>
            </a:r>
            <a:r>
              <a:rPr lang="en-US" dirty="0" smtClean="0"/>
              <a:t>;   font-size:18pt; }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&lt;/style&gt;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&lt;/head&gt;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&lt;body&gt;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&lt;div&gt;   This is a sample paragraph &lt;/div&gt;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&lt;/body&gt;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&lt;/html&gt;</a:t>
            </a:r>
            <a:endParaRPr lang="en-IN" dirty="0"/>
          </a:p>
        </p:txBody>
      </p:sp>
    </p:spTree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33775" y="2638425"/>
            <a:ext cx="207645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Positioning of elements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Static</a:t>
            </a:r>
            <a:r>
              <a:rPr lang="en-IN" dirty="0" smtClean="0">
                <a:solidFill>
                  <a:srgbClr val="FF0000"/>
                </a:solidFill>
              </a:rPr>
              <a:t> </a:t>
            </a:r>
            <a:r>
              <a:rPr lang="en-IN" dirty="0" smtClean="0"/>
              <a:t>- this is the default value, all elements are in order as they appear in the document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Relative</a:t>
            </a:r>
            <a:r>
              <a:rPr lang="en-IN" dirty="0" smtClean="0"/>
              <a:t> - the element is positioned relative to its normal position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Absolute</a:t>
            </a:r>
            <a:r>
              <a:rPr lang="en-IN" dirty="0" smtClean="0"/>
              <a:t> - the element is positioned absolutely to its first positioned parent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Fixed</a:t>
            </a:r>
            <a:r>
              <a:rPr lang="en-IN" dirty="0" smtClean="0"/>
              <a:t> - the element is positioned related to the browser window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Sticky</a:t>
            </a:r>
            <a:r>
              <a:rPr lang="en-IN" dirty="0" smtClean="0"/>
              <a:t> - the element is positioned based on the user's scroll position</a:t>
            </a:r>
          </a:p>
          <a:p>
            <a:endParaRPr lang="en-IN" sz="2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Static &amp; Relative Positioning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125" y="1288652"/>
            <a:ext cx="4635662" cy="3202327"/>
          </a:xfrm>
        </p:spPr>
        <p:txBody>
          <a:bodyPr/>
          <a:lstStyle/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.static </a:t>
            </a:r>
            <a:r>
              <a:rPr lang="en-IN" dirty="0" smtClean="0"/>
              <a:t>{</a:t>
            </a:r>
          </a:p>
          <a:p>
            <a:pPr>
              <a:buNone/>
            </a:pPr>
            <a:r>
              <a:rPr lang="en-IN" dirty="0" smtClean="0"/>
              <a:t>   position: static;</a:t>
            </a:r>
          </a:p>
          <a:p>
            <a:pPr>
              <a:buNone/>
            </a:pPr>
            <a:r>
              <a:rPr lang="en-IN" dirty="0" smtClean="0"/>
              <a:t>   border: 3px solid #73AD21;}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.relative </a:t>
            </a:r>
            <a:r>
              <a:rPr lang="en-IN" dirty="0" smtClean="0"/>
              <a:t>{</a:t>
            </a:r>
          </a:p>
          <a:p>
            <a:pPr>
              <a:buNone/>
            </a:pPr>
            <a:r>
              <a:rPr lang="en-IN" dirty="0" smtClean="0"/>
              <a:t>    position: relative;</a:t>
            </a:r>
          </a:p>
          <a:p>
            <a:pPr>
              <a:buNone/>
            </a:pPr>
            <a:r>
              <a:rPr lang="en-IN" dirty="0" smtClean="0"/>
              <a:t>    left:30px;</a:t>
            </a:r>
          </a:p>
          <a:p>
            <a:pPr>
              <a:buNone/>
            </a:pPr>
            <a:r>
              <a:rPr lang="en-IN" dirty="0" smtClean="0"/>
              <a:t>    border: 3px solid red;}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8350" y="4604073"/>
            <a:ext cx="8829675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336750" y="1290577"/>
            <a:ext cx="4635662" cy="3744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IN" sz="2400" kern="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IN" sz="2400" kern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 class="static"</a:t>
            </a:r>
            <a:r>
              <a:rPr lang="en-IN" sz="2400" kern="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IN" sz="2400" kern="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div element has position: static;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IN" sz="2400" kern="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&lt;/div&gt;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IN" sz="2400" kern="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IN" sz="2400" kern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 class="relative"</a:t>
            </a:r>
            <a:r>
              <a:rPr lang="en-IN" sz="2400" kern="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IN" sz="2400" kern="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div element has position: static;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IN" sz="2400" kern="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&lt;/div&gt; </a:t>
            </a:r>
            <a:r>
              <a:rPr lang="en-IN" sz="2400" kern="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</a:t>
            </a:r>
            <a:r>
              <a:rPr lang="en-IN" sz="2400" kern="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Element is relative its normal position</a:t>
            </a:r>
            <a:endParaRPr lang="en-IN" sz="2400" kern="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SASEPresentatio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Presentation1" id="{2E8CE935-F3DA-4639-839D-0F6A64CCE9C9}" vid="{A99DBA6F-CE1E-45EC-8558-A285390E65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Courseware-Template</Template>
  <TotalTime>4146</TotalTime>
  <Words>998</Words>
  <Application>Microsoft Office PowerPoint</Application>
  <PresentationFormat>On-screen Show (4:3)</PresentationFormat>
  <Paragraphs>195</Paragraphs>
  <Slides>25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SASEPresentation</vt:lpstr>
      <vt:lpstr>Positioning, Overlapping and Background Elements</vt:lpstr>
      <vt:lpstr>Session Objectives</vt:lpstr>
      <vt:lpstr>Session Outcomes</vt:lpstr>
      <vt:lpstr>Agenda</vt:lpstr>
      <vt:lpstr>Various positioning of elements</vt:lpstr>
      <vt:lpstr>Placing a div element</vt:lpstr>
      <vt:lpstr>Output</vt:lpstr>
      <vt:lpstr>Positioning of elements</vt:lpstr>
      <vt:lpstr>Static &amp; Relative Positioning</vt:lpstr>
      <vt:lpstr>Absolute positioning</vt:lpstr>
      <vt:lpstr>Example</vt:lpstr>
      <vt:lpstr>Output</vt:lpstr>
      <vt:lpstr>Fixed positioning</vt:lpstr>
      <vt:lpstr>Output</vt:lpstr>
      <vt:lpstr>Sticky positioning - Example</vt:lpstr>
      <vt:lpstr>Example</vt:lpstr>
      <vt:lpstr>Float positioning</vt:lpstr>
      <vt:lpstr>Output</vt:lpstr>
      <vt:lpstr>Overlapping of elements</vt:lpstr>
      <vt:lpstr>Example</vt:lpstr>
      <vt:lpstr>Example</vt:lpstr>
      <vt:lpstr>Output</vt:lpstr>
      <vt:lpstr>Background image</vt:lpstr>
      <vt:lpstr>Background images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&lt;Course Title&gt;</dc:title>
  <dc:creator>S Sivakumar</dc:creator>
  <cp:lastModifiedBy>staff</cp:lastModifiedBy>
  <cp:revision>526</cp:revision>
  <dcterms:created xsi:type="dcterms:W3CDTF">2016-10-25T05:26:29Z</dcterms:created>
  <dcterms:modified xsi:type="dcterms:W3CDTF">2020-01-07T05:35:11Z</dcterms:modified>
</cp:coreProperties>
</file>