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9"/>
  </p:notesMasterIdLst>
  <p:handoutMasterIdLst>
    <p:handoutMasterId r:id="rId20"/>
  </p:handoutMasterIdLst>
  <p:sldIdLst>
    <p:sldId id="260" r:id="rId2"/>
    <p:sldId id="349" r:id="rId3"/>
    <p:sldId id="350" r:id="rId4"/>
    <p:sldId id="351" r:id="rId5"/>
    <p:sldId id="352" r:id="rId6"/>
    <p:sldId id="448" r:id="rId7"/>
    <p:sldId id="449" r:id="rId8"/>
    <p:sldId id="450" r:id="rId9"/>
    <p:sldId id="451" r:id="rId10"/>
    <p:sldId id="456" r:id="rId11"/>
    <p:sldId id="452" r:id="rId12"/>
    <p:sldId id="453" r:id="rId13"/>
    <p:sldId id="457" r:id="rId14"/>
    <p:sldId id="458" r:id="rId15"/>
    <p:sldId id="459" r:id="rId16"/>
    <p:sldId id="460" r:id="rId17"/>
    <p:sldId id="39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908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12/17/2019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17-12-2019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60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tp://ftp.rfc-editor.org/in-notes/std/std7.tx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port-numb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ann.org/tlds/" TargetMode="External"/><Relationship Id="rId2" Type="http://schemas.openxmlformats.org/officeDocument/2006/relationships/hyperlink" Target="http://www.exampl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Internet Programming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 Protocol</a:t>
            </a:r>
            <a:endParaRPr lang="en-IN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0" y="20574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Source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14600" y="3657600"/>
            <a:ext cx="1219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Gateway</a:t>
            </a:r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1219200" y="3429000"/>
            <a:ext cx="4267200" cy="28590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295400" y="27432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152400" y="1677988"/>
            <a:ext cx="4724400" cy="316547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" name="Cloud"/>
          <p:cNvSpPr>
            <a:spLocks noChangeAspect="1" noEditPoints="1" noChangeArrowheads="1"/>
          </p:cNvSpPr>
          <p:nvPr/>
        </p:nvSpPr>
        <p:spPr bwMode="auto">
          <a:xfrm>
            <a:off x="4724400" y="3200400"/>
            <a:ext cx="3733800" cy="29606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495800" y="4495800"/>
            <a:ext cx="1219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3124200" y="42672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346325" y="2779713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Network 1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346325" y="5141913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Network 2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6858000" y="37338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Destination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5715000" y="40386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775325" y="5065713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Network 3</a:t>
            </a: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Control Protocol (TCP)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Limitations of IP: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No guarantee of packet delivery (packets can be dropped)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Communication is one-way (source to destination)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hlinkClick r:id="rId2"/>
              </a:rPr>
              <a:t>TCP</a:t>
            </a:r>
            <a:r>
              <a:rPr lang="en-US" sz="2800" dirty="0" smtClean="0"/>
              <a:t> adds concept of a </a:t>
            </a:r>
            <a:r>
              <a:rPr lang="en-US" sz="2800" dirty="0" smtClean="0">
                <a:solidFill>
                  <a:schemeClr val="hlink"/>
                </a:solidFill>
              </a:rPr>
              <a:t>connection</a:t>
            </a:r>
            <a:r>
              <a:rPr lang="en-US" sz="2800" dirty="0" smtClean="0"/>
              <a:t> on top of IP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Provides guarantee that packets delivered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Provide two-way (</a:t>
            </a:r>
            <a:r>
              <a:rPr lang="en-US" sz="2800" dirty="0" smtClean="0">
                <a:solidFill>
                  <a:schemeClr val="hlink"/>
                </a:solidFill>
              </a:rPr>
              <a:t>full duplex</a:t>
            </a:r>
            <a:r>
              <a:rPr lang="en-US" sz="2800" dirty="0" smtClean="0"/>
              <a:t>) communication</a:t>
            </a:r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Control Protocol (TCP)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TCP also adds concept of a </a:t>
            </a:r>
            <a:r>
              <a:rPr lang="en-US" sz="2800" dirty="0" smtClean="0">
                <a:solidFill>
                  <a:schemeClr val="hlink"/>
                </a:solidFill>
              </a:rPr>
              <a:t>port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TCP header contains port number representing an application program on the destination computer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Some port numbers have </a:t>
            </a:r>
            <a:r>
              <a:rPr lang="en-US" sz="2800" dirty="0" smtClean="0">
                <a:hlinkClick r:id="rId2"/>
              </a:rPr>
              <a:t>standard meanings</a:t>
            </a:r>
            <a:endParaRPr lang="en-US" sz="2800" dirty="0" smtClean="0"/>
          </a:p>
          <a:p>
            <a:pPr lvl="2">
              <a:lnSpc>
                <a:spcPct val="90000"/>
              </a:lnSpc>
            </a:pPr>
            <a:r>
              <a:rPr lang="en-US" sz="2800" dirty="0" smtClean="0"/>
              <a:t>Example: port 25 is normally used for email transmitted using the Simple Mail Transfer Protocol (SMTP)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Other port numbers are available first-come-first served to any application </a:t>
            </a:r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Datagram Protocol (UDP)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Like TCP in that:</a:t>
            </a:r>
          </a:p>
          <a:p>
            <a:pPr lvl="1"/>
            <a:r>
              <a:rPr lang="en-US" sz="2800" dirty="0" smtClean="0"/>
              <a:t>Builds on IP</a:t>
            </a:r>
          </a:p>
          <a:p>
            <a:pPr lvl="1"/>
            <a:r>
              <a:rPr lang="en-US" sz="2800" dirty="0" smtClean="0"/>
              <a:t>Provides port concept</a:t>
            </a:r>
          </a:p>
          <a:p>
            <a:r>
              <a:rPr lang="en-US" sz="2800" dirty="0" smtClean="0"/>
              <a:t>Unlike TCP in that:</a:t>
            </a:r>
          </a:p>
          <a:p>
            <a:pPr lvl="1"/>
            <a:r>
              <a:rPr lang="en-US" sz="2800" dirty="0" smtClean="0"/>
              <a:t>No connection concept</a:t>
            </a:r>
          </a:p>
          <a:p>
            <a:pPr lvl="1"/>
            <a:r>
              <a:rPr lang="en-US" sz="2800" dirty="0" smtClean="0"/>
              <a:t>No transmission guarantee</a:t>
            </a:r>
          </a:p>
          <a:p>
            <a:r>
              <a:rPr lang="en-US" sz="2800" dirty="0" smtClean="0"/>
              <a:t>Advantage of UDP vs. TCP:</a:t>
            </a:r>
          </a:p>
          <a:p>
            <a:pPr lvl="1"/>
            <a:r>
              <a:rPr lang="en-US" sz="2800" dirty="0" smtClean="0">
                <a:solidFill>
                  <a:schemeClr val="hlink"/>
                </a:solidFill>
              </a:rPr>
              <a:t>Lightweight</a:t>
            </a:r>
            <a:r>
              <a:rPr lang="en-US" sz="2800" dirty="0" smtClean="0"/>
              <a:t>, so faster for one-time messages</a:t>
            </a:r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Domain Name Service (DNS)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DNS is the “phone book” for the Internet</a:t>
            </a:r>
          </a:p>
          <a:p>
            <a:pPr lvl="1"/>
            <a:r>
              <a:rPr lang="en-US" sz="2800" dirty="0" smtClean="0"/>
              <a:t>Map between host names and IP addresses</a:t>
            </a:r>
          </a:p>
          <a:p>
            <a:pPr lvl="1"/>
            <a:r>
              <a:rPr lang="en-US" sz="2800" dirty="0" smtClean="0"/>
              <a:t>DNS often uses UDP for communication</a:t>
            </a:r>
          </a:p>
          <a:p>
            <a:r>
              <a:rPr lang="en-US" sz="2800" dirty="0" smtClean="0"/>
              <a:t>Host names</a:t>
            </a:r>
          </a:p>
          <a:p>
            <a:pPr lvl="1"/>
            <a:r>
              <a:rPr lang="en-US" sz="2800" dirty="0" smtClean="0">
                <a:solidFill>
                  <a:schemeClr val="hlink"/>
                </a:solidFill>
              </a:rPr>
              <a:t>Labels</a:t>
            </a:r>
            <a:r>
              <a:rPr lang="en-US" sz="2800" dirty="0" smtClean="0"/>
              <a:t> separated by dots, e.g., </a:t>
            </a:r>
            <a:r>
              <a:rPr lang="en-US" sz="2800" dirty="0" smtClean="0">
                <a:latin typeface="Lucida Sans Typewriter" pitchFamily="49" charset="0"/>
                <a:hlinkClick r:id="rId2"/>
              </a:rPr>
              <a:t>www.example.org</a:t>
            </a:r>
            <a:endParaRPr lang="en-US" sz="2800" dirty="0" smtClean="0">
              <a:latin typeface="Lucida Sans Typewriter" pitchFamily="49" charset="0"/>
            </a:endParaRPr>
          </a:p>
          <a:p>
            <a:pPr lvl="1"/>
            <a:r>
              <a:rPr lang="en-US" sz="2800" dirty="0" smtClean="0"/>
              <a:t>Final label is </a:t>
            </a:r>
            <a:r>
              <a:rPr lang="en-US" sz="2800" i="1" dirty="0" smtClean="0">
                <a:hlinkClick r:id="rId3"/>
              </a:rPr>
              <a:t>top-level domain</a:t>
            </a:r>
            <a:endParaRPr lang="en-US" sz="2800" i="1" dirty="0" smtClean="0"/>
          </a:p>
          <a:p>
            <a:pPr lvl="2"/>
            <a:r>
              <a:rPr lang="en-US" sz="2800" dirty="0" smtClean="0"/>
              <a:t>Generic: .com, .org, etc.</a:t>
            </a:r>
          </a:p>
          <a:p>
            <a:pPr lvl="2"/>
            <a:r>
              <a:rPr lang="en-US" sz="2800" dirty="0" smtClean="0"/>
              <a:t>Country-code: .us, .</a:t>
            </a:r>
            <a:r>
              <a:rPr lang="en-US" sz="2800" dirty="0" err="1" smtClean="0"/>
              <a:t>il</a:t>
            </a:r>
            <a:r>
              <a:rPr lang="en-US" sz="2800" dirty="0" smtClean="0"/>
              <a:t>, etc.</a:t>
            </a:r>
          </a:p>
          <a:p>
            <a:endParaRPr lang="en-US" sz="2800" dirty="0" smtClean="0"/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Analogy for Protocols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IP ~ the telephone network</a:t>
            </a:r>
          </a:p>
          <a:p>
            <a:r>
              <a:rPr lang="en-US" sz="2800" dirty="0" smtClean="0"/>
              <a:t>TCP ~ calling someone who answers, having a conversation, and hanging up</a:t>
            </a:r>
          </a:p>
          <a:p>
            <a:r>
              <a:rPr lang="en-US" sz="2800" dirty="0" smtClean="0"/>
              <a:t>UDP ~ calling someone and leaving a message</a:t>
            </a:r>
          </a:p>
          <a:p>
            <a:r>
              <a:rPr lang="en-US" sz="2800" dirty="0" smtClean="0"/>
              <a:t>DNS ~ directory assistance</a:t>
            </a:r>
            <a:endParaRPr lang="en-IN" sz="2800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Higher level protocols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Many protocols build on TCP</a:t>
            </a:r>
          </a:p>
          <a:p>
            <a:pPr lvl="1"/>
            <a:r>
              <a:rPr lang="en-US" sz="2800" dirty="0" smtClean="0"/>
              <a:t>Telephone analogy: TCP specifies how we initiate and terminate the phone call, but some other protocol specifies how we carry on the actual conversation</a:t>
            </a:r>
          </a:p>
          <a:p>
            <a:r>
              <a:rPr lang="en-US" sz="2800" dirty="0" smtClean="0"/>
              <a:t>Some examples: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SMTP</a:t>
            </a:r>
            <a:r>
              <a:rPr lang="en-US" sz="2800" dirty="0" smtClean="0"/>
              <a:t> (email)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FTP</a:t>
            </a:r>
            <a:r>
              <a:rPr lang="en-US" sz="2800" dirty="0" smtClean="0"/>
              <a:t> (file transfer)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HTTP</a:t>
            </a:r>
            <a:r>
              <a:rPr lang="en-US" sz="2800" dirty="0" smtClean="0"/>
              <a:t> (transfer of Web documents)</a:t>
            </a:r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 of the course</a:t>
            </a:r>
            <a:endParaRPr lang="en-US" dirty="0" smtClean="0"/>
          </a:p>
          <a:p>
            <a:r>
              <a:rPr lang="en-US" dirty="0" smtClean="0"/>
              <a:t>Brief idea about technologies used to develop web application</a:t>
            </a:r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the introduction to internet programming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objective of this course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Course Objective &amp; Course Outcomes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Brief introduction to internet programming technologies</a:t>
            </a:r>
          </a:p>
        </p:txBody>
      </p:sp>
    </p:spTree>
    <p:extLst>
      <p:ext uri="{BB962C8B-B14F-4D97-AF65-F5344CB8AC3E}">
        <p14:creationId xmlns:p14="http://schemas.microsoft.com/office/powerpoint/2010/main" xmlns="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Introduction to Internet Programming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What is an application program ? </a:t>
            </a:r>
          </a:p>
          <a:p>
            <a:pPr>
              <a:buNone/>
            </a:pPr>
            <a:r>
              <a:rPr lang="en-IN" dirty="0" smtClean="0"/>
              <a:t>Program designed to perform specific function directly for the user 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What is web application?</a:t>
            </a:r>
          </a:p>
          <a:p>
            <a:pPr>
              <a:buNone/>
            </a:pPr>
            <a:r>
              <a:rPr lang="en-IN" dirty="0" smtClean="0"/>
              <a:t>Application that is accessed via web browser over a network such as the internet or intranet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What is Internet Programming?</a:t>
            </a:r>
          </a:p>
          <a:p>
            <a:r>
              <a:rPr lang="en-IN" dirty="0" smtClean="0"/>
              <a:t>Includes broad variety of technologies spanning diverse areas such as </a:t>
            </a:r>
          </a:p>
          <a:p>
            <a:pPr lvl="1"/>
            <a:r>
              <a:rPr lang="en-IN" dirty="0" smtClean="0"/>
              <a:t>Protocols for communication networks </a:t>
            </a:r>
          </a:p>
          <a:p>
            <a:pPr lvl="1"/>
            <a:r>
              <a:rPr lang="en-IN" dirty="0" smtClean="0"/>
              <a:t>Interfaces to databases </a:t>
            </a:r>
          </a:p>
          <a:p>
            <a:pPr lvl="1"/>
            <a:r>
              <a:rPr lang="en-IN" dirty="0" smtClean="0"/>
              <a:t>Programming of GUI</a:t>
            </a:r>
            <a:endParaRPr lang="en-IN" b="1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the 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Unit 1</a:t>
            </a:r>
          </a:p>
          <a:p>
            <a:pPr lvl="1"/>
            <a:r>
              <a:rPr lang="en-IN" sz="2400" dirty="0" smtClean="0"/>
              <a:t>Website basics, HTML5, CSS3</a:t>
            </a:r>
          </a:p>
          <a:p>
            <a:r>
              <a:rPr lang="en-IN" dirty="0" smtClean="0"/>
              <a:t>Unit 2</a:t>
            </a:r>
          </a:p>
          <a:p>
            <a:pPr lvl="1"/>
            <a:r>
              <a:rPr lang="en-IN" sz="2400" dirty="0" smtClean="0"/>
              <a:t>Client side programming</a:t>
            </a:r>
          </a:p>
          <a:p>
            <a:r>
              <a:rPr lang="en-IN" dirty="0" smtClean="0"/>
              <a:t>Unit 3</a:t>
            </a:r>
          </a:p>
          <a:p>
            <a:pPr lvl="1"/>
            <a:r>
              <a:rPr lang="en-IN" sz="2400" dirty="0" smtClean="0"/>
              <a:t>Server side programming</a:t>
            </a:r>
          </a:p>
          <a:p>
            <a:r>
              <a:rPr lang="en-IN" dirty="0" smtClean="0"/>
              <a:t>Unit 4</a:t>
            </a:r>
          </a:p>
          <a:p>
            <a:pPr lvl="1"/>
            <a:r>
              <a:rPr lang="en-IN" sz="2400" dirty="0" smtClean="0"/>
              <a:t>PHP and XML</a:t>
            </a:r>
          </a:p>
          <a:p>
            <a:r>
              <a:rPr lang="en-IN" dirty="0" smtClean="0"/>
              <a:t>Unit  5</a:t>
            </a:r>
          </a:p>
          <a:p>
            <a:pPr lvl="1"/>
            <a:r>
              <a:rPr lang="en-IN" sz="2400" dirty="0" smtClean="0"/>
              <a:t>Introduction to Ajax and Web services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&amp; Reference Books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TEXT BOOKS</a:t>
            </a:r>
          </a:p>
          <a:p>
            <a:pPr lvl="1"/>
            <a:r>
              <a:rPr lang="en-IN" dirty="0" err="1" smtClean="0"/>
              <a:t>Deitel</a:t>
            </a:r>
            <a:r>
              <a:rPr lang="en-IN" dirty="0" smtClean="0"/>
              <a:t> and </a:t>
            </a:r>
            <a:r>
              <a:rPr lang="en-IN" dirty="0" err="1" smtClean="0"/>
              <a:t>Deitel</a:t>
            </a:r>
            <a:r>
              <a:rPr lang="en-IN" dirty="0" smtClean="0"/>
              <a:t> and Nieto, “Internet and World Wide Web - How to Program”, Prentice Hall, 5 </a:t>
            </a:r>
            <a:r>
              <a:rPr lang="en-IN" dirty="0" err="1" smtClean="0"/>
              <a:t>th</a:t>
            </a:r>
            <a:r>
              <a:rPr lang="en-IN" dirty="0" smtClean="0"/>
              <a:t> Edition, 2011. 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REFERENCES</a:t>
            </a:r>
          </a:p>
          <a:p>
            <a:pPr lvl="1"/>
            <a:r>
              <a:rPr lang="en-IN" dirty="0" smtClean="0"/>
              <a:t>1. Stephen </a:t>
            </a:r>
            <a:r>
              <a:rPr lang="en-IN" dirty="0" err="1" smtClean="0"/>
              <a:t>Wynkoop</a:t>
            </a:r>
            <a:r>
              <a:rPr lang="en-IN" dirty="0" smtClean="0"/>
              <a:t> and John Burke ―Running a Perfect Website‖, QUE, 2nd Edition,1999. </a:t>
            </a:r>
          </a:p>
          <a:p>
            <a:pPr lvl="1"/>
            <a:r>
              <a:rPr lang="en-IN" dirty="0" smtClean="0"/>
              <a:t>2. Chris Bates, Web Programming – Building Intranet Applications, 3rd Edition, Wiley Publications, 2009. </a:t>
            </a:r>
          </a:p>
          <a:p>
            <a:pPr lvl="1"/>
            <a:r>
              <a:rPr lang="en-IN" dirty="0" smtClean="0"/>
              <a:t>3. Jeffrey C and Jackson, ―Web Technologies A Computer Science Perspective‖, Pearson Education, 2011. </a:t>
            </a:r>
          </a:p>
          <a:p>
            <a:pPr lvl="1"/>
            <a:r>
              <a:rPr lang="en-IN" dirty="0" smtClean="0"/>
              <a:t>4. </a:t>
            </a:r>
            <a:r>
              <a:rPr lang="en-IN" dirty="0" err="1" smtClean="0"/>
              <a:t>Gopalan</a:t>
            </a:r>
            <a:r>
              <a:rPr lang="en-IN" dirty="0" smtClean="0"/>
              <a:t> N.P. and </a:t>
            </a:r>
            <a:r>
              <a:rPr lang="en-IN" dirty="0" err="1" smtClean="0"/>
              <a:t>Akilandeswari</a:t>
            </a:r>
            <a:r>
              <a:rPr lang="en-IN" dirty="0" smtClean="0"/>
              <a:t> J., ―Web Technology‖, Prentice Hall of India, 2011. </a:t>
            </a:r>
          </a:p>
          <a:p>
            <a:pPr lvl="1"/>
            <a:r>
              <a:rPr lang="en-IN" dirty="0" smtClean="0"/>
              <a:t>5. </a:t>
            </a:r>
            <a:r>
              <a:rPr lang="en-IN" dirty="0" err="1" smtClean="0"/>
              <a:t>UttamK.Roy</a:t>
            </a:r>
            <a:r>
              <a:rPr lang="en-IN" dirty="0" smtClean="0"/>
              <a:t>, ―Web Technologies‖, Oxford University Press, 2011.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IP function: transfer data from </a:t>
            </a:r>
            <a:r>
              <a:rPr lang="en-US" sz="2800" dirty="0" smtClean="0">
                <a:solidFill>
                  <a:schemeClr val="hlink"/>
                </a:solidFill>
              </a:rPr>
              <a:t>source</a:t>
            </a:r>
            <a:r>
              <a:rPr lang="en-US" sz="2800" dirty="0" smtClean="0"/>
              <a:t> device to </a:t>
            </a:r>
            <a:r>
              <a:rPr lang="en-US" sz="2800" dirty="0" smtClean="0">
                <a:solidFill>
                  <a:schemeClr val="hlink"/>
                </a:solidFill>
              </a:rPr>
              <a:t>destination</a:t>
            </a:r>
            <a:r>
              <a:rPr lang="en-US" sz="2800" dirty="0" smtClean="0"/>
              <a:t> device</a:t>
            </a:r>
          </a:p>
          <a:p>
            <a:r>
              <a:rPr lang="en-US" sz="2800" dirty="0" smtClean="0"/>
              <a:t>IP source software creates a </a:t>
            </a:r>
            <a:r>
              <a:rPr lang="en-US" sz="2800" dirty="0" smtClean="0">
                <a:solidFill>
                  <a:schemeClr val="hlink"/>
                </a:solidFill>
              </a:rPr>
              <a:t>packet</a:t>
            </a:r>
            <a:r>
              <a:rPr lang="en-US" sz="2800" dirty="0" smtClean="0"/>
              <a:t> representing the data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Header</a:t>
            </a:r>
            <a:r>
              <a:rPr lang="en-US" sz="2400" dirty="0" smtClean="0"/>
              <a:t>: source and destination IP addresses, length of data, etc.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Data</a:t>
            </a:r>
            <a:r>
              <a:rPr lang="en-US" sz="2400" dirty="0" smtClean="0"/>
              <a:t> itself</a:t>
            </a:r>
          </a:p>
          <a:p>
            <a:r>
              <a:rPr lang="en-US" sz="2800" dirty="0" smtClean="0"/>
              <a:t>If destination is on another LAN, packet is sent to a </a:t>
            </a:r>
            <a:r>
              <a:rPr lang="en-US" sz="2800" dirty="0" smtClean="0">
                <a:solidFill>
                  <a:schemeClr val="hlink"/>
                </a:solidFill>
              </a:rPr>
              <a:t>gateway</a:t>
            </a:r>
            <a:r>
              <a:rPr lang="en-US" sz="2800" dirty="0" smtClean="0"/>
              <a:t> that connects to more than one network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3978</TotalTime>
  <Words>718</Words>
  <Application>Microsoft Office PowerPoint</Application>
  <PresentationFormat>On-screen Show (4:3)</PresentationFormat>
  <Paragraphs>117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SASEPresentation</vt:lpstr>
      <vt:lpstr>Introduction to Internet Programming</vt:lpstr>
      <vt:lpstr>Session Objectives</vt:lpstr>
      <vt:lpstr>Session Outcomes</vt:lpstr>
      <vt:lpstr>Agenda</vt:lpstr>
      <vt:lpstr>Introduction to Internet Programming</vt:lpstr>
      <vt:lpstr>Introduction</vt:lpstr>
      <vt:lpstr>Overview of the syllabus</vt:lpstr>
      <vt:lpstr>Text &amp; Reference Books</vt:lpstr>
      <vt:lpstr>Internet Protocol</vt:lpstr>
      <vt:lpstr>Internet Protocol</vt:lpstr>
      <vt:lpstr>Transmission Control Protocol (TCP)</vt:lpstr>
      <vt:lpstr>Transmission Control Protocol (TCP)</vt:lpstr>
      <vt:lpstr>User Datagram Protocol (UDP)</vt:lpstr>
      <vt:lpstr>Domain Name Service (DNS)</vt:lpstr>
      <vt:lpstr>Analogy for Protocols</vt:lpstr>
      <vt:lpstr>Higher level protocols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staff</cp:lastModifiedBy>
  <cp:revision>483</cp:revision>
  <dcterms:created xsi:type="dcterms:W3CDTF">2016-10-25T05:26:29Z</dcterms:created>
  <dcterms:modified xsi:type="dcterms:W3CDTF">2019-12-17T05:36:09Z</dcterms:modified>
</cp:coreProperties>
</file>