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8" r:id="rId23"/>
    <p:sldId id="280" r:id="rId24"/>
    <p:sldId id="281" r:id="rId25"/>
    <p:sldId id="282" r:id="rId26"/>
    <p:sldId id="289" r:id="rId27"/>
    <p:sldId id="288" r:id="rId28"/>
    <p:sldId id="287" r:id="rId29"/>
    <p:sldId id="284" r:id="rId30"/>
    <p:sldId id="283" r:id="rId31"/>
    <p:sldId id="285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CEEA-3319-4578-B479-D3349AD7D22E}" type="datetimeFigureOut">
              <a:rPr lang="en-US" smtClean="0"/>
              <a:pPr/>
              <a:t>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0173-B885-41F1-BCDD-D127CE2D55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jstl-core-param-tag" TargetMode="External"/><Relationship Id="rId3" Type="http://schemas.openxmlformats.org/officeDocument/2006/relationships/hyperlink" Target="http://www.javatpoint.com/jstl-core-set-tag" TargetMode="External"/><Relationship Id="rId7" Type="http://schemas.openxmlformats.org/officeDocument/2006/relationships/hyperlink" Target="http://www.javatpoint.com/jstl-core-forEach-tag" TargetMode="External"/><Relationship Id="rId2" Type="http://schemas.openxmlformats.org/officeDocument/2006/relationships/hyperlink" Target="http://www.javatpoint.com/jstl-core-out-t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jstl-core-choose-when-otherwise-tag" TargetMode="External"/><Relationship Id="rId5" Type="http://schemas.openxmlformats.org/officeDocument/2006/relationships/hyperlink" Target="http://www.javatpoint.com/jstl-core-if-tag" TargetMode="External"/><Relationship Id="rId4" Type="http://schemas.openxmlformats.org/officeDocument/2006/relationships/hyperlink" Target="http://www.javatpoint.com/jstl-core-remove-tag" TargetMode="External"/><Relationship Id="rId9" Type="http://schemas.openxmlformats.org/officeDocument/2006/relationships/hyperlink" Target="http://www.javatpoint.com/jstl-core-redirect-ta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stl-fn-length-function" TargetMode="External"/><Relationship Id="rId3" Type="http://schemas.openxmlformats.org/officeDocument/2006/relationships/hyperlink" Target="https://www.javatpoint.com/jstl-fn-endwidth-function" TargetMode="External"/><Relationship Id="rId7" Type="http://schemas.openxmlformats.org/officeDocument/2006/relationships/hyperlink" Target="https://www.javatpoint.com/jstl-fn-touppercase-function" TargetMode="External"/><Relationship Id="rId2" Type="http://schemas.openxmlformats.org/officeDocument/2006/relationships/hyperlink" Target="https://www.javatpoint.com/jstl-fn-contains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jstl-fn-tolowercase-function" TargetMode="External"/><Relationship Id="rId5" Type="http://schemas.openxmlformats.org/officeDocument/2006/relationships/hyperlink" Target="https://www.javatpoint.com/jstl-fn-split-function" TargetMode="External"/><Relationship Id="rId4" Type="http://schemas.openxmlformats.org/officeDocument/2006/relationships/hyperlink" Target="https://www.javatpoint.com/jstl-fn-startswith-function" TargetMode="External"/><Relationship Id="rId9" Type="http://schemas.openxmlformats.org/officeDocument/2006/relationships/hyperlink" Target="https://www.javatpoint.com/jstl-fn-replace-funct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contains-func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contains-func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split-func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tolowercase-fun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length-fun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stl-fn-replace-fun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Java Standard Tag Library (JSTL)</a:t>
            </a:r>
            <a:br>
              <a:rPr lang="en-IN" sz="3600" dirty="0" smtClean="0"/>
            </a:br>
            <a:r>
              <a:rPr lang="en-IN" sz="3600" dirty="0" smtClean="0"/>
              <a:t>various scopes, Database connectivity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2894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Page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Created 2 JSPs</a:t>
            </a:r>
          </a:p>
          <a:p>
            <a:r>
              <a:rPr lang="en-US" dirty="0" smtClean="0"/>
              <a:t>On First JSP, local variable 'name‘ has been created using JSTL Core tag c:set. </a:t>
            </a:r>
          </a:p>
          <a:p>
            <a:pPr lvl="1"/>
            <a:r>
              <a:rPr lang="en-US" dirty="0" smtClean="0"/>
              <a:t>This variable has a value '</a:t>
            </a:r>
            <a:r>
              <a:rPr lang="en-US" dirty="0" err="1" smtClean="0"/>
              <a:t>Dinesh</a:t>
            </a:r>
            <a:r>
              <a:rPr lang="en-US" dirty="0" smtClean="0"/>
              <a:t>' and assigned 'Page' scope using scope attribute of c:set tag. </a:t>
            </a:r>
          </a:p>
          <a:p>
            <a:pPr lvl="1"/>
            <a:r>
              <a:rPr lang="en-US" dirty="0" smtClean="0"/>
              <a:t>Provided a link on the same JSP that points to another JSP.</a:t>
            </a:r>
          </a:p>
          <a:p>
            <a:pPr lvl="1"/>
            <a:r>
              <a:rPr lang="en-US" dirty="0" smtClean="0"/>
              <a:t>When first JSP is executed, it prints the variable name successfully and also provided link on the browser</a:t>
            </a:r>
          </a:p>
          <a:p>
            <a:r>
              <a:rPr lang="en-US" dirty="0" smtClean="0"/>
              <a:t>On Second JSP, tried to print the same variable from the first page</a:t>
            </a:r>
          </a:p>
          <a:p>
            <a:pPr lvl="1"/>
            <a:r>
              <a:rPr lang="en-US" dirty="0" smtClean="0"/>
              <a:t>It did not print the variable value defined in first JSP</a:t>
            </a:r>
          </a:p>
          <a:p>
            <a:pPr>
              <a:buNone/>
            </a:pPr>
            <a:r>
              <a:rPr lang="en-US" dirty="0" smtClean="0"/>
              <a:t>This example result of 2 JSPs confirms that, if a variable has Page Scope, it is accessible in only that page and not on any other page.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Scope makes variable available to the developer for the current request only</a:t>
            </a:r>
          </a:p>
          <a:p>
            <a:r>
              <a:rPr lang="en-US" dirty="0" smtClean="0"/>
              <a:t>Once the current request is over, then the variables having request scope will not be accessible on next request</a:t>
            </a:r>
          </a:p>
          <a:p>
            <a:r>
              <a:rPr lang="en-US" dirty="0" smtClean="0"/>
              <a:t>Single request may include multiple pages using forward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Request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scope=“request"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b="1" dirty="0" err="1" smtClean="0"/>
              <a:t>jsp:forward</a:t>
            </a:r>
            <a:r>
              <a:rPr lang="en-US" dirty="0" smtClean="0"/>
              <a:t> page="test.jsp"&gt;Test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Request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Request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Request Scope, it is accessible in current request and on any page as long as request remains same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Scope makes variable available to the developer for the current session only</a:t>
            </a:r>
          </a:p>
          <a:p>
            <a:r>
              <a:rPr lang="en-US" dirty="0" smtClean="0"/>
              <a:t>Once the current session is over or timed out, then the variables having session scope will not be accessible on next session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Session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scope=“session"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Session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Session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Session Scope, it is accessible in only that session. During the current session, variable can be accessed from any JSPs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Scope makes variable available to the developer for the full application</a:t>
            </a:r>
          </a:p>
          <a:p>
            <a:r>
              <a:rPr lang="en-US" dirty="0" smtClean="0"/>
              <a:t>It remains available till application is running on server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Application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scope=“application"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Standard Tag 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Core Tags</a:t>
            </a:r>
          </a:p>
          <a:p>
            <a:r>
              <a:rPr lang="en-IN" dirty="0" smtClean="0"/>
              <a:t>SQL Tags</a:t>
            </a:r>
          </a:p>
          <a:p>
            <a:r>
              <a:rPr lang="en-IN" dirty="0" smtClean="0"/>
              <a:t>Function Tags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Scope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147248" cy="54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test.jsp</a:t>
            </a:r>
          </a:p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&lt;head&gt; </a:t>
            </a:r>
          </a:p>
          <a:p>
            <a:pPr>
              <a:buNone/>
            </a:pPr>
            <a:r>
              <a:rPr lang="en-US" dirty="0" smtClean="0"/>
              <a:t>&lt;title&gt;JSP Application Scope Example&lt;/title&gt; </a:t>
            </a:r>
          </a:p>
          <a:p>
            <a:pPr>
              <a:buNone/>
            </a:pPr>
            <a:r>
              <a:rPr lang="en-US" dirty="0" smtClean="0"/>
              <a:t>&lt;/head&gt; </a:t>
            </a:r>
          </a:p>
          <a:p>
            <a:pPr>
              <a:buNone/>
            </a:pPr>
            <a:r>
              <a:rPr lang="en-US" dirty="0" smtClean="0"/>
              <a:t>&lt;body&gt; Variable From previous page : &lt;c:out value="${name}" /&gt; </a:t>
            </a:r>
          </a:p>
          <a:p>
            <a:pPr>
              <a:buNone/>
            </a:pPr>
            <a:r>
              <a:rPr lang="en-US" dirty="0" smtClean="0"/>
              <a:t>&lt;/body&gt;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b="1" dirty="0" smtClean="0"/>
              <a:t>Output: </a:t>
            </a:r>
            <a:r>
              <a:rPr lang="en-US" dirty="0" smtClean="0"/>
              <a:t>Variable from previous page: </a:t>
            </a:r>
            <a:r>
              <a:rPr lang="en-US" dirty="0" err="1" smtClean="0"/>
              <a:t>Dinesh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31232" y="4797152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This example result of 2 JSPs confirms that, if a variable has Application Scope, it remains accessible in any JSP during the full application as long as it is running on server.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&lt;c:remove&gt;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Before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&lt;c:remove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After Remove Value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Before Remove Value is: 16000  </a:t>
            </a:r>
          </a:p>
          <a:p>
            <a:pPr>
              <a:buNone/>
            </a:pPr>
            <a:r>
              <a:rPr lang="en-US" dirty="0" smtClean="0"/>
              <a:t>After Remove Value is: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&lt;c:if&gt;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6800" cy="583264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%@ </a:t>
            </a:r>
            <a:r>
              <a:rPr lang="en-US" dirty="0" err="1" smtClean="0">
                <a:solidFill>
                  <a:srgbClr val="0000FF"/>
                </a:solidFill>
              </a:rPr>
              <a:t>taglib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r>
              <a:rPr lang="en-US" dirty="0" err="1" smtClean="0">
                <a:solidFill>
                  <a:srgbClr val="0000FF"/>
                </a:solidFill>
              </a:rPr>
              <a:t>uri</a:t>
            </a:r>
            <a:r>
              <a:rPr lang="en-US" dirty="0" smtClean="0">
                <a:solidFill>
                  <a:srgbClr val="0000FF"/>
                </a:solidFill>
              </a:rPr>
              <a:t>="http://java.sun.com/jsp/jstl/core" prefix="c" %</a:t>
            </a:r>
            <a:r>
              <a:rPr lang="en-US" b="1" dirty="0" smtClean="0">
                <a:solidFill>
                  <a:srgbClr val="0000FF"/>
                </a:solidFill>
              </a:rPr>
              <a:t>&gt;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&lt;c:if</a:t>
            </a:r>
            <a:r>
              <a:rPr lang="en-US" dirty="0" smtClean="0"/>
              <a:t> test="${income &gt; 8000}"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b="1" dirty="0" smtClean="0"/>
              <a:t>&lt;p&gt;</a:t>
            </a:r>
            <a:r>
              <a:rPr lang="en-US" dirty="0" smtClean="0"/>
              <a:t>My income is: </a:t>
            </a: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&lt;c:forEach&gt;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&lt;c:forEach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="j" begin="1" end="3"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Item </a:t>
            </a:r>
            <a:r>
              <a:rPr lang="en-US" b="1" dirty="0" smtClean="0"/>
              <a:t>&lt;c:out</a:t>
            </a:r>
            <a:r>
              <a:rPr lang="en-US" dirty="0" smtClean="0"/>
              <a:t> value="${j}"</a:t>
            </a:r>
            <a:r>
              <a:rPr lang="en-US" b="1" dirty="0" smtClean="0"/>
              <a:t>/&gt;&lt;p&gt;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&lt;/c:forEach&gt;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r>
              <a:rPr lang="en-US" b="1" dirty="0" smtClean="0"/>
              <a:t>Output</a:t>
            </a:r>
          </a:p>
          <a:p>
            <a:pPr>
              <a:buNone/>
            </a:pPr>
            <a:r>
              <a:rPr lang="en-US" dirty="0" smtClean="0"/>
              <a:t>Item 1  </a:t>
            </a:r>
          </a:p>
          <a:p>
            <a:pPr>
              <a:buNone/>
            </a:pPr>
            <a:r>
              <a:rPr lang="en-US" dirty="0" smtClean="0"/>
              <a:t>Item 2  </a:t>
            </a:r>
          </a:p>
          <a:p>
            <a:pPr>
              <a:buNone/>
            </a:pPr>
            <a:r>
              <a:rPr lang="en-US" dirty="0" smtClean="0"/>
              <a:t>Item 3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&lt;c:choose&gt;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5112568" cy="6309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&lt;</a:t>
            </a:r>
            <a:r>
              <a:rPr lang="en-US" sz="2400" dirty="0" smtClean="0"/>
              <a:t>%@ </a:t>
            </a:r>
            <a:r>
              <a:rPr lang="en-US" sz="2400" dirty="0" err="1" smtClean="0"/>
              <a:t>taglib</a:t>
            </a:r>
            <a:r>
              <a:rPr lang="en-US" sz="2400" dirty="0" smtClean="0"/>
              <a:t> </a:t>
            </a:r>
            <a:r>
              <a:rPr lang="en-US" sz="2400" dirty="0" err="1" smtClean="0"/>
              <a:t>uri</a:t>
            </a:r>
            <a:r>
              <a:rPr lang="en-US" sz="2400" dirty="0" smtClean="0"/>
              <a:t>="http://java.sun.com/jsp/jstl/core" prefix="c" %</a:t>
            </a:r>
            <a:r>
              <a:rPr lang="en-US" sz="2400" b="1" dirty="0" smtClean="0"/>
              <a:t>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&lt;html&gt;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&lt;title&gt;</a:t>
            </a:r>
            <a:r>
              <a:rPr lang="en-US" sz="2400" dirty="0" smtClean="0"/>
              <a:t>Core Tag Example</a:t>
            </a:r>
            <a:r>
              <a:rPr lang="en-US" sz="2400" b="1" dirty="0" smtClean="0"/>
              <a:t>&lt;/title&gt;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&lt;/head&gt;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&lt;body&gt;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&lt;c:set</a:t>
            </a:r>
            <a:r>
              <a:rPr lang="en-US" sz="2400" dirty="0" smtClean="0"/>
              <a:t> </a:t>
            </a:r>
            <a:r>
              <a:rPr lang="en-US" sz="2400" dirty="0" err="1" smtClean="0"/>
              <a:t>var</a:t>
            </a:r>
            <a:r>
              <a:rPr lang="en-US" sz="2400" dirty="0" smtClean="0"/>
              <a:t>="income" scope="session" value="${4000*4}"</a:t>
            </a:r>
            <a:r>
              <a:rPr lang="en-US" sz="2400" b="1" dirty="0" smtClean="0"/>
              <a:t>/&gt;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r>
              <a:rPr lang="en-US" sz="2400" b="1" dirty="0" smtClean="0"/>
              <a:t>&lt;p&gt;</a:t>
            </a:r>
            <a:r>
              <a:rPr lang="en-US" sz="2400" dirty="0" smtClean="0"/>
              <a:t>Your income is : </a:t>
            </a:r>
            <a:r>
              <a:rPr lang="en-US" sz="2400" b="1" dirty="0" smtClean="0"/>
              <a:t>&lt;c:out</a:t>
            </a:r>
            <a:r>
              <a:rPr lang="en-US" sz="2400" dirty="0" smtClean="0"/>
              <a:t> value="${income}"</a:t>
            </a:r>
            <a:r>
              <a:rPr lang="en-US" sz="2400" b="1" dirty="0" smtClean="0"/>
              <a:t>/&gt;&lt;/p&gt;</a:t>
            </a:r>
            <a:r>
              <a:rPr lang="en-US" sz="2400" dirty="0" smtClean="0"/>
              <a:t>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373216"/>
            <a:ext cx="3528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000" dirty="0" smtClean="0"/>
              <a:t>Your income is : 16000  </a:t>
            </a:r>
          </a:p>
          <a:p>
            <a:r>
              <a:rPr lang="en-US" sz="2000" dirty="0" smtClean="0"/>
              <a:t>Income is very good  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8064" y="836712"/>
            <a:ext cx="4608512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&lt;= 1000}"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not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&lt;c:when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test="${income &gt; 10000}"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Income is very good.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&lt;/c:when&gt;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Income is undetermined...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&lt;/c:otherwise&gt;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&lt;/c:choose&gt;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&lt;c:redirect&gt;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&lt; c:redirect &gt; tag redirects the browser to a new URL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url</a:t>
            </a:r>
            <a:r>
              <a:rPr lang="en-US" dirty="0" smtClean="0"/>
              <a:t>" value="0" scope="request"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&lt;1}"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="http://javatpoint.com"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&lt;c:if</a:t>
            </a:r>
            <a:r>
              <a:rPr lang="en-US" dirty="0" smtClean="0"/>
              <a:t> test="${</a:t>
            </a:r>
            <a:r>
              <a:rPr lang="en-US" dirty="0" err="1" smtClean="0"/>
              <a:t>url</a:t>
            </a:r>
            <a:r>
              <a:rPr lang="en-US" dirty="0" smtClean="0"/>
              <a:t>&gt;1}"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   </a:t>
            </a:r>
            <a:r>
              <a:rPr lang="en-US" b="1" dirty="0" smtClean="0"/>
              <a:t>&lt;c:redirect</a:t>
            </a:r>
            <a:r>
              <a:rPr lang="en-US" dirty="0" smtClean="0"/>
              <a:t> </a:t>
            </a:r>
            <a:r>
              <a:rPr lang="en-US" dirty="0" err="1" smtClean="0"/>
              <a:t>url</a:t>
            </a:r>
            <a:r>
              <a:rPr lang="en-US" dirty="0" smtClean="0"/>
              <a:t>="http://facebook.com"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b="1" dirty="0" smtClean="0"/>
              <a:t>&lt;/c:if&gt;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SQL Tags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 smtClean="0">
                <a:solidFill>
                  <a:srgbClr val="0000FF"/>
                </a:solidFill>
              </a:rPr>
              <a:t>sql:setDataSource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To create simple data source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sql:query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Used for executing </a:t>
            </a:r>
            <a:r>
              <a:rPr lang="en-IN" dirty="0" err="1" smtClean="0"/>
              <a:t>sql</a:t>
            </a:r>
            <a:r>
              <a:rPr lang="en-IN" dirty="0" smtClean="0"/>
              <a:t> query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sql:update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Used for executing </a:t>
            </a:r>
            <a:r>
              <a:rPr lang="en-IN" dirty="0" err="1" smtClean="0"/>
              <a:t>sql</a:t>
            </a:r>
            <a:r>
              <a:rPr lang="en-IN" dirty="0" smtClean="0"/>
              <a:t> DML query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sql:param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Set the parameter value in </a:t>
            </a:r>
            <a:r>
              <a:rPr lang="en-IN" dirty="0" err="1" smtClean="0"/>
              <a:t>sql</a:t>
            </a:r>
            <a:r>
              <a:rPr lang="en-IN" dirty="0" smtClean="0"/>
              <a:t> query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sql:paramDate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Set the date parameter value in </a:t>
            </a:r>
            <a:r>
              <a:rPr lang="en-IN" dirty="0" err="1" smtClean="0"/>
              <a:t>sql</a:t>
            </a:r>
            <a:r>
              <a:rPr lang="en-IN" dirty="0" smtClean="0"/>
              <a:t> query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sql:transaction</a:t>
            </a:r>
            <a:endParaRPr lang="en-IN" dirty="0" smtClean="0">
              <a:solidFill>
                <a:srgbClr val="0000FF"/>
              </a:solidFill>
            </a:endParaRPr>
          </a:p>
          <a:p>
            <a:pPr lvl="1"/>
            <a:r>
              <a:rPr lang="en-IN" dirty="0" smtClean="0"/>
              <a:t>used </a:t>
            </a:r>
            <a:r>
              <a:rPr lang="en-IN" dirty="0" smtClean="0"/>
              <a:t>to group multiple &lt;</a:t>
            </a:r>
            <a:r>
              <a:rPr lang="en-IN" dirty="0" err="1" smtClean="0"/>
              <a:t>sql:update</a:t>
            </a:r>
            <a:r>
              <a:rPr lang="en-IN" dirty="0" smtClean="0"/>
              <a:t>&gt; into common transaction. If you group multiple SQL queries in a single transaction, database is hit only </a:t>
            </a:r>
            <a:r>
              <a:rPr lang="en-IN" dirty="0" smtClean="0"/>
              <a:t>once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SQL Tags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&lt;</a:t>
            </a:r>
            <a:r>
              <a:rPr lang="en-IN" dirty="0" err="1" smtClean="0">
                <a:solidFill>
                  <a:srgbClr val="FF0000"/>
                </a:solidFill>
              </a:rPr>
              <a:t>sql:setDataSource</a:t>
            </a:r>
            <a:r>
              <a:rPr lang="en-IN" dirty="0" smtClean="0">
                <a:solidFill>
                  <a:srgbClr val="FF0000"/>
                </a:solidFill>
              </a:rPr>
              <a:t>&gt;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used </a:t>
            </a:r>
            <a:r>
              <a:rPr lang="en-IN" dirty="0" smtClean="0"/>
              <a:t>for creating a simple data source </a:t>
            </a:r>
            <a:endParaRPr lang="en-IN" dirty="0" smtClean="0"/>
          </a:p>
          <a:p>
            <a:r>
              <a:rPr lang="en-IN" dirty="0" smtClean="0"/>
              <a:t>Used </a:t>
            </a:r>
            <a:r>
              <a:rPr lang="en-IN" dirty="0" smtClean="0"/>
              <a:t>to create the data source variable directly from JSP </a:t>
            </a:r>
            <a:endParaRPr lang="en-IN" dirty="0" smtClean="0"/>
          </a:p>
          <a:p>
            <a:r>
              <a:rPr lang="en-IN" b="1" dirty="0" smtClean="0"/>
              <a:t>Example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dirty="0" smtClean="0"/>
              <a:t>Attributes of this tag</a:t>
            </a:r>
          </a:p>
          <a:p>
            <a:pPr lvl="1"/>
            <a:r>
              <a:rPr lang="en-IN" dirty="0" smtClean="0"/>
              <a:t>Data source variable name</a:t>
            </a:r>
            <a:endParaRPr lang="en-IN" dirty="0" smtClean="0"/>
          </a:p>
          <a:p>
            <a:pPr lvl="1"/>
            <a:r>
              <a:rPr lang="en-IN" dirty="0" smtClean="0"/>
              <a:t>Driver name</a:t>
            </a:r>
          </a:p>
          <a:p>
            <a:pPr lvl="1"/>
            <a:r>
              <a:rPr lang="en-IN" dirty="0" err="1" smtClean="0"/>
              <a:t>Url</a:t>
            </a:r>
            <a:endParaRPr lang="en-IN" dirty="0" smtClean="0"/>
          </a:p>
          <a:p>
            <a:pPr lvl="1"/>
            <a:r>
              <a:rPr lang="en-IN" dirty="0" smtClean="0"/>
              <a:t>User</a:t>
            </a:r>
          </a:p>
          <a:p>
            <a:pPr lvl="1"/>
            <a:r>
              <a:rPr lang="en-IN" dirty="0" smtClean="0"/>
              <a:t>P</a:t>
            </a:r>
            <a:r>
              <a:rPr lang="en-IN" dirty="0" smtClean="0"/>
              <a:t>assword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SQL </a:t>
            </a:r>
            <a:r>
              <a:rPr lang="en-IN" sz="4000" dirty="0" err="1" smtClean="0"/>
              <a:t>setDataSource</a:t>
            </a:r>
            <a:r>
              <a:rPr lang="en-IN" sz="4000" dirty="0" smtClean="0"/>
              <a:t>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550072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4400" b="1" dirty="0" smtClean="0"/>
              <a:t>&lt;</a:t>
            </a:r>
            <a:r>
              <a:rPr lang="en-IN" sz="4400" dirty="0" smtClean="0"/>
              <a:t>%@ </a:t>
            </a:r>
            <a:r>
              <a:rPr lang="en-IN" sz="4400" dirty="0" err="1" smtClean="0"/>
              <a:t>taglib</a:t>
            </a:r>
            <a:r>
              <a:rPr lang="en-IN" sz="4400" dirty="0" smtClean="0"/>
              <a:t> </a:t>
            </a:r>
            <a:r>
              <a:rPr lang="en-IN" sz="4400" dirty="0" err="1" smtClean="0"/>
              <a:t>uri</a:t>
            </a:r>
            <a:r>
              <a:rPr lang="en-IN" sz="4400" dirty="0" smtClean="0"/>
              <a:t>="http://java.sun.com/jsp/jstl/core" prefix="c" </a:t>
            </a:r>
            <a:r>
              <a:rPr lang="en-IN" sz="4400" dirty="0" smtClean="0"/>
              <a:t>%</a:t>
            </a:r>
            <a:r>
              <a:rPr lang="en-IN" sz="4400" b="1" dirty="0" smtClean="0"/>
              <a:t>&gt;</a:t>
            </a:r>
            <a:r>
              <a:rPr lang="en-IN" sz="4400" dirty="0" smtClean="0"/>
              <a:t> </a:t>
            </a:r>
          </a:p>
          <a:p>
            <a:pPr>
              <a:buNone/>
            </a:pPr>
            <a:r>
              <a:rPr lang="en-IN" sz="4400" b="1" dirty="0" smtClean="0">
                <a:solidFill>
                  <a:srgbClr val="0000FF"/>
                </a:solidFill>
              </a:rPr>
              <a:t>&lt;</a:t>
            </a:r>
            <a:r>
              <a:rPr lang="en-IN" sz="4400" dirty="0" smtClean="0">
                <a:solidFill>
                  <a:srgbClr val="0000FF"/>
                </a:solidFill>
              </a:rPr>
              <a:t>%@ </a:t>
            </a:r>
            <a:r>
              <a:rPr lang="en-IN" sz="4400" dirty="0" err="1" smtClean="0">
                <a:solidFill>
                  <a:srgbClr val="0000FF"/>
                </a:solidFill>
              </a:rPr>
              <a:t>taglib</a:t>
            </a:r>
            <a:r>
              <a:rPr lang="en-IN" sz="4400" dirty="0" smtClean="0">
                <a:solidFill>
                  <a:srgbClr val="0000FF"/>
                </a:solidFill>
              </a:rPr>
              <a:t> </a:t>
            </a:r>
            <a:r>
              <a:rPr lang="en-IN" sz="4400" dirty="0" err="1" smtClean="0">
                <a:solidFill>
                  <a:srgbClr val="0000FF"/>
                </a:solidFill>
              </a:rPr>
              <a:t>uri</a:t>
            </a:r>
            <a:r>
              <a:rPr lang="en-IN" sz="4400" dirty="0" smtClean="0">
                <a:solidFill>
                  <a:srgbClr val="0000FF"/>
                </a:solidFill>
              </a:rPr>
              <a:t>="http://java.sun.com/jsp/jstl/sql" prefix="</a:t>
            </a:r>
            <a:r>
              <a:rPr lang="en-IN" sz="4400" dirty="0" err="1" smtClean="0">
                <a:solidFill>
                  <a:srgbClr val="0000FF"/>
                </a:solidFill>
              </a:rPr>
              <a:t>sql</a:t>
            </a:r>
            <a:r>
              <a:rPr lang="en-IN" sz="4400" dirty="0" smtClean="0">
                <a:solidFill>
                  <a:srgbClr val="0000FF"/>
                </a:solidFill>
              </a:rPr>
              <a:t>"%</a:t>
            </a:r>
            <a:r>
              <a:rPr lang="en-IN" sz="4400" b="1" dirty="0" smtClean="0">
                <a:solidFill>
                  <a:srgbClr val="0000FF"/>
                </a:solidFill>
              </a:rPr>
              <a:t>&gt;</a:t>
            </a:r>
            <a:r>
              <a:rPr lang="en-IN" sz="4400" dirty="0" smtClean="0">
                <a:solidFill>
                  <a:srgbClr val="0000FF"/>
                </a:solidFill>
              </a:rPr>
              <a:t> </a:t>
            </a:r>
            <a:r>
              <a:rPr lang="en-IN" sz="4400" dirty="0" smtClean="0"/>
              <a:t> </a:t>
            </a:r>
          </a:p>
          <a:p>
            <a:pPr>
              <a:buNone/>
            </a:pPr>
            <a:r>
              <a:rPr lang="en-IN" sz="4400" b="1" dirty="0" smtClean="0"/>
              <a:t>&lt;html&gt;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&lt;head&gt;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&lt;title&gt;</a:t>
            </a:r>
            <a:r>
              <a:rPr lang="en-IN" sz="4400" dirty="0" err="1" smtClean="0"/>
              <a:t>sql:setDataSource</a:t>
            </a:r>
            <a:r>
              <a:rPr lang="en-IN" sz="4400" dirty="0" smtClean="0"/>
              <a:t> Tag</a:t>
            </a:r>
            <a:r>
              <a:rPr lang="en-IN" sz="4400" b="1" dirty="0" smtClean="0"/>
              <a:t>&lt;/title&gt;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&lt;/head&gt;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&lt;body&gt;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dirty="0" smtClean="0"/>
              <a:t>   </a:t>
            </a:r>
          </a:p>
          <a:p>
            <a:pPr>
              <a:buNone/>
            </a:pPr>
            <a:r>
              <a:rPr lang="en-IN" sz="4400" b="1" dirty="0" smtClean="0"/>
              <a:t>&lt;</a:t>
            </a:r>
            <a:r>
              <a:rPr lang="en-IN" sz="4400" b="1" dirty="0" err="1" smtClean="0"/>
              <a:t>sql:setDataSource</a:t>
            </a:r>
            <a:r>
              <a:rPr lang="en-IN" sz="4400" dirty="0" smtClean="0"/>
              <a:t> </a:t>
            </a:r>
            <a:r>
              <a:rPr lang="en-IN" sz="4400" dirty="0" err="1" smtClean="0"/>
              <a:t>var</a:t>
            </a:r>
            <a:r>
              <a:rPr lang="en-IN" sz="4400" dirty="0" smtClean="0"/>
              <a:t>="db" driver="</a:t>
            </a:r>
            <a:r>
              <a:rPr lang="en-IN" sz="4400" dirty="0" err="1" smtClean="0"/>
              <a:t>com.mysql.jdbc.Driver</a:t>
            </a:r>
            <a:r>
              <a:rPr lang="en-IN" sz="4400" dirty="0" smtClean="0"/>
              <a:t>"  </a:t>
            </a:r>
          </a:p>
          <a:p>
            <a:pPr>
              <a:buNone/>
            </a:pPr>
            <a:r>
              <a:rPr lang="en-IN" sz="4400" dirty="0" smtClean="0"/>
              <a:t>     </a:t>
            </a:r>
            <a:r>
              <a:rPr lang="en-IN" sz="4400" dirty="0" err="1" smtClean="0"/>
              <a:t>url</a:t>
            </a:r>
            <a:r>
              <a:rPr lang="en-IN" sz="4400" dirty="0" smtClean="0"/>
              <a:t>="</a:t>
            </a:r>
            <a:r>
              <a:rPr lang="en-IN" sz="4400" dirty="0" err="1" smtClean="0"/>
              <a:t>jdbc:mysql</a:t>
            </a:r>
            <a:r>
              <a:rPr lang="en-IN" sz="4400" dirty="0" smtClean="0"/>
              <a:t>://</a:t>
            </a:r>
            <a:r>
              <a:rPr lang="en-IN" sz="4400" dirty="0" err="1" smtClean="0"/>
              <a:t>localhost</a:t>
            </a:r>
            <a:r>
              <a:rPr lang="en-IN" sz="4400" dirty="0" smtClean="0"/>
              <a:t>/test"  </a:t>
            </a:r>
          </a:p>
          <a:p>
            <a:pPr>
              <a:buNone/>
            </a:pPr>
            <a:r>
              <a:rPr lang="en-IN" sz="4400" dirty="0" smtClean="0"/>
              <a:t>     user="root"  password="1234"</a:t>
            </a:r>
            <a:r>
              <a:rPr lang="en-IN" sz="4400" b="1" dirty="0" smtClean="0"/>
              <a:t>/&gt;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&lt;/body&gt;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b="1" dirty="0" smtClean="0"/>
              <a:t>&lt;/html&gt;</a:t>
            </a:r>
            <a:r>
              <a:rPr lang="en-IN" sz="44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692696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sql:query</a:t>
            </a:r>
            <a:r>
              <a:rPr lang="en-US" sz="3200" dirty="0" smtClean="0"/>
              <a:t> </a:t>
            </a:r>
            <a:r>
              <a:rPr lang="en-US" sz="3200" dirty="0" smtClean="0"/>
              <a:t>tag example - </a:t>
            </a:r>
            <a:r>
              <a:rPr lang="en-US" sz="3200" dirty="0" smtClean="0"/>
              <a:t>Database </a:t>
            </a:r>
            <a:r>
              <a:rPr lang="en-US" sz="3200" dirty="0" smtClean="0"/>
              <a:t>Connectivity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5148064" cy="5949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&lt;%@ page import="java.io.*,</a:t>
            </a:r>
            <a:r>
              <a:rPr lang="en-US" sz="1800" dirty="0" err="1" smtClean="0"/>
              <a:t>java.util</a:t>
            </a:r>
            <a:r>
              <a:rPr lang="en-US" sz="1800" dirty="0" smtClean="0"/>
              <a:t>.*,java.sql.*"%&gt;</a:t>
            </a:r>
          </a:p>
          <a:p>
            <a:pPr>
              <a:buNone/>
            </a:pPr>
            <a:r>
              <a:rPr lang="en-US" sz="1800" dirty="0" smtClean="0"/>
              <a:t>&lt;%@ page import="</a:t>
            </a:r>
            <a:r>
              <a:rPr lang="en-US" sz="1800" dirty="0" err="1" smtClean="0"/>
              <a:t>javax.servlet.http</a:t>
            </a:r>
            <a:r>
              <a:rPr lang="en-US" sz="1800" dirty="0" smtClean="0"/>
              <a:t>.*,</a:t>
            </a:r>
            <a:r>
              <a:rPr lang="en-US" sz="1800" dirty="0" err="1" smtClean="0"/>
              <a:t>javax.servlet</a:t>
            </a:r>
            <a:r>
              <a:rPr lang="en-US" sz="1800" dirty="0" smtClean="0"/>
              <a:t>.*" 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="http://java.sun.com/jsp/jstl/core" prefix="c"%&gt;</a:t>
            </a:r>
          </a:p>
          <a:p>
            <a:pPr>
              <a:buNone/>
            </a:pPr>
            <a:r>
              <a:rPr lang="en-US" sz="1800" dirty="0" smtClean="0"/>
              <a:t>&lt;%@ </a:t>
            </a:r>
            <a:r>
              <a:rPr lang="en-US" sz="1800" dirty="0" err="1" smtClean="0"/>
              <a:t>taglib</a:t>
            </a:r>
            <a:r>
              <a:rPr lang="en-US" sz="1800" dirty="0" smtClean="0"/>
              <a:t> </a:t>
            </a:r>
            <a:r>
              <a:rPr lang="en-US" sz="1800" dirty="0" err="1" smtClean="0"/>
              <a:t>uri</a:t>
            </a:r>
            <a:r>
              <a:rPr lang="en-US" sz="1800" dirty="0" smtClean="0"/>
              <a:t>="http://java.sun.com/jsp/jstl/sql" prefix="</a:t>
            </a:r>
            <a:r>
              <a:rPr lang="en-US" sz="1800" dirty="0" err="1" smtClean="0"/>
              <a:t>sql</a:t>
            </a:r>
            <a:r>
              <a:rPr lang="en-US" sz="1800" dirty="0" smtClean="0"/>
              <a:t>"%&gt; </a:t>
            </a:r>
          </a:p>
          <a:p>
            <a:pPr>
              <a:buNone/>
            </a:pPr>
            <a:r>
              <a:rPr lang="en-US" sz="1800" dirty="0" smtClean="0"/>
              <a:t>&lt;html&gt;&lt;head&gt;</a:t>
            </a:r>
          </a:p>
          <a:p>
            <a:pPr>
              <a:buNone/>
            </a:pPr>
            <a:r>
              <a:rPr lang="en-US" sz="1800" dirty="0" smtClean="0"/>
              <a:t>&lt;title&gt;SELECT Operation&lt;/title&gt;&lt;/head&gt;</a:t>
            </a:r>
          </a:p>
          <a:p>
            <a:pPr>
              <a:buNone/>
            </a:pPr>
            <a:r>
              <a:rPr lang="en-US" sz="1800" dirty="0" smtClean="0"/>
              <a:t>&lt;body&gt;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sql:setDataSource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="snapshot" driver="</a:t>
            </a:r>
            <a:r>
              <a:rPr lang="en-US" sz="1800" dirty="0" err="1" smtClean="0"/>
              <a:t>com.mysql.jdbc.Driver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url</a:t>
            </a:r>
            <a:r>
              <a:rPr lang="en-US" sz="1800" dirty="0" smtClean="0"/>
              <a:t>="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</a:t>
            </a:r>
            <a:r>
              <a:rPr lang="en-US" sz="1800" dirty="0" err="1" smtClean="0"/>
              <a:t>localhost</a:t>
            </a:r>
            <a:r>
              <a:rPr lang="en-US" sz="1800" dirty="0" smtClean="0"/>
              <a:t>/TEST"</a:t>
            </a:r>
          </a:p>
          <a:p>
            <a:pPr>
              <a:buNone/>
            </a:pPr>
            <a:r>
              <a:rPr lang="en-US" sz="1800" dirty="0" smtClean="0"/>
              <a:t>     user="root"  password="</a:t>
            </a:r>
            <a:r>
              <a:rPr lang="en-US" sz="1800" dirty="0" err="1" smtClean="0"/>
              <a:t>ssn</a:t>
            </a:r>
            <a:r>
              <a:rPr lang="en-US" sz="1800" dirty="0" smtClean="0"/>
              <a:t>"/&gt; 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="${snapshot}" </a:t>
            </a:r>
            <a:r>
              <a:rPr lang="en-US" sz="1800" dirty="0" err="1" smtClean="0"/>
              <a:t>var</a:t>
            </a:r>
            <a:r>
              <a:rPr lang="en-US" sz="1800" dirty="0" smtClean="0"/>
              <a:t>="result"&gt;</a:t>
            </a:r>
          </a:p>
          <a:p>
            <a:pPr>
              <a:buNone/>
            </a:pPr>
            <a:r>
              <a:rPr lang="en-US" sz="1800" dirty="0" smtClean="0"/>
              <a:t>SELECT * from Employees;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sql:query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6544" y="1124744"/>
            <a:ext cx="4427984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 border="1" width="100%"&gt;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&gt;First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&gt;Last Name&lt;/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&gt;Age&lt;/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&lt;c:forEach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="row" items="${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result.rows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value="${row.id}"/&gt;&lt;/td&gt;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row.first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row.last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&lt;td&gt;&lt;c:out value="${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row.age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}"/&gt;&lt;/td&gt;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&lt;/c:forEach&gt; &lt;/table&gt; &lt;/body&gt; &lt;/html&gt;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JSTL Core Tag List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1243674"/>
          <a:ext cx="8643998" cy="4565720"/>
        </p:xfrm>
        <a:graphic>
          <a:graphicData uri="http://schemas.openxmlformats.org/drawingml/2006/table">
            <a:tbl>
              <a:tblPr/>
              <a:tblGrid>
                <a:gridCol w="2070958"/>
                <a:gridCol w="6573040"/>
              </a:tblGrid>
              <a:tr h="2640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Tags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2"/>
                        </a:rPr>
                        <a:t>c:out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display the result of an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expression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3"/>
                        </a:rPr>
                        <a:t>c:set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sets the result of an expression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under evaluation in a 'scope' variable.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4"/>
                        </a:rPr>
                        <a:t>c:remove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used for removing the specified </a:t>
                      </a:r>
                      <a:r>
                        <a:rPr lang="en-IN" sz="1800" b="1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variable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from a particular scope.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5"/>
                        </a:rPr>
                        <a:t>c:if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conditional tag used for testing the condition 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and display the body content only if the expression evaluates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6"/>
                        </a:rPr>
                        <a:t>c:choose, c:when, c:otherwise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simple conditional tag that includes its body content if the evaluated condition is true.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7"/>
                        </a:rPr>
                        <a:t>c:forEach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is the </a:t>
                      </a:r>
                      <a:r>
                        <a:rPr lang="en-IN" sz="1800" b="1" i="0" dirty="0">
                          <a:solidFill>
                            <a:srgbClr val="C00000"/>
                          </a:solidFill>
                          <a:latin typeface="+mn-lt"/>
                        </a:rPr>
                        <a:t>basic iteration tag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. It repeats the nested body content for fixed number of times or over collection.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640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 dirty="0">
                          <a:solidFill>
                            <a:srgbClr val="008000"/>
                          </a:solidFill>
                          <a:latin typeface="+mn-lt"/>
                          <a:hlinkClick r:id="rId8"/>
                        </a:rPr>
                        <a:t>c:param</a:t>
                      </a:r>
                      <a:endParaRPr lang="en-IN" sz="18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adds a parameter in a containing 'import' tag's URL.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9383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u="none" strike="noStrike">
                          <a:solidFill>
                            <a:srgbClr val="008000"/>
                          </a:solidFill>
                          <a:latin typeface="+mn-lt"/>
                          <a:hlinkClick r:id="rId9"/>
                        </a:rPr>
                        <a:t>c:redirect</a:t>
                      </a:r>
                      <a:endParaRPr lang="en-IN" sz="1800" b="0" i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dirty="0">
                          <a:solidFill>
                            <a:srgbClr val="000000"/>
                          </a:solidFill>
                          <a:latin typeface="+mn-lt"/>
                        </a:rPr>
                        <a:t>It redirects the browser to a new URL and supports the context-relative URLs.</a:t>
                      </a:r>
                    </a:p>
                  </a:txBody>
                  <a:tcPr marL="20443" marR="20443" marT="20443" marB="20443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Snapshots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4000" dirty="0" err="1" smtClean="0"/>
              <a:t>sql:update</a:t>
            </a:r>
            <a:r>
              <a:rPr lang="en-IN" sz="4000" dirty="0" smtClean="0"/>
              <a:t> &amp; </a:t>
            </a:r>
            <a:r>
              <a:rPr lang="en-IN" sz="4000" dirty="0" err="1" smtClean="0"/>
              <a:t>sql:param</a:t>
            </a:r>
            <a:r>
              <a:rPr lang="en-IN" sz="4000" dirty="0" smtClean="0"/>
              <a:t> -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sql:setDataSource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="db" driver="</a:t>
            </a:r>
            <a:r>
              <a:rPr lang="en-IN" dirty="0" err="1" smtClean="0"/>
              <a:t>com.mysql.jdbc.Driver</a:t>
            </a:r>
            <a:r>
              <a:rPr lang="en-IN" dirty="0" smtClean="0"/>
              <a:t>"  </a:t>
            </a:r>
          </a:p>
          <a:p>
            <a:pPr>
              <a:buNone/>
            </a:pPr>
            <a:r>
              <a:rPr lang="en-IN" dirty="0" smtClean="0"/>
              <a:t> </a:t>
            </a:r>
            <a:r>
              <a:rPr lang="en-IN" dirty="0" err="1" smtClean="0"/>
              <a:t>url</a:t>
            </a:r>
            <a:r>
              <a:rPr lang="en-IN" dirty="0" smtClean="0"/>
              <a:t>="</a:t>
            </a:r>
            <a:r>
              <a:rPr lang="en-IN" dirty="0" err="1" smtClean="0"/>
              <a:t>jdbc:mysql</a:t>
            </a:r>
            <a:r>
              <a:rPr lang="en-IN" dirty="0" smtClean="0"/>
              <a:t>://</a:t>
            </a:r>
            <a:r>
              <a:rPr lang="en-IN" dirty="0" err="1" smtClean="0"/>
              <a:t>localhost</a:t>
            </a:r>
            <a:r>
              <a:rPr lang="en-IN" dirty="0" smtClean="0"/>
              <a:t>/test"  </a:t>
            </a:r>
          </a:p>
          <a:p>
            <a:pPr>
              <a:buNone/>
            </a:pPr>
            <a:r>
              <a:rPr lang="en-IN" dirty="0" smtClean="0"/>
              <a:t> user="root"  password="1234"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</a:t>
            </a:r>
            <a:r>
              <a:rPr lang="en-IN" dirty="0" err="1" smtClean="0"/>
              <a:t>StudentId</a:t>
            </a:r>
            <a:r>
              <a:rPr lang="en-IN" dirty="0" smtClean="0"/>
              <a:t>" value="152"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</a:t>
            </a:r>
            <a:r>
              <a:rPr lang="en-IN" b="1" dirty="0" err="1" smtClean="0">
                <a:solidFill>
                  <a:srgbClr val="0000FF"/>
                </a:solidFill>
              </a:rPr>
              <a:t>sql:update</a:t>
            </a:r>
            <a:r>
              <a:rPr lang="en-IN" dirty="0" smtClean="0">
                <a:solidFill>
                  <a:srgbClr val="0000FF"/>
                </a:solidFill>
              </a:rPr>
              <a:t> </a:t>
            </a:r>
            <a:r>
              <a:rPr lang="en-IN" dirty="0" err="1" smtClean="0">
                <a:solidFill>
                  <a:srgbClr val="0000FF"/>
                </a:solidFill>
              </a:rPr>
              <a:t>dataSource</a:t>
            </a:r>
            <a:r>
              <a:rPr lang="en-IN" dirty="0" smtClean="0">
                <a:solidFill>
                  <a:srgbClr val="0000FF"/>
                </a:solidFill>
              </a:rPr>
              <a:t>="${db}" 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="count"</a:t>
            </a:r>
            <a:r>
              <a:rPr lang="en-IN" b="1" dirty="0" smtClean="0">
                <a:solidFill>
                  <a:srgbClr val="0000FF"/>
                </a:solidFill>
              </a:rPr>
              <a:t>&gt;</a:t>
            </a: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DELETE FROM Students WHERE Id = ?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</a:t>
            </a:r>
            <a:r>
              <a:rPr lang="en-IN" b="1" dirty="0" smtClean="0">
                <a:solidFill>
                  <a:srgbClr val="0000FF"/>
                </a:solidFill>
              </a:rPr>
              <a:t>&lt;</a:t>
            </a:r>
            <a:r>
              <a:rPr lang="en-IN" b="1" dirty="0" err="1" smtClean="0">
                <a:solidFill>
                  <a:srgbClr val="0000FF"/>
                </a:solidFill>
              </a:rPr>
              <a:t>sql:param</a:t>
            </a:r>
            <a:r>
              <a:rPr lang="en-IN" dirty="0" smtClean="0">
                <a:solidFill>
                  <a:srgbClr val="0000FF"/>
                </a:solidFill>
              </a:rPr>
              <a:t> value="${</a:t>
            </a:r>
            <a:r>
              <a:rPr lang="en-IN" dirty="0" err="1" smtClean="0">
                <a:solidFill>
                  <a:srgbClr val="0000FF"/>
                </a:solidFill>
              </a:rPr>
              <a:t>StudentId</a:t>
            </a:r>
            <a:r>
              <a:rPr lang="en-IN" dirty="0" smtClean="0">
                <a:solidFill>
                  <a:srgbClr val="0000FF"/>
                </a:solidFill>
              </a:rPr>
              <a:t>}" </a:t>
            </a:r>
            <a:r>
              <a:rPr lang="en-IN" b="1" dirty="0" smtClean="0">
                <a:solidFill>
                  <a:srgbClr val="0000FF"/>
                </a:solidFill>
              </a:rPr>
              <a:t>/&gt;</a:t>
            </a: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&lt;/</a:t>
            </a:r>
            <a:r>
              <a:rPr lang="en-IN" b="1" dirty="0" err="1" smtClean="0">
                <a:solidFill>
                  <a:srgbClr val="0000FF"/>
                </a:solidFill>
              </a:rPr>
              <a:t>sql:update</a:t>
            </a:r>
            <a:r>
              <a:rPr lang="en-IN" b="1" dirty="0" smtClean="0">
                <a:solidFill>
                  <a:srgbClr val="0000FF"/>
                </a:solidFill>
              </a:rPr>
              <a:t>&gt;</a:t>
            </a: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sql:query</a:t>
            </a:r>
            <a:r>
              <a:rPr lang="en-IN" dirty="0" smtClean="0"/>
              <a:t> </a:t>
            </a:r>
            <a:r>
              <a:rPr lang="en-IN" dirty="0" err="1" smtClean="0"/>
              <a:t>dataSource</a:t>
            </a:r>
            <a:r>
              <a:rPr lang="en-IN" dirty="0" smtClean="0"/>
              <a:t>="${db}" </a:t>
            </a:r>
            <a:r>
              <a:rPr lang="en-IN" dirty="0" err="1" smtClean="0"/>
              <a:t>var</a:t>
            </a:r>
            <a:r>
              <a:rPr lang="en-IN" dirty="0" smtClean="0"/>
              <a:t>="</a:t>
            </a:r>
            <a:r>
              <a:rPr lang="en-IN" dirty="0" err="1" smtClean="0"/>
              <a:t>rs</a:t>
            </a:r>
            <a:r>
              <a:rPr lang="en-IN" dirty="0" smtClean="0"/>
              <a:t>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SELECT * from Students;  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sql:query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dirty="0" err="1" smtClean="0"/>
              <a:t>sql:transaction</a:t>
            </a:r>
            <a:r>
              <a:rPr lang="en-IN" sz="4000" dirty="0" smtClean="0"/>
              <a:t> -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  </a:t>
            </a:r>
          </a:p>
          <a:p>
            <a:pPr>
              <a:buNone/>
            </a:pPr>
            <a:r>
              <a:rPr lang="en-IN" dirty="0" smtClean="0"/>
              <a:t>Date </a:t>
            </a:r>
            <a:r>
              <a:rPr lang="en-IN" dirty="0" err="1" smtClean="0"/>
              <a:t>DoB</a:t>
            </a:r>
            <a:r>
              <a:rPr lang="en-IN" dirty="0" smtClean="0"/>
              <a:t> = new Date("2000/10/16");  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studentId</a:t>
            </a:r>
            <a:r>
              <a:rPr lang="en-IN" dirty="0" smtClean="0"/>
              <a:t> = 151;  </a:t>
            </a:r>
          </a:p>
          <a:p>
            <a:pPr>
              <a:buNone/>
            </a:pPr>
            <a:r>
              <a:rPr lang="en-IN" dirty="0" smtClean="0"/>
              <a:t>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sql:transaction</a:t>
            </a:r>
            <a:r>
              <a:rPr lang="en-IN" dirty="0" smtClean="0"/>
              <a:t> </a:t>
            </a:r>
            <a:r>
              <a:rPr lang="en-IN" dirty="0" err="1" smtClean="0"/>
              <a:t>dataSource</a:t>
            </a:r>
            <a:r>
              <a:rPr lang="en-IN" dirty="0" smtClean="0"/>
              <a:t>="${db}"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</a:t>
            </a:r>
            <a:r>
              <a:rPr lang="en-IN" b="1" dirty="0" err="1" smtClean="0"/>
              <a:t>sql:update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="count"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   UPDATE Student SET </a:t>
            </a:r>
            <a:r>
              <a:rPr lang="en-IN" dirty="0" err="1" smtClean="0"/>
              <a:t>First_Name</a:t>
            </a:r>
            <a:r>
              <a:rPr lang="en-IN" dirty="0" smtClean="0"/>
              <a:t> = '</a:t>
            </a:r>
            <a:r>
              <a:rPr lang="en-IN" dirty="0" err="1" smtClean="0"/>
              <a:t>Suraj</a:t>
            </a:r>
            <a:r>
              <a:rPr lang="en-IN" dirty="0" smtClean="0"/>
              <a:t>' WHERE Id = 150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&lt;/</a:t>
            </a:r>
            <a:r>
              <a:rPr lang="en-IN" b="1" dirty="0" err="1" smtClean="0"/>
              <a:t>sql:update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</a:t>
            </a:r>
            <a:r>
              <a:rPr lang="en-IN" b="1" dirty="0" err="1" smtClean="0"/>
              <a:t>sql:update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="count"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   UPDATE Student SET </a:t>
            </a:r>
            <a:r>
              <a:rPr lang="en-IN" dirty="0" err="1" smtClean="0"/>
              <a:t>Last_Name</a:t>
            </a:r>
            <a:r>
              <a:rPr lang="en-IN" dirty="0" smtClean="0"/>
              <a:t>= '</a:t>
            </a:r>
            <a:r>
              <a:rPr lang="en-IN" dirty="0" err="1" smtClean="0"/>
              <a:t>Saifi</a:t>
            </a:r>
            <a:r>
              <a:rPr lang="en-IN" dirty="0" smtClean="0"/>
              <a:t>' WHERE Id = 153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&lt;/</a:t>
            </a:r>
            <a:r>
              <a:rPr lang="en-IN" b="1" dirty="0" err="1" smtClean="0"/>
              <a:t>sql:update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</a:t>
            </a:r>
            <a:r>
              <a:rPr lang="en-IN" b="1" dirty="0" err="1" smtClean="0"/>
              <a:t>sql:update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="count"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  INSERT INTO Student   </a:t>
            </a:r>
          </a:p>
          <a:p>
            <a:pPr>
              <a:buNone/>
            </a:pPr>
            <a:r>
              <a:rPr lang="en-IN" dirty="0" smtClean="0"/>
              <a:t>     VALUES (154,'Supriya', '</a:t>
            </a:r>
            <a:r>
              <a:rPr lang="en-IN" dirty="0" err="1" smtClean="0"/>
              <a:t>Jaiswal</a:t>
            </a:r>
            <a:r>
              <a:rPr lang="en-IN" dirty="0" smtClean="0"/>
              <a:t>', '1995/10/6');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&lt;/</a:t>
            </a:r>
            <a:r>
              <a:rPr lang="en-IN" b="1" dirty="0" err="1" smtClean="0"/>
              <a:t>sql:update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sql:transaction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IN" dirty="0" err="1" smtClean="0">
                <a:hlinkClick r:id="rId2"/>
              </a:rPr>
              <a:t>fn:contains</a:t>
            </a:r>
            <a:r>
              <a:rPr lang="en-IN" dirty="0" smtClean="0">
                <a:hlinkClick r:id="rId2"/>
              </a:rPr>
              <a:t>()</a:t>
            </a:r>
            <a:endParaRPr lang="en-IN" dirty="0" smtClean="0"/>
          </a:p>
          <a:p>
            <a:r>
              <a:rPr lang="en-IN" dirty="0" err="1" smtClean="0">
                <a:hlinkClick r:id="rId3"/>
              </a:rPr>
              <a:t>fn:endsWith</a:t>
            </a:r>
            <a:r>
              <a:rPr lang="en-IN" dirty="0" smtClean="0">
                <a:hlinkClick r:id="rId3"/>
              </a:rPr>
              <a:t>()</a:t>
            </a:r>
            <a:endParaRPr lang="en-IN" dirty="0" smtClean="0"/>
          </a:p>
          <a:p>
            <a:r>
              <a:rPr lang="en-IN" dirty="0" err="1" smtClean="0">
                <a:hlinkClick r:id="rId4"/>
              </a:rPr>
              <a:t>fn:startsWith</a:t>
            </a:r>
            <a:r>
              <a:rPr lang="en-IN" dirty="0" smtClean="0">
                <a:hlinkClick r:id="rId4"/>
              </a:rPr>
              <a:t>()</a:t>
            </a:r>
            <a:endParaRPr lang="en-IN" dirty="0" smtClean="0"/>
          </a:p>
          <a:p>
            <a:r>
              <a:rPr lang="en-IN" dirty="0" err="1" smtClean="0">
                <a:hlinkClick r:id="rId5"/>
              </a:rPr>
              <a:t>fn:split</a:t>
            </a:r>
            <a:r>
              <a:rPr lang="en-IN" dirty="0" smtClean="0">
                <a:hlinkClick r:id="rId5"/>
              </a:rPr>
              <a:t>()</a:t>
            </a:r>
            <a:endParaRPr lang="en-IN" dirty="0" smtClean="0"/>
          </a:p>
          <a:p>
            <a:r>
              <a:rPr lang="en-IN" u="sng" dirty="0" err="1" smtClean="0">
                <a:hlinkClick r:id="rId6"/>
              </a:rPr>
              <a:t>fn:toLowerCase</a:t>
            </a:r>
            <a:r>
              <a:rPr lang="en-IN" u="sng" dirty="0" smtClean="0">
                <a:hlinkClick r:id="rId6"/>
              </a:rPr>
              <a:t>()</a:t>
            </a:r>
            <a:endParaRPr lang="en-IN" u="sng" dirty="0" smtClean="0"/>
          </a:p>
          <a:p>
            <a:r>
              <a:rPr lang="en-IN" dirty="0" err="1" smtClean="0">
                <a:hlinkClick r:id="rId7"/>
              </a:rPr>
              <a:t>fn:toUpperCase</a:t>
            </a:r>
            <a:r>
              <a:rPr lang="en-IN" dirty="0" smtClean="0">
                <a:hlinkClick r:id="rId7"/>
              </a:rPr>
              <a:t>()</a:t>
            </a:r>
            <a:endParaRPr lang="en-IN" dirty="0" smtClean="0"/>
          </a:p>
          <a:p>
            <a:r>
              <a:rPr lang="en-IN" u="sng" dirty="0" err="1" smtClean="0">
                <a:hlinkClick r:id="rId8"/>
              </a:rPr>
              <a:t>fn:length</a:t>
            </a:r>
            <a:r>
              <a:rPr lang="en-IN" u="sng" dirty="0" smtClean="0">
                <a:hlinkClick r:id="rId8"/>
              </a:rPr>
              <a:t>()</a:t>
            </a:r>
            <a:endParaRPr lang="en-IN" u="sng" dirty="0" smtClean="0"/>
          </a:p>
          <a:p>
            <a:r>
              <a:rPr lang="en-IN" u="sng" dirty="0" err="1" smtClean="0">
                <a:hlinkClick r:id="rId9"/>
              </a:rPr>
              <a:t>fn:replace</a:t>
            </a:r>
            <a:r>
              <a:rPr lang="en-IN" u="sng" dirty="0" smtClean="0">
                <a:hlinkClick r:id="rId9"/>
              </a:rPr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hlinkClick r:id="rId2"/>
              </a:rPr>
              <a:t/>
            </a:r>
            <a:br>
              <a:rPr lang="en-IN" dirty="0" smtClean="0">
                <a:hlinkClick r:id="rId2"/>
              </a:rPr>
            </a:br>
            <a:r>
              <a:rPr lang="en-IN" dirty="0" err="1" smtClean="0">
                <a:hlinkClick r:id="rId2"/>
              </a:rPr>
              <a:t>fn:contains</a:t>
            </a:r>
            <a:r>
              <a:rPr lang="en-IN" dirty="0" smtClean="0">
                <a:hlinkClick r:id="rId2"/>
              </a:rPr>
              <a:t>()</a:t>
            </a:r>
            <a:r>
              <a:rPr lang="en-IN" dirty="0" smtClean="0"/>
              <a:t> - Example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</a:t>
            </a:r>
            <a:r>
              <a:rPr lang="en-IN" dirty="0" smtClean="0">
                <a:solidFill>
                  <a:srgbClr val="0000FF"/>
                </a:solidFill>
              </a:rPr>
              <a:t>%@ </a:t>
            </a:r>
            <a:r>
              <a:rPr lang="en-IN" dirty="0" err="1" smtClean="0">
                <a:solidFill>
                  <a:srgbClr val="0000FF"/>
                </a:solidFill>
              </a:rPr>
              <a:t>taglib</a:t>
            </a:r>
            <a:r>
              <a:rPr lang="en-IN" dirty="0" smtClean="0">
                <a:solidFill>
                  <a:srgbClr val="0000FF"/>
                </a:solidFill>
              </a:rPr>
              <a:t> </a:t>
            </a:r>
            <a:r>
              <a:rPr lang="en-IN" dirty="0" err="1" smtClean="0">
                <a:solidFill>
                  <a:srgbClr val="0000FF"/>
                </a:solidFill>
              </a:rPr>
              <a:t>uri</a:t>
            </a:r>
            <a:r>
              <a:rPr lang="en-IN" dirty="0" smtClean="0">
                <a:solidFill>
                  <a:srgbClr val="0000FF"/>
                </a:solidFill>
              </a:rPr>
              <a:t>="http://java.sun.com/jsp/jstl/functions" prefix="fn" </a:t>
            </a:r>
            <a:r>
              <a:rPr lang="en-IN" dirty="0" smtClean="0">
                <a:solidFill>
                  <a:srgbClr val="0000FF"/>
                </a:solidFill>
              </a:rPr>
              <a:t>%</a:t>
            </a:r>
            <a:r>
              <a:rPr lang="en-IN" b="1" dirty="0" smtClean="0">
                <a:solidFill>
                  <a:srgbClr val="0000FF"/>
                </a:solidFill>
              </a:rPr>
              <a:t>&gt;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="String" value="Welcome to </a:t>
            </a:r>
            <a:r>
              <a:rPr lang="en-IN" dirty="0" err="1" smtClean="0"/>
              <a:t>javatpoint</a:t>
            </a:r>
            <a:r>
              <a:rPr lang="en-IN" dirty="0" smtClean="0"/>
              <a:t>"</a:t>
            </a:r>
            <a:r>
              <a:rPr lang="en-IN" b="1" dirty="0" smtClean="0"/>
              <a:t>/&gt;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&lt;c:if</a:t>
            </a:r>
            <a:r>
              <a:rPr lang="en-IN" dirty="0" smtClean="0"/>
              <a:t> test</a:t>
            </a:r>
            <a:r>
              <a:rPr lang="en-IN" dirty="0" smtClean="0">
                <a:solidFill>
                  <a:srgbClr val="0000FF"/>
                </a:solidFill>
              </a:rPr>
              <a:t>="${</a:t>
            </a:r>
            <a:r>
              <a:rPr lang="en-IN" dirty="0" err="1" smtClean="0">
                <a:solidFill>
                  <a:srgbClr val="0000FF"/>
                </a:solidFill>
              </a:rPr>
              <a:t>fn:contains</a:t>
            </a:r>
            <a:r>
              <a:rPr lang="en-IN" dirty="0" smtClean="0">
                <a:solidFill>
                  <a:srgbClr val="0000FF"/>
                </a:solidFill>
              </a:rPr>
              <a:t>(String, '</a:t>
            </a:r>
            <a:r>
              <a:rPr lang="en-IN" dirty="0" err="1" smtClean="0">
                <a:solidFill>
                  <a:srgbClr val="0000FF"/>
                </a:solidFill>
              </a:rPr>
              <a:t>javatpoint</a:t>
            </a:r>
            <a:r>
              <a:rPr lang="en-IN" dirty="0" smtClean="0">
                <a:solidFill>
                  <a:srgbClr val="0000FF"/>
                </a:solidFill>
              </a:rPr>
              <a:t>')}"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&lt;p&gt;</a:t>
            </a:r>
            <a:r>
              <a:rPr lang="en-IN" dirty="0" smtClean="0"/>
              <a:t>Found </a:t>
            </a:r>
            <a:r>
              <a:rPr lang="en-IN" dirty="0" err="1" smtClean="0"/>
              <a:t>javatpoint</a:t>
            </a:r>
            <a:r>
              <a:rPr lang="en-IN" dirty="0" smtClean="0"/>
              <a:t> string</a:t>
            </a:r>
            <a:r>
              <a:rPr lang="en-IN" b="1" dirty="0" smtClean="0"/>
              <a:t>&lt;p&gt;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&lt;/c:if&gt;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&lt;c:if</a:t>
            </a:r>
            <a:r>
              <a:rPr lang="en-IN" dirty="0" smtClean="0"/>
              <a:t> test="${</a:t>
            </a:r>
            <a:r>
              <a:rPr lang="en-IN" dirty="0" err="1" smtClean="0"/>
              <a:t>fn:contains</a:t>
            </a:r>
            <a:r>
              <a:rPr lang="en-IN" dirty="0" smtClean="0"/>
              <a:t>(String, 'JAVATPOINT')}"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&lt;p&gt;</a:t>
            </a:r>
            <a:r>
              <a:rPr lang="en-IN" dirty="0" smtClean="0"/>
              <a:t>Found JAVATPOINT string</a:t>
            </a:r>
            <a:r>
              <a:rPr lang="en-IN" b="1" dirty="0" smtClean="0"/>
              <a:t>&lt;p&gt;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&lt;/c:if&gt;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="http://java.sun.com/jsp/jstl/functions" prefix="fn"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="String" value="Welcome to JSP programming"</a:t>
            </a:r>
            <a:r>
              <a:rPr lang="en-IN" b="1" dirty="0" smtClean="0"/>
              <a:t>/&gt;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&lt;c:if</a:t>
            </a:r>
            <a:r>
              <a:rPr lang="en-IN" dirty="0" smtClean="0"/>
              <a:t> test=</a:t>
            </a:r>
            <a:r>
              <a:rPr lang="en-IN" dirty="0" smtClean="0">
                <a:solidFill>
                  <a:srgbClr val="0000FF"/>
                </a:solidFill>
              </a:rPr>
              <a:t>"${</a:t>
            </a:r>
            <a:r>
              <a:rPr lang="en-IN" dirty="0" err="1" smtClean="0">
                <a:solidFill>
                  <a:srgbClr val="0000FF"/>
                </a:solidFill>
              </a:rPr>
              <a:t>fn:endsWith</a:t>
            </a:r>
            <a:r>
              <a:rPr lang="en-IN" dirty="0" smtClean="0">
                <a:solidFill>
                  <a:srgbClr val="0000FF"/>
                </a:solidFill>
              </a:rPr>
              <a:t>(String, 'programming')}"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&lt;p&gt;</a:t>
            </a:r>
            <a:r>
              <a:rPr lang="en-IN" dirty="0" smtClean="0"/>
              <a:t>String ends with programming</a:t>
            </a:r>
            <a:r>
              <a:rPr lang="en-IN" b="1" dirty="0" smtClean="0"/>
              <a:t>&lt;p&gt;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&lt;/c:if&gt;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&lt;c:if</a:t>
            </a:r>
            <a:r>
              <a:rPr lang="en-IN" dirty="0" smtClean="0"/>
              <a:t> test="${</a:t>
            </a:r>
            <a:r>
              <a:rPr lang="en-IN" dirty="0" err="1" smtClean="0"/>
              <a:t>fn:endsWith</a:t>
            </a:r>
            <a:r>
              <a:rPr lang="en-IN" dirty="0" smtClean="0"/>
              <a:t>(String, 'JSP')}"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b="1" dirty="0" smtClean="0"/>
              <a:t>&lt;p&gt;</a:t>
            </a:r>
            <a:r>
              <a:rPr lang="en-IN" dirty="0" smtClean="0"/>
              <a:t>String ends with JSP</a:t>
            </a:r>
            <a:r>
              <a:rPr lang="en-IN" b="1" dirty="0" smtClean="0"/>
              <a:t>&lt;p&gt;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&lt;/c:if&gt;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85723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hlinkClick r:id="rId2"/>
              </a:rPr>
              <a:t/>
            </a:r>
            <a:br>
              <a:rPr lang="en-IN" dirty="0" smtClean="0">
                <a:hlinkClick r:id="rId2"/>
              </a:rPr>
            </a:br>
            <a:r>
              <a:rPr lang="en-IN" dirty="0" err="1" smtClean="0">
                <a:hlinkClick r:id="rId2"/>
              </a:rPr>
              <a:t>fn:startswith</a:t>
            </a:r>
            <a:r>
              <a:rPr lang="en-IN" dirty="0" smtClean="0">
                <a:hlinkClick r:id="rId2"/>
              </a:rPr>
              <a:t>()</a:t>
            </a:r>
            <a:r>
              <a:rPr lang="en-IN" dirty="0" smtClean="0"/>
              <a:t> - Example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hlinkClick r:id="rId2"/>
              </a:rPr>
              <a:t/>
            </a:r>
            <a:br>
              <a:rPr lang="en-IN" dirty="0" smtClean="0">
                <a:hlinkClick r:id="rId2"/>
              </a:rPr>
            </a:br>
            <a:r>
              <a:rPr lang="en-IN" dirty="0" err="1" smtClean="0">
                <a:hlinkClick r:id="rId2"/>
              </a:rPr>
              <a:t>fn:split</a:t>
            </a:r>
            <a:r>
              <a:rPr lang="en-IN" dirty="0" smtClean="0">
                <a:hlinkClick r:id="rId2"/>
              </a:rPr>
              <a:t>()</a:t>
            </a:r>
            <a:r>
              <a:rPr lang="en-IN" dirty="0" smtClean="0"/>
              <a:t> - Example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="http://java.sun.com/jsp/jstl/functions" prefix="fn"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="str1" value="Welcome-to-JSP-Programming."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="str2" value="${</a:t>
            </a:r>
            <a:r>
              <a:rPr lang="en-IN" dirty="0" err="1" smtClean="0"/>
              <a:t>fn:split</a:t>
            </a:r>
            <a:r>
              <a:rPr lang="en-IN" dirty="0" smtClean="0"/>
              <a:t>(str1, '-')}" 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="str3" value="${</a:t>
            </a:r>
            <a:r>
              <a:rPr lang="en-IN" dirty="0" err="1" smtClean="0"/>
              <a:t>fn:join</a:t>
            </a:r>
            <a:r>
              <a:rPr lang="en-IN" dirty="0" smtClean="0"/>
              <a:t>(str2, ' ')}" </a:t>
            </a:r>
            <a:r>
              <a:rPr lang="en-IN" b="1" dirty="0" smtClean="0"/>
              <a:t>/&gt;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&lt;p&gt;</a:t>
            </a:r>
            <a:r>
              <a:rPr lang="en-IN" dirty="0" smtClean="0"/>
              <a:t>String-3 : ${str3}</a:t>
            </a:r>
            <a:r>
              <a:rPr lang="en-IN" b="1" dirty="0" smtClean="0"/>
              <a:t>&lt;/p&gt;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&lt;c:set</a:t>
            </a:r>
            <a:r>
              <a:rPr lang="en-IN" dirty="0" smtClean="0">
                <a:solidFill>
                  <a:srgbClr val="0000FF"/>
                </a:solidFill>
              </a:rPr>
              <a:t> 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="str4" value="${</a:t>
            </a:r>
            <a:r>
              <a:rPr lang="en-IN" dirty="0" err="1" smtClean="0">
                <a:solidFill>
                  <a:srgbClr val="0000FF"/>
                </a:solidFill>
              </a:rPr>
              <a:t>fn:split</a:t>
            </a:r>
            <a:r>
              <a:rPr lang="en-IN" dirty="0" smtClean="0">
                <a:solidFill>
                  <a:srgbClr val="0000FF"/>
                </a:solidFill>
              </a:rPr>
              <a:t>(str3, ' ')}" </a:t>
            </a:r>
            <a:r>
              <a:rPr lang="en-IN" b="1" dirty="0" smtClean="0">
                <a:solidFill>
                  <a:srgbClr val="0000FF"/>
                </a:solidFill>
              </a:rPr>
              <a:t>/&gt;</a:t>
            </a: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b="1" dirty="0" smtClean="0">
                <a:solidFill>
                  <a:srgbClr val="0000FF"/>
                </a:solidFill>
              </a:rPr>
              <a:t>&lt;c:set</a:t>
            </a:r>
            <a:r>
              <a:rPr lang="en-IN" dirty="0" smtClean="0">
                <a:solidFill>
                  <a:srgbClr val="0000FF"/>
                </a:solidFill>
              </a:rPr>
              <a:t> </a:t>
            </a:r>
            <a:r>
              <a:rPr lang="en-IN" dirty="0" err="1" smtClean="0">
                <a:solidFill>
                  <a:srgbClr val="0000FF"/>
                </a:solidFill>
              </a:rPr>
              <a:t>var</a:t>
            </a:r>
            <a:r>
              <a:rPr lang="en-IN" dirty="0" smtClean="0">
                <a:solidFill>
                  <a:srgbClr val="0000FF"/>
                </a:solidFill>
              </a:rPr>
              <a:t>="str5" value="${</a:t>
            </a:r>
            <a:r>
              <a:rPr lang="en-IN" dirty="0" err="1" smtClean="0">
                <a:solidFill>
                  <a:srgbClr val="0000FF"/>
                </a:solidFill>
              </a:rPr>
              <a:t>fn:join</a:t>
            </a:r>
            <a:r>
              <a:rPr lang="en-IN" dirty="0" smtClean="0">
                <a:solidFill>
                  <a:srgbClr val="0000FF"/>
                </a:solidFill>
              </a:rPr>
              <a:t>(str4, '-')}" </a:t>
            </a:r>
            <a:r>
              <a:rPr lang="en-IN" b="1" dirty="0" smtClean="0">
                <a:solidFill>
                  <a:srgbClr val="0000FF"/>
                </a:solidFill>
              </a:rPr>
              <a:t>/&gt;</a:t>
            </a:r>
            <a:r>
              <a:rPr lang="en-IN" dirty="0" smtClean="0">
                <a:solidFill>
                  <a:srgbClr val="0000FF"/>
                </a:solidFill>
              </a:rPr>
              <a:t>   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b="1" dirty="0" smtClean="0"/>
              <a:t>&lt;p&gt;</a:t>
            </a:r>
            <a:r>
              <a:rPr lang="en-IN" dirty="0" smtClean="0"/>
              <a:t>String-5 : ${str5}</a:t>
            </a:r>
            <a:r>
              <a:rPr lang="en-IN" b="1" dirty="0" smtClean="0"/>
              <a:t>&lt;/p&gt;</a:t>
            </a:r>
            <a:r>
              <a:rPr lang="en-IN" dirty="0" smtClean="0"/>
              <a:t>   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hlinkClick r:id="rId2"/>
              </a:rPr>
              <a:t/>
            </a:r>
            <a:br>
              <a:rPr lang="en-IN" u="sng" dirty="0" smtClean="0">
                <a:hlinkClick r:id="rId2"/>
              </a:rPr>
            </a:br>
            <a:r>
              <a:rPr lang="en-IN" u="sng" dirty="0" err="1" smtClean="0">
                <a:hlinkClick r:id="rId2"/>
              </a:rPr>
              <a:t>fn:toLowerCase</a:t>
            </a:r>
            <a:r>
              <a:rPr lang="en-IN" u="sng" dirty="0" smtClean="0">
                <a:hlinkClick r:id="rId2"/>
              </a:rPr>
              <a:t>()</a:t>
            </a:r>
            <a:r>
              <a:rPr lang="en-IN" u="sng" dirty="0" smtClean="0"/>
              <a:t> </a:t>
            </a:r>
            <a:r>
              <a:rPr lang="en-IN" u="sng" dirty="0" smtClean="0"/>
              <a:t/>
            </a:r>
            <a:br>
              <a:rPr lang="en-IN" u="sng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="http://java.sun.com/jsp/jstl/functions" prefix="fn" </a:t>
            </a:r>
            <a:r>
              <a:rPr lang="en-IN" dirty="0" smtClean="0"/>
              <a:t>%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="string" value="Welcome to JSP Programming"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${</a:t>
            </a:r>
            <a:r>
              <a:rPr lang="en-IN" dirty="0" err="1" smtClean="0">
                <a:solidFill>
                  <a:srgbClr val="0000FF"/>
                </a:solidFill>
              </a:rPr>
              <a:t>fn:toLowerCase</a:t>
            </a:r>
            <a:r>
              <a:rPr lang="en-IN" dirty="0" smtClean="0">
                <a:solidFill>
                  <a:srgbClr val="0000FF"/>
                </a:solidFill>
              </a:rPr>
              <a:t>("HELLO,")}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${</a:t>
            </a:r>
            <a:r>
              <a:rPr lang="en-IN" dirty="0" err="1" smtClean="0">
                <a:solidFill>
                  <a:srgbClr val="0000FF"/>
                </a:solidFill>
              </a:rPr>
              <a:t>fn:toLowerCase</a:t>
            </a:r>
            <a:r>
              <a:rPr lang="en-IN" dirty="0" smtClean="0">
                <a:solidFill>
                  <a:srgbClr val="0000FF"/>
                </a:solidFill>
              </a:rPr>
              <a:t>(string)} 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u="sng" dirty="0" err="1" smtClean="0">
                <a:hlinkClick r:id="rId2"/>
              </a:rPr>
              <a:t>fn:length</a:t>
            </a:r>
            <a:r>
              <a:rPr lang="en-IN" u="sng" dirty="0" smtClean="0">
                <a:hlinkClick r:id="rId2"/>
              </a:rPr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="http://java.sun.com/jsp/jstl/functions" prefix="fn"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="str1" value="This is first string"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="str2" value="Hello"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Length of the String-1 is: ${</a:t>
            </a:r>
            <a:r>
              <a:rPr lang="en-IN" dirty="0" err="1" smtClean="0">
                <a:solidFill>
                  <a:srgbClr val="0000FF"/>
                </a:solidFill>
              </a:rPr>
              <a:t>fn:length</a:t>
            </a:r>
            <a:r>
              <a:rPr lang="en-IN" dirty="0" smtClean="0">
                <a:solidFill>
                  <a:srgbClr val="0000FF"/>
                </a:solidFill>
              </a:rPr>
              <a:t>(str1)}</a:t>
            </a:r>
            <a:r>
              <a:rPr lang="en-IN" b="1" dirty="0" smtClean="0">
                <a:solidFill>
                  <a:srgbClr val="0000FF"/>
                </a:solidFill>
              </a:rPr>
              <a:t>&lt;</a:t>
            </a:r>
            <a:r>
              <a:rPr lang="en-IN" b="1" dirty="0" err="1" smtClean="0">
                <a:solidFill>
                  <a:srgbClr val="0000FF"/>
                </a:solidFill>
              </a:rPr>
              <a:t>br</a:t>
            </a:r>
            <a:r>
              <a:rPr lang="en-IN" b="1" dirty="0" smtClean="0">
                <a:solidFill>
                  <a:srgbClr val="0000FF"/>
                </a:solidFill>
              </a:rPr>
              <a:t>&gt;</a:t>
            </a:r>
            <a:r>
              <a:rPr lang="en-IN" dirty="0" smtClean="0">
                <a:solidFill>
                  <a:srgbClr val="0000FF"/>
                </a:solidFill>
              </a:rPr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Length of the String-2 is: ${</a:t>
            </a:r>
            <a:r>
              <a:rPr lang="en-IN" dirty="0" err="1" smtClean="0">
                <a:solidFill>
                  <a:srgbClr val="0000FF"/>
                </a:solidFill>
              </a:rPr>
              <a:t>fn:length</a:t>
            </a:r>
            <a:r>
              <a:rPr lang="en-IN" dirty="0" smtClean="0">
                <a:solidFill>
                  <a:srgbClr val="0000FF"/>
                </a:solidFill>
              </a:rPr>
              <a:t>(str2)} 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hlinkClick r:id="rId2"/>
              </a:rPr>
              <a:t/>
            </a:r>
            <a:br>
              <a:rPr lang="en-IN" u="sng" dirty="0" smtClean="0">
                <a:hlinkClick r:id="rId2"/>
              </a:rPr>
            </a:br>
            <a:r>
              <a:rPr lang="en-IN" u="sng" dirty="0" err="1" smtClean="0">
                <a:hlinkClick r:id="rId2"/>
              </a:rPr>
              <a:t>fn:replace</a:t>
            </a:r>
            <a:r>
              <a:rPr lang="en-IN" u="sng" dirty="0" smtClean="0">
                <a:hlinkClick r:id="rId2"/>
              </a:rPr>
              <a:t>()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="http://java.sun.com/jsp/jstl/core" prefix="c" %</a:t>
            </a:r>
            <a:r>
              <a:rPr lang="en-IN" b="1" dirty="0" smtClean="0"/>
              <a:t>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dirty="0" smtClean="0"/>
              <a:t>%@ </a:t>
            </a:r>
            <a:r>
              <a:rPr lang="en-IN" dirty="0" err="1" smtClean="0"/>
              <a:t>taglib</a:t>
            </a:r>
            <a:r>
              <a:rPr lang="en-IN" dirty="0" smtClean="0"/>
              <a:t> </a:t>
            </a:r>
            <a:r>
              <a:rPr lang="en-IN" dirty="0" err="1" smtClean="0"/>
              <a:t>uri</a:t>
            </a:r>
            <a:r>
              <a:rPr lang="en-IN" dirty="0" smtClean="0"/>
              <a:t>="http://java.sun.com/jsp/jstl/functions" prefix="fn" </a:t>
            </a:r>
            <a:r>
              <a:rPr lang="en-IN" dirty="0" smtClean="0"/>
              <a:t>%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&lt;html&gt;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smtClean="0"/>
              <a:t>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="author" value="</a:t>
            </a:r>
            <a:r>
              <a:rPr lang="en-IN" dirty="0" err="1" smtClean="0"/>
              <a:t>Ramesh</a:t>
            </a:r>
            <a:r>
              <a:rPr lang="en-IN" dirty="0" smtClean="0"/>
              <a:t> Kumar"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&lt;c:set</a:t>
            </a:r>
            <a:r>
              <a:rPr lang="en-IN" dirty="0" smtClean="0"/>
              <a:t> </a:t>
            </a:r>
            <a:r>
              <a:rPr lang="en-IN" dirty="0" err="1" smtClean="0"/>
              <a:t>var</a:t>
            </a:r>
            <a:r>
              <a:rPr lang="en-IN" dirty="0" smtClean="0"/>
              <a:t>="string" value="</a:t>
            </a:r>
            <a:r>
              <a:rPr lang="en-IN" dirty="0" err="1" smtClean="0"/>
              <a:t>pqr</a:t>
            </a:r>
            <a:r>
              <a:rPr lang="en-IN" dirty="0" smtClean="0"/>
              <a:t> xyz </a:t>
            </a:r>
            <a:r>
              <a:rPr lang="en-IN" dirty="0" err="1" smtClean="0"/>
              <a:t>abc</a:t>
            </a:r>
            <a:r>
              <a:rPr lang="en-IN" dirty="0" smtClean="0"/>
              <a:t> PQR"</a:t>
            </a:r>
            <a:r>
              <a:rPr lang="en-IN" b="1" dirty="0" smtClean="0"/>
              <a:t>/&gt;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${</a:t>
            </a:r>
            <a:r>
              <a:rPr lang="en-IN" dirty="0" err="1" smtClean="0">
                <a:solidFill>
                  <a:srgbClr val="0000FF"/>
                </a:solidFill>
              </a:rPr>
              <a:t>fn:replace</a:t>
            </a:r>
            <a:r>
              <a:rPr lang="en-IN" dirty="0" smtClean="0">
                <a:solidFill>
                  <a:srgbClr val="0000FF"/>
                </a:solidFill>
              </a:rPr>
              <a:t>(author, "</a:t>
            </a:r>
            <a:r>
              <a:rPr lang="en-IN" dirty="0" err="1" smtClean="0">
                <a:solidFill>
                  <a:srgbClr val="0000FF"/>
                </a:solidFill>
              </a:rPr>
              <a:t>Ramesh</a:t>
            </a:r>
            <a:r>
              <a:rPr lang="en-IN" dirty="0" smtClean="0">
                <a:solidFill>
                  <a:srgbClr val="0000FF"/>
                </a:solidFill>
              </a:rPr>
              <a:t>", "Suresh")}  </a:t>
            </a:r>
          </a:p>
          <a:p>
            <a:pPr>
              <a:buNone/>
            </a:pPr>
            <a:r>
              <a:rPr lang="en-IN" dirty="0" smtClean="0">
                <a:solidFill>
                  <a:srgbClr val="0000FF"/>
                </a:solidFill>
              </a:rPr>
              <a:t>${</a:t>
            </a:r>
            <a:r>
              <a:rPr lang="en-IN" dirty="0" err="1" smtClean="0">
                <a:solidFill>
                  <a:srgbClr val="0000FF"/>
                </a:solidFill>
              </a:rPr>
              <a:t>fn:replace</a:t>
            </a:r>
            <a:r>
              <a:rPr lang="en-IN" dirty="0" smtClean="0">
                <a:solidFill>
                  <a:srgbClr val="0000FF"/>
                </a:solidFill>
              </a:rPr>
              <a:t>(string, "</a:t>
            </a:r>
            <a:r>
              <a:rPr lang="en-IN" dirty="0" err="1" smtClean="0">
                <a:solidFill>
                  <a:srgbClr val="0000FF"/>
                </a:solidFill>
              </a:rPr>
              <a:t>pqr</a:t>
            </a:r>
            <a:r>
              <a:rPr lang="en-IN" dirty="0" smtClean="0">
                <a:solidFill>
                  <a:srgbClr val="0000FF"/>
                </a:solidFill>
              </a:rPr>
              <a:t>", "hello")}  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&lt;c:out&gt; Tag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&lt;c:out&gt; </a:t>
            </a:r>
          </a:p>
          <a:p>
            <a:pPr lvl="1"/>
            <a:r>
              <a:rPr lang="en-US" dirty="0" smtClean="0"/>
              <a:t>It will display the result of an expression	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Index.jsp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value="${'Welcome to </a:t>
            </a:r>
            <a:r>
              <a:rPr lang="en-US" dirty="0" err="1" smtClean="0"/>
              <a:t>javaTpoint</a:t>
            </a:r>
            <a:r>
              <a:rPr lang="en-US" dirty="0" smtClean="0"/>
              <a:t>'}"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run JSP program if it has JSTL tags?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98415"/>
            <a:ext cx="3914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JSTL Core Tag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780928"/>
            <a:ext cx="4333875" cy="2808312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Copy the files jstl.jar and standard.jar in WEB-INF/lib</a:t>
            </a:r>
          </a:p>
          <a:p>
            <a:r>
              <a:rPr lang="en-US" dirty="0" smtClean="0"/>
              <a:t>Create a new folder </a:t>
            </a:r>
            <a:r>
              <a:rPr lang="en-US" dirty="0" err="1" smtClean="0"/>
              <a:t>JSTLTags</a:t>
            </a:r>
            <a:r>
              <a:rPr lang="en-US" dirty="0" smtClean="0"/>
              <a:t> and copy WEB-INF and the index.jsp</a:t>
            </a:r>
          </a:p>
          <a:p>
            <a:r>
              <a:rPr lang="en-US" dirty="0" smtClean="0"/>
              <a:t>Navigate to http://localhost:8080/JSTLTags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&lt;c:set&gt;</a:t>
            </a:r>
          </a:p>
          <a:p>
            <a:pPr lvl="1"/>
            <a:r>
              <a:rPr lang="en-US" dirty="0" smtClean="0"/>
              <a:t>Used to set the result of an expression evaluated in a 'scope‘</a:t>
            </a:r>
          </a:p>
          <a:p>
            <a:pPr lvl="1"/>
            <a:r>
              <a:rPr lang="en-US" dirty="0" smtClean="0"/>
              <a:t>&lt;c:set&gt; tag is helpful because it evaluates the expression 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dirty="0" smtClean="0"/>
              <a:t>%@ </a:t>
            </a:r>
            <a:r>
              <a:rPr lang="en-US" dirty="0" err="1" smtClean="0"/>
              <a:t>taglib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 prefix="c" %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Core Tag Example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&lt;c:set</a:t>
            </a:r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="Income" scope="session" value="${4000*4}"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&lt;c:out</a:t>
            </a:r>
            <a:r>
              <a:rPr lang="en-US" dirty="0" smtClean="0"/>
              <a:t> value="${Income}"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Output:</a:t>
            </a:r>
            <a:r>
              <a:rPr lang="en-US" dirty="0" smtClean="0"/>
              <a:t> 16000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JSTL Core &lt;c:set&gt; Tag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JSP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Scope of a variable</a:t>
            </a:r>
          </a:p>
          <a:p>
            <a:pPr lvl="1"/>
            <a:r>
              <a:rPr lang="en-US" dirty="0" smtClean="0"/>
              <a:t>Decides the accessibility of an object or variable</a:t>
            </a:r>
          </a:p>
          <a:p>
            <a:r>
              <a:rPr lang="en-US" dirty="0" smtClean="0"/>
              <a:t>For example, some variables are accessible within for loop, if-else block or within specific method or class or package</a:t>
            </a:r>
          </a:p>
          <a:p>
            <a:r>
              <a:rPr lang="en-US" dirty="0" smtClean="0"/>
              <a:t>JSP provides 4 scopes to a variable.</a:t>
            </a:r>
          </a:p>
          <a:p>
            <a:r>
              <a:rPr lang="en-US" dirty="0" smtClean="0"/>
              <a:t>Developer can assign any one of them to a variable</a:t>
            </a:r>
          </a:p>
          <a:p>
            <a:pPr lvl="1"/>
            <a:r>
              <a:rPr lang="en-US" dirty="0" smtClean="0"/>
              <a:t>Page Scope</a:t>
            </a:r>
          </a:p>
          <a:p>
            <a:pPr lvl="1"/>
            <a:r>
              <a:rPr lang="en-US" dirty="0" smtClean="0"/>
              <a:t>Request Scope</a:t>
            </a:r>
          </a:p>
          <a:p>
            <a:pPr lvl="1"/>
            <a:r>
              <a:rPr lang="en-US" dirty="0" smtClean="0"/>
              <a:t>Session Scope</a:t>
            </a:r>
          </a:p>
          <a:p>
            <a:pPr lvl="1"/>
            <a:r>
              <a:rPr lang="en-US" dirty="0" smtClean="0"/>
              <a:t>Application Scope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Scope makes variable available to the developer for the current page only</a:t>
            </a:r>
          </a:p>
          <a:p>
            <a:r>
              <a:rPr lang="en-US" dirty="0" smtClean="0"/>
              <a:t>Variable will not be available in next page</a:t>
            </a:r>
          </a:p>
          <a:p>
            <a:pPr lvl="1"/>
            <a:r>
              <a:rPr lang="en-US" dirty="0" smtClean="0"/>
              <a:t>When current page is closed by user </a:t>
            </a:r>
          </a:p>
          <a:p>
            <a:pPr lvl="1"/>
            <a:r>
              <a:rPr lang="en-US" dirty="0" smtClean="0"/>
              <a:t>Forwarded internally by application </a:t>
            </a:r>
          </a:p>
          <a:p>
            <a:pPr lvl="1"/>
            <a:r>
              <a:rPr lang="en-US" dirty="0" smtClean="0"/>
              <a:t>Redirected by application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Scope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</a:t>
            </a:r>
            <a:r>
              <a:rPr lang="en-US" dirty="0" err="1" smtClean="0"/>
              <a:t>uri</a:t>
            </a:r>
            <a:r>
              <a:rPr lang="en-US" dirty="0" smtClean="0"/>
              <a:t>="http://java.sun.com/jsp/jstl/core" prefix="c" %&gt; </a:t>
            </a:r>
          </a:p>
          <a:p>
            <a:pPr>
              <a:buNone/>
            </a:pPr>
            <a:r>
              <a:rPr lang="en-US" dirty="0" smtClean="0"/>
              <a:t>&lt;html&gt; 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	&lt;title&gt;JSP Page Scope Example&lt;/title&gt; </a:t>
            </a:r>
          </a:p>
          <a:p>
            <a:pPr>
              <a:buNone/>
            </a:pPr>
            <a:r>
              <a:rPr lang="en-US" dirty="0" smtClean="0"/>
              <a:t>	&lt;/head&gt; </a:t>
            </a:r>
          </a:p>
          <a:p>
            <a:pPr>
              <a:buNone/>
            </a:pPr>
            <a:r>
              <a:rPr lang="en-US" dirty="0" smtClean="0"/>
              <a:t>&lt;body&gt; </a:t>
            </a:r>
          </a:p>
          <a:p>
            <a:pPr>
              <a:buNone/>
            </a:pPr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</a:t>
            </a:r>
            <a:r>
              <a:rPr lang="en-US" dirty="0" err="1" smtClean="0"/>
              <a:t>Dinesh</a:t>
            </a:r>
            <a:r>
              <a:rPr lang="en-US" dirty="0" smtClean="0"/>
              <a:t>" scope="page" /&gt; </a:t>
            </a:r>
          </a:p>
          <a:p>
            <a:pPr>
              <a:buNone/>
            </a:pPr>
            <a:r>
              <a:rPr lang="en-US" dirty="0" smtClean="0"/>
              <a:t>Local Variable : &lt;c:out value="${name}" /&gt; 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="test.jsp"&gt;Test Page&lt;/a&gt; &lt;/body&gt; &lt;/html&gt;</a:t>
            </a:r>
          </a:p>
          <a:p>
            <a:pPr>
              <a:buNone/>
            </a:pPr>
            <a:r>
              <a:rPr lang="en-US" b="1" dirty="0" smtClean="0"/>
              <a:t>Output 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Variable: </a:t>
            </a:r>
            <a:r>
              <a:rPr lang="en-US" dirty="0" err="1" smtClean="0"/>
              <a:t>Dinesh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>
                <a:solidFill>
                  <a:srgbClr val="0070C0"/>
                </a:solidFill>
              </a:rPr>
              <a:t>Test Page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1387</Words>
  <Application>Microsoft Office PowerPoint</Application>
  <PresentationFormat>On-screen Show (4:3)</PresentationFormat>
  <Paragraphs>458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Java Standard Tag Library (JSTL) various scopes, Database connectivity</vt:lpstr>
      <vt:lpstr>Java Standard Tag Library</vt:lpstr>
      <vt:lpstr>JSTL Core Tag List</vt:lpstr>
      <vt:lpstr> JSTL Core &lt;c:out&gt; Tag </vt:lpstr>
      <vt:lpstr>How to run JSP program if it has JSTL tags?</vt:lpstr>
      <vt:lpstr> JSTL Core &lt;c:set&gt; Tag </vt:lpstr>
      <vt:lpstr>JSP Scopes</vt:lpstr>
      <vt:lpstr>Page Scope</vt:lpstr>
      <vt:lpstr>Page Scope - Example</vt:lpstr>
      <vt:lpstr>Page Scope - Example</vt:lpstr>
      <vt:lpstr>Page Scope - Example</vt:lpstr>
      <vt:lpstr>Request Scope</vt:lpstr>
      <vt:lpstr>Request Scope Example</vt:lpstr>
      <vt:lpstr>Request Scope Example</vt:lpstr>
      <vt:lpstr>Session Scope</vt:lpstr>
      <vt:lpstr>Session Scope Example</vt:lpstr>
      <vt:lpstr>Session Scope Example</vt:lpstr>
      <vt:lpstr>Application Scope</vt:lpstr>
      <vt:lpstr>Application Scope Example</vt:lpstr>
      <vt:lpstr>Application Scope Example</vt:lpstr>
      <vt:lpstr>&lt;c:remove&gt; tag</vt:lpstr>
      <vt:lpstr>&lt;c:if&gt; tag</vt:lpstr>
      <vt:lpstr>&lt;c:forEach&gt; tag</vt:lpstr>
      <vt:lpstr>&lt;c:choose&gt;</vt:lpstr>
      <vt:lpstr>&lt;c:redirect&gt; tag</vt:lpstr>
      <vt:lpstr>SQL Tags</vt:lpstr>
      <vt:lpstr>SQL Tags</vt:lpstr>
      <vt:lpstr>SQL setDataSource Example</vt:lpstr>
      <vt:lpstr>sql:query tag example - Database Connectivity</vt:lpstr>
      <vt:lpstr>Output Snapshots</vt:lpstr>
      <vt:lpstr>sql:update &amp; sql:param - Example</vt:lpstr>
      <vt:lpstr>sql:transaction - Example</vt:lpstr>
      <vt:lpstr>Function tags</vt:lpstr>
      <vt:lpstr> fn:contains() - Example </vt:lpstr>
      <vt:lpstr> fn:startswith() - Example </vt:lpstr>
      <vt:lpstr> fn:split() - Example </vt:lpstr>
      <vt:lpstr> fn:toLowerCase()  </vt:lpstr>
      <vt:lpstr>fn:length()</vt:lpstr>
      <vt:lpstr> fn:replace()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Standard Tag Library (JSTL)</dc:title>
  <dc:creator>staff</dc:creator>
  <cp:lastModifiedBy>staff</cp:lastModifiedBy>
  <cp:revision>65</cp:revision>
  <dcterms:created xsi:type="dcterms:W3CDTF">2016-09-01T07:38:49Z</dcterms:created>
  <dcterms:modified xsi:type="dcterms:W3CDTF">2020-02-13T12:15:02Z</dcterms:modified>
</cp:coreProperties>
</file>