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7A28F4-1194-422D-B3F4-287B73C4806D}" type="datetimeFigureOut">
              <a:rPr lang="en-SG" smtClean="0"/>
              <a:t>1/3/2022</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FC90A3-AEA7-49FA-AE1A-8F487EDA7F8F}" type="slidenum">
              <a:rPr lang="en-SG" smtClean="0"/>
              <a:t>‹#›</a:t>
            </a:fld>
            <a:endParaRPr lang="en-SG"/>
          </a:p>
        </p:txBody>
      </p:sp>
    </p:spTree>
    <p:extLst>
      <p:ext uri="{BB962C8B-B14F-4D97-AF65-F5344CB8AC3E}">
        <p14:creationId xmlns:p14="http://schemas.microsoft.com/office/powerpoint/2010/main" val="2658050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9FC90A3-AEA7-49FA-AE1A-8F487EDA7F8F}" type="slidenum">
              <a:rPr lang="en-SG" smtClean="0"/>
              <a:t>1</a:t>
            </a:fld>
            <a:endParaRPr lang="en-SG"/>
          </a:p>
        </p:txBody>
      </p:sp>
    </p:spTree>
    <p:extLst>
      <p:ext uri="{BB962C8B-B14F-4D97-AF65-F5344CB8AC3E}">
        <p14:creationId xmlns:p14="http://schemas.microsoft.com/office/powerpoint/2010/main" val="2447041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9FC90A3-AEA7-49FA-AE1A-8F487EDA7F8F}" type="slidenum">
              <a:rPr lang="en-SG" smtClean="0"/>
              <a:t>3</a:t>
            </a:fld>
            <a:endParaRPr lang="en-SG"/>
          </a:p>
        </p:txBody>
      </p:sp>
    </p:spTree>
    <p:extLst>
      <p:ext uri="{BB962C8B-B14F-4D97-AF65-F5344CB8AC3E}">
        <p14:creationId xmlns:p14="http://schemas.microsoft.com/office/powerpoint/2010/main" val="3563131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A3CB0A0-DF24-42A0-BA72-7FD2925FB9C4}" type="datetime1">
              <a:rPr lang="en-SG" smtClean="0"/>
              <a:t>1/3/2022</a:t>
            </a:fld>
            <a:endParaRPr lang="en-SG"/>
          </a:p>
        </p:txBody>
      </p:sp>
      <p:sp>
        <p:nvSpPr>
          <p:cNvPr id="20" name="Footer Placeholder 19"/>
          <p:cNvSpPr>
            <a:spLocks noGrp="1"/>
          </p:cNvSpPr>
          <p:nvPr>
            <p:ph type="ftr" sz="quarter" idx="11"/>
          </p:nvPr>
        </p:nvSpPr>
        <p:spPr/>
        <p:txBody>
          <a:bodyPr/>
          <a:lstStyle>
            <a:extLst/>
          </a:lstStyle>
          <a:p>
            <a:endParaRPr lang="en-SG"/>
          </a:p>
        </p:txBody>
      </p:sp>
      <p:sp>
        <p:nvSpPr>
          <p:cNvPr id="10" name="Slide Number Placeholder 9"/>
          <p:cNvSpPr>
            <a:spLocks noGrp="1"/>
          </p:cNvSpPr>
          <p:nvPr>
            <p:ph type="sldNum" sz="quarter" idx="12"/>
          </p:nvPr>
        </p:nvSpPr>
        <p:spPr/>
        <p:txBody>
          <a:bodyPr/>
          <a:lstStyle>
            <a:extLst/>
          </a:lstStyle>
          <a:p>
            <a:fld id="{460E2806-901C-498A-96A1-6DCD91CB1211}" type="slidenum">
              <a:rPr lang="en-SG" smtClean="0"/>
              <a:t>‹#›</a:t>
            </a:fld>
            <a:endParaRPr lang="en-SG"/>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7EB9A2-530A-4448-806F-EAEBD4D575C3}" type="datetime1">
              <a:rPr lang="en-SG" smtClean="0"/>
              <a:t>1/3/2022</a:t>
            </a:fld>
            <a:endParaRPr lang="en-SG"/>
          </a:p>
        </p:txBody>
      </p:sp>
      <p:sp>
        <p:nvSpPr>
          <p:cNvPr id="5" name="Footer Placeholder 4"/>
          <p:cNvSpPr>
            <a:spLocks noGrp="1"/>
          </p:cNvSpPr>
          <p:nvPr>
            <p:ph type="ftr" sz="quarter" idx="11"/>
          </p:nvPr>
        </p:nvSpPr>
        <p:spPr/>
        <p:txBody>
          <a:bodyPr/>
          <a:lstStyle>
            <a:extLst/>
          </a:lstStyle>
          <a:p>
            <a:endParaRPr lang="en-SG"/>
          </a:p>
        </p:txBody>
      </p:sp>
      <p:sp>
        <p:nvSpPr>
          <p:cNvPr id="6" name="Slide Number Placeholder 5"/>
          <p:cNvSpPr>
            <a:spLocks noGrp="1"/>
          </p:cNvSpPr>
          <p:nvPr>
            <p:ph type="sldNum" sz="quarter" idx="12"/>
          </p:nvPr>
        </p:nvSpPr>
        <p:spPr/>
        <p:txBody>
          <a:bodyPr/>
          <a:lstStyle>
            <a:extLst/>
          </a:lstStyle>
          <a:p>
            <a:fld id="{460E2806-901C-498A-96A1-6DCD91CB1211}" type="slidenum">
              <a:rPr lang="en-SG" smtClean="0"/>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D07B01-464F-4D0F-8398-3C5BFAB5263D}" type="datetime1">
              <a:rPr lang="en-SG" smtClean="0"/>
              <a:t>1/3/2022</a:t>
            </a:fld>
            <a:endParaRPr lang="en-SG"/>
          </a:p>
        </p:txBody>
      </p:sp>
      <p:sp>
        <p:nvSpPr>
          <p:cNvPr id="5" name="Footer Placeholder 4"/>
          <p:cNvSpPr>
            <a:spLocks noGrp="1"/>
          </p:cNvSpPr>
          <p:nvPr>
            <p:ph type="ftr" sz="quarter" idx="11"/>
          </p:nvPr>
        </p:nvSpPr>
        <p:spPr/>
        <p:txBody>
          <a:bodyPr/>
          <a:lstStyle>
            <a:extLst/>
          </a:lstStyle>
          <a:p>
            <a:endParaRPr lang="en-SG"/>
          </a:p>
        </p:txBody>
      </p:sp>
      <p:sp>
        <p:nvSpPr>
          <p:cNvPr id="6" name="Slide Number Placeholder 5"/>
          <p:cNvSpPr>
            <a:spLocks noGrp="1"/>
          </p:cNvSpPr>
          <p:nvPr>
            <p:ph type="sldNum" sz="quarter" idx="12"/>
          </p:nvPr>
        </p:nvSpPr>
        <p:spPr/>
        <p:txBody>
          <a:bodyPr/>
          <a:lstStyle>
            <a:extLst/>
          </a:lstStyle>
          <a:p>
            <a:fld id="{460E2806-901C-498A-96A1-6DCD91CB1211}" type="slidenum">
              <a:rPr lang="en-SG" smtClean="0"/>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AB65E8-21CB-41CB-B4BE-F349583E4B45}" type="datetime1">
              <a:rPr lang="en-SG" smtClean="0"/>
              <a:t>1/3/2022</a:t>
            </a:fld>
            <a:endParaRPr lang="en-SG"/>
          </a:p>
        </p:txBody>
      </p:sp>
      <p:sp>
        <p:nvSpPr>
          <p:cNvPr id="5" name="Footer Placeholder 4"/>
          <p:cNvSpPr>
            <a:spLocks noGrp="1"/>
          </p:cNvSpPr>
          <p:nvPr>
            <p:ph type="ftr" sz="quarter" idx="11"/>
          </p:nvPr>
        </p:nvSpPr>
        <p:spPr/>
        <p:txBody>
          <a:bodyPr/>
          <a:lstStyle>
            <a:extLst/>
          </a:lstStyle>
          <a:p>
            <a:endParaRPr lang="en-SG"/>
          </a:p>
        </p:txBody>
      </p:sp>
      <p:sp>
        <p:nvSpPr>
          <p:cNvPr id="6" name="Slide Number Placeholder 5"/>
          <p:cNvSpPr>
            <a:spLocks noGrp="1"/>
          </p:cNvSpPr>
          <p:nvPr>
            <p:ph type="sldNum" sz="quarter" idx="12"/>
          </p:nvPr>
        </p:nvSpPr>
        <p:spPr/>
        <p:txBody>
          <a:bodyPr/>
          <a:lstStyle>
            <a:extLst/>
          </a:lstStyle>
          <a:p>
            <a:fld id="{460E2806-901C-498A-96A1-6DCD91CB1211}" type="slidenum">
              <a:rPr lang="en-SG" smtClean="0"/>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54DF412-BDC2-4B1F-A854-94ABC30914C8}" type="datetime1">
              <a:rPr lang="en-SG" smtClean="0"/>
              <a:t>1/3/2022</a:t>
            </a:fld>
            <a:endParaRPr lang="en-SG"/>
          </a:p>
        </p:txBody>
      </p:sp>
      <p:sp>
        <p:nvSpPr>
          <p:cNvPr id="5" name="Footer Placeholder 4"/>
          <p:cNvSpPr>
            <a:spLocks noGrp="1"/>
          </p:cNvSpPr>
          <p:nvPr>
            <p:ph type="ftr" sz="quarter" idx="11"/>
          </p:nvPr>
        </p:nvSpPr>
        <p:spPr/>
        <p:txBody>
          <a:bodyPr/>
          <a:lstStyle>
            <a:extLst/>
          </a:lstStyle>
          <a:p>
            <a:endParaRPr lang="en-SG"/>
          </a:p>
        </p:txBody>
      </p:sp>
      <p:sp>
        <p:nvSpPr>
          <p:cNvPr id="6" name="Slide Number Placeholder 5"/>
          <p:cNvSpPr>
            <a:spLocks noGrp="1"/>
          </p:cNvSpPr>
          <p:nvPr>
            <p:ph type="sldNum" sz="quarter" idx="12"/>
          </p:nvPr>
        </p:nvSpPr>
        <p:spPr/>
        <p:txBody>
          <a:bodyPr/>
          <a:lstStyle>
            <a:extLst/>
          </a:lstStyle>
          <a:p>
            <a:fld id="{460E2806-901C-498A-96A1-6DCD91CB1211}" type="slidenum">
              <a:rPr lang="en-SG" smtClean="0"/>
              <a:t>‹#›</a:t>
            </a:fld>
            <a:endParaRPr lang="en-SG"/>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897F5C-2529-4091-874C-00D30E6BA41F}" type="datetime1">
              <a:rPr lang="en-SG" smtClean="0"/>
              <a:t>1/3/2022</a:t>
            </a:fld>
            <a:endParaRPr lang="en-SG"/>
          </a:p>
        </p:txBody>
      </p:sp>
      <p:sp>
        <p:nvSpPr>
          <p:cNvPr id="6" name="Footer Placeholder 5"/>
          <p:cNvSpPr>
            <a:spLocks noGrp="1"/>
          </p:cNvSpPr>
          <p:nvPr>
            <p:ph type="ftr" sz="quarter" idx="11"/>
          </p:nvPr>
        </p:nvSpPr>
        <p:spPr/>
        <p:txBody>
          <a:bodyPr/>
          <a:lstStyle>
            <a:extLst/>
          </a:lstStyle>
          <a:p>
            <a:endParaRPr lang="en-SG"/>
          </a:p>
        </p:txBody>
      </p:sp>
      <p:sp>
        <p:nvSpPr>
          <p:cNvPr id="7" name="Slide Number Placeholder 6"/>
          <p:cNvSpPr>
            <a:spLocks noGrp="1"/>
          </p:cNvSpPr>
          <p:nvPr>
            <p:ph type="sldNum" sz="quarter" idx="12"/>
          </p:nvPr>
        </p:nvSpPr>
        <p:spPr/>
        <p:txBody>
          <a:bodyPr/>
          <a:lstStyle>
            <a:extLst/>
          </a:lstStyle>
          <a:p>
            <a:fld id="{460E2806-901C-498A-96A1-6DCD91CB1211}" type="slidenum">
              <a:rPr lang="en-SG" smtClean="0"/>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E702BB4-FA60-4215-82F8-48981554E4FB}" type="datetime1">
              <a:rPr lang="en-SG" smtClean="0"/>
              <a:t>1/3/2022</a:t>
            </a:fld>
            <a:endParaRPr lang="en-SG"/>
          </a:p>
        </p:txBody>
      </p:sp>
      <p:sp>
        <p:nvSpPr>
          <p:cNvPr id="8" name="Footer Placeholder 7"/>
          <p:cNvSpPr>
            <a:spLocks noGrp="1"/>
          </p:cNvSpPr>
          <p:nvPr>
            <p:ph type="ftr" sz="quarter" idx="11"/>
          </p:nvPr>
        </p:nvSpPr>
        <p:spPr/>
        <p:txBody>
          <a:bodyPr/>
          <a:lstStyle>
            <a:extLst/>
          </a:lstStyle>
          <a:p>
            <a:endParaRPr lang="en-SG"/>
          </a:p>
        </p:txBody>
      </p:sp>
      <p:sp>
        <p:nvSpPr>
          <p:cNvPr id="9" name="Slide Number Placeholder 8"/>
          <p:cNvSpPr>
            <a:spLocks noGrp="1"/>
          </p:cNvSpPr>
          <p:nvPr>
            <p:ph type="sldNum" sz="quarter" idx="12"/>
          </p:nvPr>
        </p:nvSpPr>
        <p:spPr/>
        <p:txBody>
          <a:bodyPr/>
          <a:lstStyle>
            <a:extLst/>
          </a:lstStyle>
          <a:p>
            <a:fld id="{460E2806-901C-498A-96A1-6DCD91CB1211}" type="slidenum">
              <a:rPr lang="en-SG" smtClean="0"/>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DB6FB8E-FC71-49BF-87AA-B809AA88092F}" type="datetime1">
              <a:rPr lang="en-SG" smtClean="0"/>
              <a:t>1/3/2022</a:t>
            </a:fld>
            <a:endParaRPr lang="en-SG"/>
          </a:p>
        </p:txBody>
      </p:sp>
      <p:sp>
        <p:nvSpPr>
          <p:cNvPr id="4" name="Footer Placeholder 3"/>
          <p:cNvSpPr>
            <a:spLocks noGrp="1"/>
          </p:cNvSpPr>
          <p:nvPr>
            <p:ph type="ftr" sz="quarter" idx="11"/>
          </p:nvPr>
        </p:nvSpPr>
        <p:spPr/>
        <p:txBody>
          <a:bodyPr/>
          <a:lstStyle>
            <a:extLst/>
          </a:lstStyle>
          <a:p>
            <a:endParaRPr lang="en-SG"/>
          </a:p>
        </p:txBody>
      </p:sp>
      <p:sp>
        <p:nvSpPr>
          <p:cNvPr id="5" name="Slide Number Placeholder 4"/>
          <p:cNvSpPr>
            <a:spLocks noGrp="1"/>
          </p:cNvSpPr>
          <p:nvPr>
            <p:ph type="sldNum" sz="quarter" idx="12"/>
          </p:nvPr>
        </p:nvSpPr>
        <p:spPr/>
        <p:txBody>
          <a:bodyPr/>
          <a:lstStyle>
            <a:extLst/>
          </a:lstStyle>
          <a:p>
            <a:fld id="{460E2806-901C-498A-96A1-6DCD91CB1211}" type="slidenum">
              <a:rPr lang="en-SG" smtClean="0"/>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A51C76C-C28D-4A0F-BCBF-48327B85E9EE}" type="datetime1">
              <a:rPr lang="en-SG" smtClean="0"/>
              <a:t>1/3/2022</a:t>
            </a:fld>
            <a:endParaRPr lang="en-SG"/>
          </a:p>
        </p:txBody>
      </p:sp>
      <p:sp>
        <p:nvSpPr>
          <p:cNvPr id="3" name="Footer Placeholder 2"/>
          <p:cNvSpPr>
            <a:spLocks noGrp="1"/>
          </p:cNvSpPr>
          <p:nvPr>
            <p:ph type="ftr" sz="quarter" idx="11"/>
          </p:nvPr>
        </p:nvSpPr>
        <p:spPr/>
        <p:txBody>
          <a:bodyPr/>
          <a:lstStyle>
            <a:extLst/>
          </a:lstStyle>
          <a:p>
            <a:endParaRPr lang="en-SG"/>
          </a:p>
        </p:txBody>
      </p:sp>
      <p:sp>
        <p:nvSpPr>
          <p:cNvPr id="4" name="Slide Number Placeholder 3"/>
          <p:cNvSpPr>
            <a:spLocks noGrp="1"/>
          </p:cNvSpPr>
          <p:nvPr>
            <p:ph type="sldNum" sz="quarter" idx="12"/>
          </p:nvPr>
        </p:nvSpPr>
        <p:spPr/>
        <p:txBody>
          <a:bodyPr/>
          <a:lstStyle>
            <a:extLst/>
          </a:lstStyle>
          <a:p>
            <a:fld id="{460E2806-901C-498A-96A1-6DCD91CB1211}" type="slidenum">
              <a:rPr lang="en-SG" smtClean="0"/>
              <a:t>‹#›</a:t>
            </a:fld>
            <a:endParaRPr lang="en-SG"/>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F450256-4EC0-444A-93F5-15613FD862CA}" type="datetime1">
              <a:rPr lang="en-SG" smtClean="0"/>
              <a:t>1/3/2022</a:t>
            </a:fld>
            <a:endParaRPr lang="en-SG"/>
          </a:p>
        </p:txBody>
      </p:sp>
      <p:sp>
        <p:nvSpPr>
          <p:cNvPr id="6" name="Footer Placeholder 5"/>
          <p:cNvSpPr>
            <a:spLocks noGrp="1"/>
          </p:cNvSpPr>
          <p:nvPr>
            <p:ph type="ftr" sz="quarter" idx="11"/>
          </p:nvPr>
        </p:nvSpPr>
        <p:spPr/>
        <p:txBody>
          <a:bodyPr/>
          <a:lstStyle>
            <a:extLst/>
          </a:lstStyle>
          <a:p>
            <a:endParaRPr lang="en-SG"/>
          </a:p>
        </p:txBody>
      </p:sp>
      <p:sp>
        <p:nvSpPr>
          <p:cNvPr id="7" name="Slide Number Placeholder 6"/>
          <p:cNvSpPr>
            <a:spLocks noGrp="1"/>
          </p:cNvSpPr>
          <p:nvPr>
            <p:ph type="sldNum" sz="quarter" idx="12"/>
          </p:nvPr>
        </p:nvSpPr>
        <p:spPr/>
        <p:txBody>
          <a:bodyPr/>
          <a:lstStyle>
            <a:extLst/>
          </a:lstStyle>
          <a:p>
            <a:fld id="{460E2806-901C-498A-96A1-6DCD91CB1211}" type="slidenum">
              <a:rPr lang="en-SG" smtClean="0"/>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E665540-1855-4970-8FE5-575AD07779B2}" type="datetime1">
              <a:rPr lang="en-SG" smtClean="0"/>
              <a:t>1/3/2022</a:t>
            </a:fld>
            <a:endParaRPr lang="en-SG"/>
          </a:p>
        </p:txBody>
      </p:sp>
      <p:sp>
        <p:nvSpPr>
          <p:cNvPr id="6" name="Footer Placeholder 5"/>
          <p:cNvSpPr>
            <a:spLocks noGrp="1"/>
          </p:cNvSpPr>
          <p:nvPr>
            <p:ph type="ftr" sz="quarter" idx="11"/>
          </p:nvPr>
        </p:nvSpPr>
        <p:spPr/>
        <p:txBody>
          <a:bodyPr/>
          <a:lstStyle>
            <a:extLst/>
          </a:lstStyle>
          <a:p>
            <a:endParaRPr lang="en-SG"/>
          </a:p>
        </p:txBody>
      </p:sp>
      <p:sp>
        <p:nvSpPr>
          <p:cNvPr id="7" name="Slide Number Placeholder 6"/>
          <p:cNvSpPr>
            <a:spLocks noGrp="1"/>
          </p:cNvSpPr>
          <p:nvPr>
            <p:ph type="sldNum" sz="quarter" idx="12"/>
          </p:nvPr>
        </p:nvSpPr>
        <p:spPr/>
        <p:txBody>
          <a:bodyPr/>
          <a:lstStyle>
            <a:extLst/>
          </a:lstStyle>
          <a:p>
            <a:fld id="{460E2806-901C-498A-96A1-6DCD91CB1211}" type="slidenum">
              <a:rPr lang="en-SG" smtClean="0"/>
              <a:t>‹#›</a:t>
            </a:fld>
            <a:endParaRPr lang="en-SG"/>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13168A8-4C2A-4C3A-A8D1-C722B658FF00}" type="datetime1">
              <a:rPr lang="en-SG" smtClean="0"/>
              <a:t>1/3/2022</a:t>
            </a:fld>
            <a:endParaRPr lang="en-SG"/>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SG"/>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60E2806-901C-498A-96A1-6DCD91CB1211}" type="slidenum">
              <a:rPr lang="en-SG" smtClean="0"/>
              <a:t>‹#›</a:t>
            </a:fld>
            <a:endParaRPr lang="en-SG"/>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2.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1916832"/>
            <a:ext cx="6192688" cy="1830065"/>
          </a:xfrm>
        </p:spPr>
        <p:txBody>
          <a:bodyPr>
            <a:normAutofit fontScale="90000"/>
          </a:bodyPr>
          <a:lstStyle/>
          <a:p>
            <a:r>
              <a:rPr lang="en-SG" dirty="0" smtClean="0"/>
              <a:t>MARKETING AND RETAIL ANALYTICS</a:t>
            </a:r>
            <a:br>
              <a:rPr lang="en-SG" dirty="0" smtClean="0"/>
            </a:br>
            <a:r>
              <a:rPr lang="en-SG" dirty="0" smtClean="0"/>
              <a:t>PROJECT MILESTONE 1</a:t>
            </a:r>
            <a:endParaRPr lang="en-SG" dirty="0"/>
          </a:p>
        </p:txBody>
      </p:sp>
      <p:sp>
        <p:nvSpPr>
          <p:cNvPr id="3" name="Subtitle 2"/>
          <p:cNvSpPr>
            <a:spLocks noGrp="1"/>
          </p:cNvSpPr>
          <p:nvPr>
            <p:ph type="subTitle" idx="1"/>
          </p:nvPr>
        </p:nvSpPr>
        <p:spPr>
          <a:xfrm>
            <a:off x="7308304" y="4077072"/>
            <a:ext cx="1501984" cy="1512168"/>
          </a:xfrm>
        </p:spPr>
        <p:txBody>
          <a:bodyPr>
            <a:normAutofit/>
          </a:bodyPr>
          <a:lstStyle/>
          <a:p>
            <a:pPr algn="r"/>
            <a:r>
              <a:rPr lang="en-SG" sz="1900" dirty="0"/>
              <a:t>SHANKAR S</a:t>
            </a:r>
          </a:p>
          <a:p>
            <a:pPr algn="r"/>
            <a:r>
              <a:rPr lang="en-SG" sz="1900" dirty="0"/>
              <a:t>PGP-DSBA</a:t>
            </a:r>
          </a:p>
          <a:p>
            <a:pPr algn="r"/>
            <a:r>
              <a:rPr lang="en-SG" sz="1900" dirty="0"/>
              <a:t>APRIL 2021</a:t>
            </a:r>
          </a:p>
          <a:p>
            <a:pPr algn="r"/>
            <a:r>
              <a:rPr lang="en-SG" sz="1900" dirty="0"/>
              <a:t>01/03/2022</a:t>
            </a:r>
          </a:p>
          <a:p>
            <a:pPr algn="r"/>
            <a:endParaRPr lang="en-SG" dirty="0"/>
          </a:p>
        </p:txBody>
      </p:sp>
      <p:sp>
        <p:nvSpPr>
          <p:cNvPr id="4" name="Slide Number Placeholder 3"/>
          <p:cNvSpPr>
            <a:spLocks noGrp="1"/>
          </p:cNvSpPr>
          <p:nvPr>
            <p:ph type="sldNum" sz="quarter" idx="12"/>
          </p:nvPr>
        </p:nvSpPr>
        <p:spPr/>
        <p:txBody>
          <a:bodyPr/>
          <a:lstStyle/>
          <a:p>
            <a:fld id="{460E2806-901C-498A-96A1-6DCD91CB1211}" type="slidenum">
              <a:rPr lang="en-SG" smtClean="0"/>
              <a:t>1</a:t>
            </a:fld>
            <a:endParaRPr lang="en-SG"/>
          </a:p>
        </p:txBody>
      </p:sp>
      <p:pic>
        <p:nvPicPr>
          <p:cNvPr id="5" name="Picture 4" descr="C:\Users\Shankar\AppData\Local\Temp\ksohtml4612\wp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pic>
        <p:nvPicPr>
          <p:cNvPr id="6" name="Picture 5" descr="C:\Users\Shankar\AppData\Local\Temp\ksohtml4612\wps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43608" y="169256"/>
            <a:ext cx="1981200" cy="487680"/>
          </a:xfrm>
          <a:prstGeom prst="rect">
            <a:avLst/>
          </a:prstGeom>
          <a:noFill/>
          <a:ln>
            <a:noFill/>
          </a:ln>
        </p:spPr>
      </p:pic>
      <p:pic>
        <p:nvPicPr>
          <p:cNvPr id="7" name="Picture 6" descr="C:\Users\Shankar\AppData\Local\Temp\ksohtml4612\wps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074088" y="696560"/>
            <a:ext cx="1950720" cy="609600"/>
          </a:xfrm>
          <a:prstGeom prst="rect">
            <a:avLst/>
          </a:prstGeom>
          <a:noFill/>
          <a:ln>
            <a:noFill/>
          </a:ln>
        </p:spPr>
      </p:pic>
    </p:spTree>
    <p:extLst>
      <p:ext uri="{BB962C8B-B14F-4D97-AF65-F5344CB8AC3E}">
        <p14:creationId xmlns:p14="http://schemas.microsoft.com/office/powerpoint/2010/main" val="2777667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31640" y="548680"/>
            <a:ext cx="3712964" cy="2736304"/>
          </a:xfrm>
        </p:spPr>
      </p:pic>
      <p:sp>
        <p:nvSpPr>
          <p:cNvPr id="4" name="Slide Number Placeholder 3"/>
          <p:cNvSpPr>
            <a:spLocks noGrp="1"/>
          </p:cNvSpPr>
          <p:nvPr>
            <p:ph type="sldNum" sz="quarter" idx="12"/>
          </p:nvPr>
        </p:nvSpPr>
        <p:spPr/>
        <p:txBody>
          <a:bodyPr/>
          <a:lstStyle/>
          <a:p>
            <a:fld id="{460E2806-901C-498A-96A1-6DCD91CB1211}" type="slidenum">
              <a:rPr lang="en-SG" smtClean="0"/>
              <a:t>10</a:t>
            </a:fld>
            <a:endParaRPr lang="en-SG"/>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478977"/>
            <a:ext cx="3672408" cy="266429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3501008"/>
            <a:ext cx="3731126" cy="299770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36096" y="3501008"/>
            <a:ext cx="3024336" cy="273630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60432" y="3501008"/>
            <a:ext cx="504056" cy="689610"/>
          </a:xfrm>
          <a:prstGeom prst="rect">
            <a:avLst/>
          </a:prstGeom>
        </p:spPr>
      </p:pic>
      <p:pic>
        <p:nvPicPr>
          <p:cNvPr id="10" name="Picture 9" descr="C:\Users\Shankar\AppData\Local\Temp\ksohtml4612\wps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spTree>
    <p:extLst>
      <p:ext uri="{BB962C8B-B14F-4D97-AF65-F5344CB8AC3E}">
        <p14:creationId xmlns:p14="http://schemas.microsoft.com/office/powerpoint/2010/main" val="1209946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052736"/>
            <a:ext cx="7169348" cy="4608512"/>
          </a:xfrm>
        </p:spPr>
      </p:pic>
      <p:sp>
        <p:nvSpPr>
          <p:cNvPr id="4" name="Slide Number Placeholder 3"/>
          <p:cNvSpPr>
            <a:spLocks noGrp="1"/>
          </p:cNvSpPr>
          <p:nvPr>
            <p:ph type="sldNum" sz="quarter" idx="12"/>
          </p:nvPr>
        </p:nvSpPr>
        <p:spPr/>
        <p:txBody>
          <a:bodyPr/>
          <a:lstStyle/>
          <a:p>
            <a:fld id="{460E2806-901C-498A-96A1-6DCD91CB1211}" type="slidenum">
              <a:rPr lang="en-SG" smtClean="0"/>
              <a:t>11</a:t>
            </a:fld>
            <a:endParaRPr lang="en-SG"/>
          </a:p>
        </p:txBody>
      </p:sp>
      <p:pic>
        <p:nvPicPr>
          <p:cNvPr id="6" name="Picture 5" descr="C:\Users\Shankar\AppData\Local\Temp\ksohtml4612\wp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spTree>
    <p:extLst>
      <p:ext uri="{BB962C8B-B14F-4D97-AF65-F5344CB8AC3E}">
        <p14:creationId xmlns:p14="http://schemas.microsoft.com/office/powerpoint/2010/main" val="491853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76672"/>
            <a:ext cx="2416312" cy="576064"/>
          </a:xfrm>
        </p:spPr>
        <p:txBody>
          <a:bodyPr>
            <a:normAutofit/>
          </a:bodyPr>
          <a:lstStyle/>
          <a:p>
            <a:r>
              <a:rPr lang="en-SG" sz="3000" dirty="0" smtClean="0"/>
              <a:t>INFERENCE:</a:t>
            </a:r>
            <a:endParaRPr lang="en-SG" sz="3000" dirty="0"/>
          </a:p>
        </p:txBody>
      </p:sp>
      <p:sp>
        <p:nvSpPr>
          <p:cNvPr id="3" name="Content Placeholder 2"/>
          <p:cNvSpPr>
            <a:spLocks noGrp="1"/>
          </p:cNvSpPr>
          <p:nvPr>
            <p:ph idx="1"/>
          </p:nvPr>
        </p:nvSpPr>
        <p:spPr>
          <a:xfrm>
            <a:off x="1435608" y="1196752"/>
            <a:ext cx="7498080" cy="5051648"/>
          </a:xfrm>
        </p:spPr>
        <p:txBody>
          <a:bodyPr>
            <a:normAutofit/>
          </a:bodyPr>
          <a:lstStyle/>
          <a:p>
            <a:r>
              <a:rPr lang="en-SG" sz="1800" dirty="0" smtClean="0"/>
              <a:t>After performing EDA we can analyse that there are outliers present in all the variables.</a:t>
            </a:r>
          </a:p>
          <a:p>
            <a:r>
              <a:rPr lang="en-SG" sz="1800" dirty="0" smtClean="0"/>
              <a:t>After plotting histogram we can analyse that Sales of Classic Cars is the highest followed by Vintage Cars. Trains has the least sales among all the product line.</a:t>
            </a:r>
          </a:p>
          <a:p>
            <a:r>
              <a:rPr lang="en-SG" sz="1800" dirty="0" smtClean="0"/>
              <a:t>Classic Cars has the most sales with 39.37% of the total sales value.</a:t>
            </a:r>
          </a:p>
          <a:p>
            <a:r>
              <a:rPr lang="en-SG" sz="1800" dirty="0" smtClean="0"/>
              <a:t>USA has the highest sales compared to all other countries with 3,355,576.</a:t>
            </a:r>
          </a:p>
          <a:p>
            <a:r>
              <a:rPr lang="en-SG" sz="1800" dirty="0" smtClean="0"/>
              <a:t>After plotting trend lines across years we can able to analyse that November has the highest sales value both in 2018 and 2019. This leads us that there is seasonality present in the dataset. </a:t>
            </a:r>
          </a:p>
          <a:p>
            <a:r>
              <a:rPr lang="en-SG" sz="1800" dirty="0" smtClean="0"/>
              <a:t>We can see that the demand of Classic cars is high which leads the company to sell the product below the MSRP by giving some offers to the customers.</a:t>
            </a:r>
          </a:p>
          <a:p>
            <a:r>
              <a:rPr lang="en-SG" sz="1800" dirty="0" smtClean="0"/>
              <a:t>We can also see that the most preferred Deal Size by customers is Medium.</a:t>
            </a:r>
          </a:p>
          <a:p>
            <a:r>
              <a:rPr lang="en-SG" sz="1800" dirty="0" smtClean="0"/>
              <a:t>We can also see that most of the orders has been Shipped.</a:t>
            </a:r>
          </a:p>
          <a:p>
            <a:pPr marL="82296" indent="0">
              <a:buNone/>
            </a:pPr>
            <a:endParaRPr lang="en-SG" sz="1800" dirty="0" smtClean="0"/>
          </a:p>
        </p:txBody>
      </p:sp>
      <p:sp>
        <p:nvSpPr>
          <p:cNvPr id="4" name="Slide Number Placeholder 3"/>
          <p:cNvSpPr>
            <a:spLocks noGrp="1"/>
          </p:cNvSpPr>
          <p:nvPr>
            <p:ph type="sldNum" sz="quarter" idx="12"/>
          </p:nvPr>
        </p:nvSpPr>
        <p:spPr/>
        <p:txBody>
          <a:bodyPr/>
          <a:lstStyle/>
          <a:p>
            <a:fld id="{460E2806-901C-498A-96A1-6DCD91CB1211}" type="slidenum">
              <a:rPr lang="en-SG" smtClean="0"/>
              <a:t>12</a:t>
            </a:fld>
            <a:endParaRPr lang="en-SG"/>
          </a:p>
        </p:txBody>
      </p:sp>
      <p:pic>
        <p:nvPicPr>
          <p:cNvPr id="5" name="Picture 4" descr="C:\Users\Shankar\AppData\Local\Temp\ksohtml4612\wp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spTree>
    <p:extLst>
      <p:ext uri="{BB962C8B-B14F-4D97-AF65-F5344CB8AC3E}">
        <p14:creationId xmlns:p14="http://schemas.microsoft.com/office/powerpoint/2010/main" val="1131850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620688"/>
            <a:ext cx="6448760" cy="868958"/>
          </a:xfrm>
        </p:spPr>
        <p:txBody>
          <a:bodyPr>
            <a:normAutofit fontScale="90000"/>
          </a:bodyPr>
          <a:lstStyle/>
          <a:p>
            <a:r>
              <a:rPr lang="en-SG" sz="3000" dirty="0" smtClean="0"/>
              <a:t>CUSTOMER SEGMENTATION USING </a:t>
            </a:r>
            <a:br>
              <a:rPr lang="en-SG" sz="3000" dirty="0" smtClean="0"/>
            </a:br>
            <a:r>
              <a:rPr lang="en-SG" sz="3000" dirty="0" smtClean="0"/>
              <a:t>RFM  ANALYSIS</a:t>
            </a:r>
            <a:endParaRPr lang="en-SG" sz="3000" dirty="0"/>
          </a:p>
        </p:txBody>
      </p:sp>
      <p:sp>
        <p:nvSpPr>
          <p:cNvPr id="3" name="Content Placeholder 2"/>
          <p:cNvSpPr>
            <a:spLocks noGrp="1"/>
          </p:cNvSpPr>
          <p:nvPr>
            <p:ph idx="1"/>
          </p:nvPr>
        </p:nvSpPr>
        <p:spPr>
          <a:xfrm>
            <a:off x="1435608" y="1700808"/>
            <a:ext cx="7498080" cy="4547592"/>
          </a:xfrm>
        </p:spPr>
        <p:txBody>
          <a:bodyPr>
            <a:normAutofit/>
          </a:bodyPr>
          <a:lstStyle/>
          <a:p>
            <a:r>
              <a:rPr lang="en-SG" sz="1800" dirty="0"/>
              <a:t>Which tool used</a:t>
            </a:r>
            <a:r>
              <a:rPr lang="en-SG" sz="1800" dirty="0" smtClean="0"/>
              <a:t>?</a:t>
            </a:r>
          </a:p>
          <a:p>
            <a:pPr marL="82296" indent="0">
              <a:buNone/>
            </a:pPr>
            <a:r>
              <a:rPr lang="en-SG" sz="1800" dirty="0"/>
              <a:t>	</a:t>
            </a:r>
            <a:r>
              <a:rPr lang="en-SG" sz="1600" dirty="0" smtClean="0"/>
              <a:t>The tool used here is KNIME.</a:t>
            </a:r>
          </a:p>
          <a:p>
            <a:r>
              <a:rPr lang="en-SG" sz="1800" dirty="0"/>
              <a:t>What all parameters used and assumptions </a:t>
            </a:r>
            <a:r>
              <a:rPr lang="en-SG" sz="1800" dirty="0" smtClean="0"/>
              <a:t>made</a:t>
            </a:r>
            <a:endParaRPr lang="en-SG" sz="1400" dirty="0" smtClean="0"/>
          </a:p>
          <a:p>
            <a:pPr marL="82296" indent="0">
              <a:buNone/>
            </a:pPr>
            <a:r>
              <a:rPr lang="en-SG" sz="1400" dirty="0"/>
              <a:t>	</a:t>
            </a:r>
            <a:r>
              <a:rPr lang="en-SG" sz="1400" b="1" dirty="0" smtClean="0">
                <a:solidFill>
                  <a:schemeClr val="accent1"/>
                </a:solidFill>
              </a:rPr>
              <a:t>*</a:t>
            </a:r>
            <a:r>
              <a:rPr lang="en-SG" sz="1400" dirty="0" smtClean="0"/>
              <a:t> </a:t>
            </a:r>
            <a:r>
              <a:rPr lang="en-SG" sz="1600" dirty="0" smtClean="0"/>
              <a:t>Here we have excluded Days Since Last Order and created a new Column of Frequency with the current Date as reference. </a:t>
            </a:r>
          </a:p>
          <a:p>
            <a:pPr marL="82296" indent="0">
              <a:buNone/>
            </a:pPr>
            <a:r>
              <a:rPr lang="en-SG" sz="1600" dirty="0"/>
              <a:t>	</a:t>
            </a:r>
            <a:r>
              <a:rPr lang="en-SG" sz="1600" b="1" dirty="0" smtClean="0">
                <a:solidFill>
                  <a:schemeClr val="accent1"/>
                </a:solidFill>
              </a:rPr>
              <a:t>*</a:t>
            </a:r>
            <a:r>
              <a:rPr lang="en-SG" sz="1600" dirty="0" smtClean="0"/>
              <a:t> We can infer from the data there are some order number repeated for different product code. So we can assume that the count of each order number as Frequency of the order number.</a:t>
            </a:r>
          </a:p>
          <a:p>
            <a:pPr marL="82296" indent="0">
              <a:buNone/>
            </a:pPr>
            <a:r>
              <a:rPr lang="en-SG" sz="1600" dirty="0"/>
              <a:t>	</a:t>
            </a:r>
            <a:r>
              <a:rPr lang="en-SG" sz="1600" b="1" dirty="0" smtClean="0">
                <a:solidFill>
                  <a:schemeClr val="accent1"/>
                </a:solidFill>
              </a:rPr>
              <a:t>*</a:t>
            </a:r>
            <a:r>
              <a:rPr lang="en-SG" sz="1600" dirty="0" smtClean="0"/>
              <a:t> We have created a new Column ‘Monetary’ which is Quantity * Price Each which is further used for RFM Analysis.</a:t>
            </a:r>
          </a:p>
          <a:p>
            <a:pPr marL="82296" indent="0">
              <a:buNone/>
            </a:pPr>
            <a:r>
              <a:rPr lang="en-SG" sz="1600" dirty="0"/>
              <a:t>	</a:t>
            </a:r>
            <a:r>
              <a:rPr lang="en-SG" sz="1600" b="1" dirty="0" smtClean="0">
                <a:solidFill>
                  <a:schemeClr val="accent1"/>
                </a:solidFill>
              </a:rPr>
              <a:t>*</a:t>
            </a:r>
            <a:r>
              <a:rPr lang="en-SG" sz="1600" dirty="0" smtClean="0"/>
              <a:t> We have created four bins which are Churn, Low, Medium and High. Using this we can segregate the customers after performing RFM Analysis.</a:t>
            </a:r>
          </a:p>
          <a:p>
            <a:pPr marL="82296" indent="0">
              <a:buNone/>
            </a:pPr>
            <a:endParaRPr lang="en-SG" sz="1600" dirty="0" smtClean="0"/>
          </a:p>
          <a:p>
            <a:pPr marL="82296" indent="0">
              <a:buNone/>
            </a:pPr>
            <a:r>
              <a:rPr lang="en-SG" sz="1600" dirty="0" smtClean="0"/>
              <a:t>These are some of the assumptions and parameters which is used to create a KNIME workflow.</a:t>
            </a:r>
          </a:p>
        </p:txBody>
      </p:sp>
      <p:sp>
        <p:nvSpPr>
          <p:cNvPr id="4" name="Slide Number Placeholder 3"/>
          <p:cNvSpPr>
            <a:spLocks noGrp="1"/>
          </p:cNvSpPr>
          <p:nvPr>
            <p:ph type="sldNum" sz="quarter" idx="12"/>
          </p:nvPr>
        </p:nvSpPr>
        <p:spPr/>
        <p:txBody>
          <a:bodyPr/>
          <a:lstStyle/>
          <a:p>
            <a:fld id="{460E2806-901C-498A-96A1-6DCD91CB1211}" type="slidenum">
              <a:rPr lang="en-SG" smtClean="0"/>
              <a:t>13</a:t>
            </a:fld>
            <a:endParaRPr lang="en-SG"/>
          </a:p>
        </p:txBody>
      </p:sp>
      <p:pic>
        <p:nvPicPr>
          <p:cNvPr id="5" name="Picture 4" descr="C:\Users\Shankar\AppData\Local\Temp\ksohtml4612\wp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spTree>
    <p:extLst>
      <p:ext uri="{BB962C8B-B14F-4D97-AF65-F5344CB8AC3E}">
        <p14:creationId xmlns:p14="http://schemas.microsoft.com/office/powerpoint/2010/main" val="3473384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76672"/>
            <a:ext cx="3928480" cy="648072"/>
          </a:xfrm>
        </p:spPr>
        <p:txBody>
          <a:bodyPr>
            <a:normAutofit/>
          </a:bodyPr>
          <a:lstStyle/>
          <a:p>
            <a:r>
              <a:rPr lang="en-SG" sz="3000" dirty="0" smtClean="0"/>
              <a:t>KNIME WORKFLOW</a:t>
            </a:r>
            <a:endParaRPr lang="en-SG" sz="3000" dirty="0"/>
          </a:p>
        </p:txBody>
      </p:sp>
      <p:sp>
        <p:nvSpPr>
          <p:cNvPr id="3" name="Content Placeholder 2"/>
          <p:cNvSpPr>
            <a:spLocks noGrp="1"/>
          </p:cNvSpPr>
          <p:nvPr>
            <p:ph idx="1"/>
          </p:nvPr>
        </p:nvSpPr>
        <p:spPr>
          <a:xfrm>
            <a:off x="1435608" y="1268760"/>
            <a:ext cx="7498080" cy="4979640"/>
          </a:xfrm>
        </p:spPr>
        <p:txBody>
          <a:bodyPr>
            <a:normAutofit/>
          </a:bodyPr>
          <a:lstStyle/>
          <a:p>
            <a:pPr marL="82296" indent="0">
              <a:buNone/>
            </a:pPr>
            <a:r>
              <a:rPr lang="en-SG" sz="1800" dirty="0" smtClean="0"/>
              <a:t>The KNIME workflow chart is displayed below.</a:t>
            </a:r>
          </a:p>
          <a:p>
            <a:pPr marL="82296" indent="0">
              <a:buNone/>
            </a:pPr>
            <a:endParaRPr lang="en-SG" sz="1800" dirty="0"/>
          </a:p>
        </p:txBody>
      </p:sp>
      <p:sp>
        <p:nvSpPr>
          <p:cNvPr id="4" name="Slide Number Placeholder 3"/>
          <p:cNvSpPr>
            <a:spLocks noGrp="1"/>
          </p:cNvSpPr>
          <p:nvPr>
            <p:ph type="sldNum" sz="quarter" idx="12"/>
          </p:nvPr>
        </p:nvSpPr>
        <p:spPr/>
        <p:txBody>
          <a:bodyPr/>
          <a:lstStyle/>
          <a:p>
            <a:fld id="{460E2806-901C-498A-96A1-6DCD91CB1211}" type="slidenum">
              <a:rPr lang="en-SG" smtClean="0"/>
              <a:t>14</a:t>
            </a:fld>
            <a:endParaRPr lang="en-SG"/>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72816"/>
            <a:ext cx="7416824" cy="490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C:\Users\Shankar\AppData\Local\Temp\ksohtml4612\wp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spTree>
    <p:extLst>
      <p:ext uri="{BB962C8B-B14F-4D97-AF65-F5344CB8AC3E}">
        <p14:creationId xmlns:p14="http://schemas.microsoft.com/office/powerpoint/2010/main" val="3492434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04664"/>
            <a:ext cx="3136392" cy="648072"/>
          </a:xfrm>
        </p:spPr>
        <p:txBody>
          <a:bodyPr>
            <a:normAutofit/>
          </a:bodyPr>
          <a:lstStyle/>
          <a:p>
            <a:r>
              <a:rPr lang="en-SG" sz="3000" dirty="0"/>
              <a:t>Output table head</a:t>
            </a:r>
          </a:p>
        </p:txBody>
      </p:sp>
      <p:sp>
        <p:nvSpPr>
          <p:cNvPr id="3" name="Content Placeholder 2"/>
          <p:cNvSpPr>
            <a:spLocks noGrp="1"/>
          </p:cNvSpPr>
          <p:nvPr>
            <p:ph idx="1"/>
          </p:nvPr>
        </p:nvSpPr>
        <p:spPr>
          <a:xfrm>
            <a:off x="1435608" y="1340768"/>
            <a:ext cx="7498080" cy="4907632"/>
          </a:xfrm>
        </p:spPr>
        <p:txBody>
          <a:bodyPr>
            <a:normAutofit/>
          </a:bodyPr>
          <a:lstStyle/>
          <a:p>
            <a:pPr marL="82296" indent="0">
              <a:buNone/>
            </a:pPr>
            <a:r>
              <a:rPr lang="en-SG" sz="1800" dirty="0" smtClean="0"/>
              <a:t>The output table head is shown below after that RFM analysis is performed. </a:t>
            </a:r>
          </a:p>
          <a:p>
            <a:pPr marL="82296" indent="0">
              <a:buNone/>
            </a:pPr>
            <a:endParaRPr lang="en-SG" sz="1800" dirty="0"/>
          </a:p>
        </p:txBody>
      </p:sp>
      <p:sp>
        <p:nvSpPr>
          <p:cNvPr id="4" name="Slide Number Placeholder 3"/>
          <p:cNvSpPr>
            <a:spLocks noGrp="1"/>
          </p:cNvSpPr>
          <p:nvPr>
            <p:ph type="sldNum" sz="quarter" idx="12"/>
          </p:nvPr>
        </p:nvSpPr>
        <p:spPr/>
        <p:txBody>
          <a:bodyPr/>
          <a:lstStyle/>
          <a:p>
            <a:fld id="{460E2806-901C-498A-96A1-6DCD91CB1211}" type="slidenum">
              <a:rPr lang="en-SG" smtClean="0"/>
              <a:t>15</a:t>
            </a:fld>
            <a:endParaRPr lang="en-SG"/>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772816"/>
            <a:ext cx="7560840" cy="4688465"/>
          </a:xfrm>
          <a:prstGeom prst="rect">
            <a:avLst/>
          </a:prstGeom>
        </p:spPr>
      </p:pic>
      <p:pic>
        <p:nvPicPr>
          <p:cNvPr id="6" name="Picture 5" descr="C:\Users\Shankar\AppData\Local\Temp\ksohtml4612\wp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spTree>
    <p:extLst>
      <p:ext uri="{BB962C8B-B14F-4D97-AF65-F5344CB8AC3E}">
        <p14:creationId xmlns:p14="http://schemas.microsoft.com/office/powerpoint/2010/main" val="3889248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000" dirty="0" smtClean="0"/>
              <a:t>INFERENCES FROM RFM </a:t>
            </a:r>
            <a:br>
              <a:rPr lang="en-SG" sz="3000" dirty="0" smtClean="0"/>
            </a:br>
            <a:r>
              <a:rPr lang="en-SG" sz="3000" dirty="0" smtClean="0"/>
              <a:t>ANALYSIS </a:t>
            </a:r>
            <a:r>
              <a:rPr lang="en-SG" sz="3000" dirty="0"/>
              <a:t> </a:t>
            </a:r>
            <a:r>
              <a:rPr lang="en-SG" sz="3000" dirty="0" smtClean="0"/>
              <a:t>AND IDENTIFIED SEGMENTS</a:t>
            </a:r>
            <a:endParaRPr lang="en-SG" sz="3000" dirty="0"/>
          </a:p>
        </p:txBody>
      </p:sp>
      <p:sp>
        <p:nvSpPr>
          <p:cNvPr id="3" name="Content Placeholder 2"/>
          <p:cNvSpPr>
            <a:spLocks noGrp="1"/>
          </p:cNvSpPr>
          <p:nvPr>
            <p:ph idx="1"/>
          </p:nvPr>
        </p:nvSpPr>
        <p:spPr/>
        <p:txBody>
          <a:bodyPr>
            <a:normAutofit/>
          </a:bodyPr>
          <a:lstStyle/>
          <a:p>
            <a:pPr marL="82296" indent="0">
              <a:buNone/>
            </a:pPr>
            <a:r>
              <a:rPr lang="en-SG" sz="1800" dirty="0" smtClean="0"/>
              <a:t>Our Top Best Customer.</a:t>
            </a:r>
          </a:p>
          <a:p>
            <a:pPr marL="82296" indent="0">
              <a:buNone/>
            </a:pPr>
            <a:endParaRPr lang="en-SG" sz="1800" dirty="0" smtClean="0"/>
          </a:p>
          <a:p>
            <a:pPr marL="82296" indent="0">
              <a:buNone/>
            </a:pPr>
            <a:endParaRPr lang="en-SG" sz="1800" dirty="0"/>
          </a:p>
          <a:p>
            <a:pPr marL="82296" indent="0">
              <a:buNone/>
            </a:pPr>
            <a:endParaRPr lang="en-SG" sz="1800" dirty="0" smtClean="0"/>
          </a:p>
          <a:p>
            <a:pPr marL="82296" indent="0">
              <a:buNone/>
            </a:pPr>
            <a:endParaRPr lang="en-SG" sz="1800" dirty="0"/>
          </a:p>
          <a:p>
            <a:pPr marL="82296" indent="0">
              <a:buNone/>
            </a:pPr>
            <a:endParaRPr lang="en-SG" sz="1800" dirty="0" smtClean="0"/>
          </a:p>
          <a:p>
            <a:pPr marL="82296" indent="0">
              <a:buNone/>
            </a:pPr>
            <a:endParaRPr lang="en-SG" sz="1800" dirty="0"/>
          </a:p>
          <a:p>
            <a:pPr marL="82296" indent="0">
              <a:buNone/>
            </a:pPr>
            <a:endParaRPr lang="en-SG" sz="1800" dirty="0" smtClean="0"/>
          </a:p>
          <a:p>
            <a:pPr marL="82296" indent="0">
              <a:buNone/>
            </a:pPr>
            <a:r>
              <a:rPr lang="en-SG" sz="1800" dirty="0" smtClean="0"/>
              <a:t>After performing RFM analysis these are the top customers for the company where Euro Shopping Channel is top customer where he recently visited and he his monetary value is high and he is frequently visiting the company. His RFM value is HHH.</a:t>
            </a:r>
            <a:endParaRPr lang="en-SG" sz="1800" dirty="0"/>
          </a:p>
        </p:txBody>
      </p:sp>
      <p:sp>
        <p:nvSpPr>
          <p:cNvPr id="4" name="Slide Number Placeholder 3"/>
          <p:cNvSpPr>
            <a:spLocks noGrp="1"/>
          </p:cNvSpPr>
          <p:nvPr>
            <p:ph type="sldNum" sz="quarter" idx="12"/>
          </p:nvPr>
        </p:nvSpPr>
        <p:spPr/>
        <p:txBody>
          <a:bodyPr/>
          <a:lstStyle/>
          <a:p>
            <a:fld id="{460E2806-901C-498A-96A1-6DCD91CB1211}" type="slidenum">
              <a:rPr lang="en-SG" smtClean="0"/>
              <a:t>16</a:t>
            </a:fld>
            <a:endParaRPr lang="en-SG"/>
          </a:p>
        </p:txBody>
      </p:sp>
      <p:pic>
        <p:nvPicPr>
          <p:cNvPr id="5" name="Picture 4" descr="C:\Users\Shankar\AppData\Local\Temp\ksohtml4612\wp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360" y="1824248"/>
            <a:ext cx="7344816" cy="2376263"/>
          </a:xfrm>
          <a:prstGeom prst="rect">
            <a:avLst/>
          </a:prstGeom>
        </p:spPr>
      </p:pic>
    </p:spTree>
    <p:extLst>
      <p:ext uri="{BB962C8B-B14F-4D97-AF65-F5344CB8AC3E}">
        <p14:creationId xmlns:p14="http://schemas.microsoft.com/office/powerpoint/2010/main" val="1056250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980728"/>
            <a:ext cx="7498080" cy="5267672"/>
          </a:xfrm>
        </p:spPr>
        <p:txBody>
          <a:bodyPr>
            <a:normAutofit/>
          </a:bodyPr>
          <a:lstStyle/>
          <a:p>
            <a:pPr marL="82296" indent="0">
              <a:buNone/>
            </a:pPr>
            <a:r>
              <a:rPr lang="en-SG" sz="1800" dirty="0"/>
              <a:t>Which customers are on the verge of churning</a:t>
            </a:r>
            <a:r>
              <a:rPr lang="en-SG" sz="1800" dirty="0" smtClean="0"/>
              <a:t>?</a:t>
            </a:r>
          </a:p>
          <a:p>
            <a:pPr marL="82296" indent="0">
              <a:buNone/>
            </a:pPr>
            <a:endParaRPr lang="en-SG" sz="1800" dirty="0"/>
          </a:p>
          <a:p>
            <a:pPr marL="82296" indent="0">
              <a:buNone/>
            </a:pPr>
            <a:endParaRPr lang="en-SG" sz="1800" dirty="0" smtClean="0"/>
          </a:p>
          <a:p>
            <a:pPr marL="82296" indent="0">
              <a:buNone/>
            </a:pPr>
            <a:endParaRPr lang="en-SG" sz="1800" dirty="0"/>
          </a:p>
          <a:p>
            <a:pPr marL="82296" indent="0">
              <a:buNone/>
            </a:pPr>
            <a:endParaRPr lang="en-SG" sz="1800" dirty="0" smtClean="0"/>
          </a:p>
          <a:p>
            <a:pPr marL="82296" indent="0">
              <a:buNone/>
            </a:pPr>
            <a:endParaRPr lang="en-SG" sz="1800" dirty="0"/>
          </a:p>
          <a:p>
            <a:pPr marL="82296" indent="0">
              <a:buNone/>
            </a:pPr>
            <a:endParaRPr lang="en-SG" sz="1800" dirty="0" smtClean="0"/>
          </a:p>
          <a:p>
            <a:pPr marL="82296" indent="0">
              <a:buNone/>
            </a:pPr>
            <a:endParaRPr lang="en-SG" sz="1800" dirty="0"/>
          </a:p>
          <a:p>
            <a:pPr marL="82296" indent="0">
              <a:buNone/>
            </a:pPr>
            <a:endParaRPr lang="en-SG" sz="1800" dirty="0" smtClean="0"/>
          </a:p>
          <a:p>
            <a:pPr marL="82296" indent="0">
              <a:buNone/>
            </a:pPr>
            <a:r>
              <a:rPr lang="en-SG" sz="1800" dirty="0"/>
              <a:t>These are the customers who are on the verge of churning</a:t>
            </a:r>
            <a:r>
              <a:rPr lang="en-SG" sz="1800" dirty="0" smtClean="0"/>
              <a:t>.</a:t>
            </a:r>
            <a:r>
              <a:rPr lang="en-SG" sz="1800" dirty="0"/>
              <a:t> </a:t>
            </a:r>
            <a:r>
              <a:rPr lang="en-SG" sz="1800" dirty="0" smtClean="0"/>
              <a:t>Here if the company has some extra credit after the promotions to their top and medium customers they can focus over these customers so that they can turn into some potential customers.</a:t>
            </a:r>
            <a:endParaRPr lang="en-SG" sz="1800" dirty="0"/>
          </a:p>
        </p:txBody>
      </p:sp>
      <p:sp>
        <p:nvSpPr>
          <p:cNvPr id="4" name="Slide Number Placeholder 3"/>
          <p:cNvSpPr>
            <a:spLocks noGrp="1"/>
          </p:cNvSpPr>
          <p:nvPr>
            <p:ph type="sldNum" sz="quarter" idx="12"/>
          </p:nvPr>
        </p:nvSpPr>
        <p:spPr/>
        <p:txBody>
          <a:bodyPr/>
          <a:lstStyle/>
          <a:p>
            <a:fld id="{460E2806-901C-498A-96A1-6DCD91CB1211}" type="slidenum">
              <a:rPr lang="en-SG" smtClean="0"/>
              <a:t>17</a:t>
            </a:fld>
            <a:endParaRPr lang="en-SG"/>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72816"/>
            <a:ext cx="7200800" cy="2088232"/>
          </a:xfrm>
          <a:prstGeom prst="rect">
            <a:avLst/>
          </a:prstGeom>
        </p:spPr>
      </p:pic>
      <p:pic>
        <p:nvPicPr>
          <p:cNvPr id="6" name="Picture 5" descr="C:\Users\Shankar\AppData\Local\Temp\ksohtml4612\wp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spTree>
    <p:extLst>
      <p:ext uri="{BB962C8B-B14F-4D97-AF65-F5344CB8AC3E}">
        <p14:creationId xmlns:p14="http://schemas.microsoft.com/office/powerpoint/2010/main" val="1815711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052736"/>
            <a:ext cx="7498080" cy="5195664"/>
          </a:xfrm>
        </p:spPr>
        <p:txBody>
          <a:bodyPr>
            <a:normAutofit/>
          </a:bodyPr>
          <a:lstStyle/>
          <a:p>
            <a:pPr marL="82296" indent="0">
              <a:buNone/>
            </a:pPr>
            <a:r>
              <a:rPr lang="en-SG" sz="1800" dirty="0"/>
              <a:t>Who are your lost customers? </a:t>
            </a:r>
          </a:p>
          <a:p>
            <a:pPr marL="82296" indent="0">
              <a:buNone/>
            </a:pPr>
            <a:endParaRPr lang="en-SG" sz="1800" dirty="0" smtClean="0"/>
          </a:p>
          <a:p>
            <a:pPr marL="82296" indent="0">
              <a:buNone/>
            </a:pPr>
            <a:endParaRPr lang="en-SG" sz="1800" dirty="0"/>
          </a:p>
          <a:p>
            <a:pPr marL="82296" indent="0">
              <a:buNone/>
            </a:pPr>
            <a:endParaRPr lang="en-SG" sz="1800" dirty="0" smtClean="0"/>
          </a:p>
          <a:p>
            <a:pPr marL="82296" indent="0">
              <a:buNone/>
            </a:pPr>
            <a:endParaRPr lang="en-SG" sz="1800" dirty="0"/>
          </a:p>
          <a:p>
            <a:pPr marL="82296" indent="0">
              <a:buNone/>
            </a:pPr>
            <a:endParaRPr lang="en-SG" sz="1800" dirty="0" smtClean="0"/>
          </a:p>
          <a:p>
            <a:pPr marL="82296" indent="0">
              <a:buNone/>
            </a:pPr>
            <a:endParaRPr lang="en-SG" sz="1800" dirty="0"/>
          </a:p>
          <a:p>
            <a:pPr marL="82296" indent="0">
              <a:buNone/>
            </a:pPr>
            <a:endParaRPr lang="en-SG" sz="1800" dirty="0" smtClean="0"/>
          </a:p>
          <a:p>
            <a:pPr marL="82296" indent="0">
              <a:buNone/>
            </a:pPr>
            <a:r>
              <a:rPr lang="en-SG" sz="1800" dirty="0" smtClean="0"/>
              <a:t>After performing RFM analysis we found out these are the customers that the company has lost over the years. These customers did not visit the company for more than 18 months and their monetary value is also not good.  The company should let go of these customers instead of dwelling in this.</a:t>
            </a:r>
          </a:p>
        </p:txBody>
      </p:sp>
      <p:sp>
        <p:nvSpPr>
          <p:cNvPr id="4" name="Slide Number Placeholder 3"/>
          <p:cNvSpPr>
            <a:spLocks noGrp="1"/>
          </p:cNvSpPr>
          <p:nvPr>
            <p:ph type="sldNum" sz="quarter" idx="12"/>
          </p:nvPr>
        </p:nvSpPr>
        <p:spPr/>
        <p:txBody>
          <a:bodyPr/>
          <a:lstStyle/>
          <a:p>
            <a:fld id="{460E2806-901C-498A-96A1-6DCD91CB1211}" type="slidenum">
              <a:rPr lang="en-SG" smtClean="0"/>
              <a:t>18</a:t>
            </a:fld>
            <a:endParaRPr lang="en-SG"/>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928" y="1844824"/>
            <a:ext cx="7056784" cy="1440160"/>
          </a:xfrm>
          <a:prstGeom prst="rect">
            <a:avLst/>
          </a:prstGeom>
        </p:spPr>
      </p:pic>
      <p:pic>
        <p:nvPicPr>
          <p:cNvPr id="6" name="Picture 5" descr="C:\Users\Shankar\AppData\Local\Temp\ksohtml4612\wp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spTree>
    <p:extLst>
      <p:ext uri="{BB962C8B-B14F-4D97-AF65-F5344CB8AC3E}">
        <p14:creationId xmlns:p14="http://schemas.microsoft.com/office/powerpoint/2010/main" val="3841692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052736"/>
            <a:ext cx="7498080" cy="5195664"/>
          </a:xfrm>
        </p:spPr>
        <p:txBody>
          <a:bodyPr>
            <a:normAutofit/>
          </a:bodyPr>
          <a:lstStyle/>
          <a:p>
            <a:pPr marL="82296" indent="0">
              <a:buNone/>
            </a:pPr>
            <a:r>
              <a:rPr lang="en-SG" sz="1800" dirty="0" smtClean="0"/>
              <a:t>Who </a:t>
            </a:r>
            <a:r>
              <a:rPr lang="en-SG" sz="1800" dirty="0"/>
              <a:t>are your loyal </a:t>
            </a:r>
            <a:r>
              <a:rPr lang="en-SG" sz="1800" dirty="0" smtClean="0"/>
              <a:t>customers?</a:t>
            </a:r>
          </a:p>
          <a:p>
            <a:pPr marL="82296" indent="0">
              <a:buNone/>
            </a:pPr>
            <a:endParaRPr lang="en-SG" sz="1800" dirty="0" smtClean="0"/>
          </a:p>
          <a:p>
            <a:pPr marL="82296" indent="0">
              <a:buNone/>
            </a:pPr>
            <a:endParaRPr lang="en-SG" sz="1800" dirty="0"/>
          </a:p>
          <a:p>
            <a:pPr marL="82296" indent="0">
              <a:buNone/>
            </a:pPr>
            <a:endParaRPr lang="en-SG" sz="1800" dirty="0" smtClean="0"/>
          </a:p>
          <a:p>
            <a:pPr marL="82296" indent="0">
              <a:buNone/>
            </a:pPr>
            <a:endParaRPr lang="en-SG" sz="1800" dirty="0"/>
          </a:p>
          <a:p>
            <a:pPr marL="82296" indent="0">
              <a:buNone/>
            </a:pPr>
            <a:endParaRPr lang="en-SG" sz="1800" dirty="0" smtClean="0"/>
          </a:p>
          <a:p>
            <a:pPr marL="82296" indent="0">
              <a:buNone/>
            </a:pPr>
            <a:endParaRPr lang="en-SG" sz="1800" dirty="0"/>
          </a:p>
          <a:p>
            <a:pPr marL="82296" indent="0">
              <a:buNone/>
            </a:pPr>
            <a:endParaRPr lang="en-SG" sz="1800" dirty="0" smtClean="0"/>
          </a:p>
          <a:p>
            <a:pPr marL="82296" indent="0">
              <a:buNone/>
            </a:pPr>
            <a:r>
              <a:rPr lang="en-SG" sz="1800" dirty="0" smtClean="0"/>
              <a:t>After performing RFM analysis we found out that these are the company’s loyal customer. Here some customer won’t visit the company that much but they are making large orders with high monetary values. We can focus on these customers so that they can become top customers too.</a:t>
            </a:r>
            <a:endParaRPr lang="en-SG" sz="1800" dirty="0"/>
          </a:p>
        </p:txBody>
      </p:sp>
      <p:sp>
        <p:nvSpPr>
          <p:cNvPr id="4" name="Slide Number Placeholder 3"/>
          <p:cNvSpPr>
            <a:spLocks noGrp="1"/>
          </p:cNvSpPr>
          <p:nvPr>
            <p:ph type="sldNum" sz="quarter" idx="12"/>
          </p:nvPr>
        </p:nvSpPr>
        <p:spPr/>
        <p:txBody>
          <a:bodyPr/>
          <a:lstStyle/>
          <a:p>
            <a:fld id="{460E2806-901C-498A-96A1-6DCD91CB1211}" type="slidenum">
              <a:rPr lang="en-SG" smtClean="0"/>
              <a:t>19</a:t>
            </a:fld>
            <a:endParaRPr lang="en-SG"/>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00808"/>
            <a:ext cx="7056784" cy="1584176"/>
          </a:xfrm>
          <a:prstGeom prst="rect">
            <a:avLst/>
          </a:prstGeom>
        </p:spPr>
      </p:pic>
      <p:pic>
        <p:nvPicPr>
          <p:cNvPr id="6" name="Picture 5" descr="C:\Users\Shankar\AppData\Local\Temp\ksohtml4612\wp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spTree>
    <p:extLst>
      <p:ext uri="{BB962C8B-B14F-4D97-AF65-F5344CB8AC3E}">
        <p14:creationId xmlns:p14="http://schemas.microsoft.com/office/powerpoint/2010/main" val="2856854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000" dirty="0" smtClean="0"/>
              <a:t>AGENDA AND SUMMARY</a:t>
            </a:r>
            <a:endParaRPr lang="en-SG" sz="3000" dirty="0"/>
          </a:p>
        </p:txBody>
      </p:sp>
      <p:sp>
        <p:nvSpPr>
          <p:cNvPr id="3" name="Content Placeholder 2"/>
          <p:cNvSpPr>
            <a:spLocks noGrp="1"/>
          </p:cNvSpPr>
          <p:nvPr>
            <p:ph idx="1"/>
          </p:nvPr>
        </p:nvSpPr>
        <p:spPr/>
        <p:txBody>
          <a:bodyPr>
            <a:normAutofit/>
          </a:bodyPr>
          <a:lstStyle/>
          <a:p>
            <a:pPr marL="82296" indent="0">
              <a:buNone/>
            </a:pPr>
            <a:r>
              <a:rPr lang="en-SG" sz="2000" i="1" dirty="0" smtClean="0">
                <a:solidFill>
                  <a:schemeClr val="tx2"/>
                </a:solidFill>
              </a:rPr>
              <a:t>AGENDA</a:t>
            </a:r>
            <a:r>
              <a:rPr lang="en-SG" sz="2000" dirty="0" smtClean="0"/>
              <a:t>:</a:t>
            </a:r>
          </a:p>
          <a:p>
            <a:pPr marL="82296" indent="0">
              <a:buNone/>
            </a:pPr>
            <a:r>
              <a:rPr lang="en-SG" sz="2000" dirty="0"/>
              <a:t>	</a:t>
            </a:r>
            <a:r>
              <a:rPr lang="en-SG" sz="2000" dirty="0" smtClean="0"/>
              <a:t>Agenda of this project is to find out the underlying patterns of the customers of an automobile part manufacturer based on the past 3 years of the company’s transaction data and recommend them customized marketing strategies for different segments of customers.</a:t>
            </a:r>
          </a:p>
          <a:p>
            <a:pPr marL="82296" indent="0">
              <a:buNone/>
            </a:pPr>
            <a:endParaRPr lang="en-SG" sz="2000" dirty="0"/>
          </a:p>
          <a:p>
            <a:pPr marL="82296" indent="0">
              <a:buNone/>
            </a:pPr>
            <a:r>
              <a:rPr lang="en-SG" sz="2000" i="1" dirty="0" smtClean="0">
                <a:solidFill>
                  <a:schemeClr val="tx2"/>
                </a:solidFill>
              </a:rPr>
              <a:t>SUMMARY</a:t>
            </a:r>
            <a:r>
              <a:rPr lang="en-SG" sz="2000" dirty="0" smtClean="0"/>
              <a:t>:</a:t>
            </a:r>
          </a:p>
          <a:p>
            <a:pPr marL="82296" indent="0">
              <a:buNone/>
            </a:pPr>
            <a:r>
              <a:rPr lang="en-SG" sz="2000" dirty="0"/>
              <a:t>	</a:t>
            </a:r>
            <a:r>
              <a:rPr lang="en-SG" sz="2000" dirty="0" smtClean="0"/>
              <a:t>We have received the 3 years data of automobile part manufacture consisting of 2747 entries with 20 variable details regarding the demography and customer information.</a:t>
            </a:r>
            <a:endParaRPr lang="en-SG" sz="2000" dirty="0"/>
          </a:p>
        </p:txBody>
      </p:sp>
      <p:sp>
        <p:nvSpPr>
          <p:cNvPr id="4" name="Slide Number Placeholder 3"/>
          <p:cNvSpPr>
            <a:spLocks noGrp="1"/>
          </p:cNvSpPr>
          <p:nvPr>
            <p:ph type="sldNum" sz="quarter" idx="12"/>
          </p:nvPr>
        </p:nvSpPr>
        <p:spPr/>
        <p:txBody>
          <a:bodyPr/>
          <a:lstStyle/>
          <a:p>
            <a:fld id="{460E2806-901C-498A-96A1-6DCD91CB1211}" type="slidenum">
              <a:rPr lang="en-SG" smtClean="0"/>
              <a:t>2</a:t>
            </a:fld>
            <a:endParaRPr lang="en-SG"/>
          </a:p>
        </p:txBody>
      </p:sp>
      <p:pic>
        <p:nvPicPr>
          <p:cNvPr id="5" name="Picture 4" descr="C:\Users\Shankar\AppData\Local\Temp\ksohtml4612\wp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spTree>
    <p:extLst>
      <p:ext uri="{BB962C8B-B14F-4D97-AF65-F5344CB8AC3E}">
        <p14:creationId xmlns:p14="http://schemas.microsoft.com/office/powerpoint/2010/main" val="3468746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620688"/>
            <a:ext cx="7498080" cy="576064"/>
          </a:xfrm>
        </p:spPr>
        <p:txBody>
          <a:bodyPr>
            <a:normAutofit/>
          </a:bodyPr>
          <a:lstStyle/>
          <a:p>
            <a:r>
              <a:rPr lang="en-SG" sz="3000" dirty="0" smtClean="0"/>
              <a:t>RECOMMENDATIONS</a:t>
            </a:r>
            <a:endParaRPr lang="en-SG" sz="3000" dirty="0"/>
          </a:p>
        </p:txBody>
      </p:sp>
      <p:sp>
        <p:nvSpPr>
          <p:cNvPr id="3" name="Content Placeholder 2"/>
          <p:cNvSpPr>
            <a:spLocks noGrp="1"/>
          </p:cNvSpPr>
          <p:nvPr>
            <p:ph idx="1"/>
          </p:nvPr>
        </p:nvSpPr>
        <p:spPr/>
        <p:txBody>
          <a:bodyPr>
            <a:normAutofit/>
          </a:bodyPr>
          <a:lstStyle/>
          <a:p>
            <a:r>
              <a:rPr lang="en-SG" sz="1800" dirty="0" smtClean="0"/>
              <a:t>Using RFM analysis we found out that the top, loyal customers and also the customers that are churned and on the verge of churning.</a:t>
            </a:r>
          </a:p>
          <a:p>
            <a:r>
              <a:rPr lang="en-SG" sz="1800" dirty="0" smtClean="0"/>
              <a:t>There are </a:t>
            </a:r>
            <a:r>
              <a:rPr lang="en-SG" sz="1800" dirty="0"/>
              <a:t>customers who are on the verge of churning. Here if the company has some extra credit after the promotions to their top and medium customers they can focus over these customers so that they can turn into some potential customers</a:t>
            </a:r>
            <a:r>
              <a:rPr lang="en-SG" sz="1800" dirty="0" smtClean="0"/>
              <a:t>.  This is vital for the company’s growth.</a:t>
            </a:r>
            <a:endParaRPr lang="en-SG" sz="1800" dirty="0"/>
          </a:p>
          <a:p>
            <a:r>
              <a:rPr lang="en-SG" sz="1800" dirty="0" smtClean="0"/>
              <a:t>There are customers </a:t>
            </a:r>
            <a:r>
              <a:rPr lang="en-SG" sz="1800" dirty="0"/>
              <a:t>did not visit the company for more than 18 months and their monetary value is also not good.  The company should let go of these customers instead of dwelling in this.</a:t>
            </a:r>
          </a:p>
          <a:p>
            <a:r>
              <a:rPr lang="en-SG" sz="1800" dirty="0" smtClean="0"/>
              <a:t>The Classis Cars has bought the most number of sales to the company. Also the company can stop manufacturing train since it has the least sales in the past two years and can use that manpower to manufacture their top products.</a:t>
            </a:r>
          </a:p>
          <a:p>
            <a:pPr marL="82296" indent="0">
              <a:buNone/>
            </a:pPr>
            <a:endParaRPr lang="en-SG" sz="1800" dirty="0"/>
          </a:p>
        </p:txBody>
      </p:sp>
      <p:sp>
        <p:nvSpPr>
          <p:cNvPr id="4" name="Slide Number Placeholder 3"/>
          <p:cNvSpPr>
            <a:spLocks noGrp="1"/>
          </p:cNvSpPr>
          <p:nvPr>
            <p:ph type="sldNum" sz="quarter" idx="12"/>
          </p:nvPr>
        </p:nvSpPr>
        <p:spPr/>
        <p:txBody>
          <a:bodyPr/>
          <a:lstStyle/>
          <a:p>
            <a:fld id="{460E2806-901C-498A-96A1-6DCD91CB1211}" type="slidenum">
              <a:rPr lang="en-SG" smtClean="0"/>
              <a:t>20</a:t>
            </a:fld>
            <a:endParaRPr lang="en-SG"/>
          </a:p>
        </p:txBody>
      </p:sp>
      <p:pic>
        <p:nvPicPr>
          <p:cNvPr id="5" name="Picture 4" descr="C:\Users\Shankar\AppData\Local\Temp\ksohtml4612\wp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spTree>
    <p:extLst>
      <p:ext uri="{BB962C8B-B14F-4D97-AF65-F5344CB8AC3E}">
        <p14:creationId xmlns:p14="http://schemas.microsoft.com/office/powerpoint/2010/main" val="914130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3000" dirty="0" smtClean="0"/>
              <a:t>CONTENTS</a:t>
            </a:r>
            <a:endParaRPr lang="en-SG" sz="3000" dirty="0"/>
          </a:p>
        </p:txBody>
      </p:sp>
      <p:sp>
        <p:nvSpPr>
          <p:cNvPr id="3" name="Content Placeholder 2"/>
          <p:cNvSpPr>
            <a:spLocks noGrp="1"/>
          </p:cNvSpPr>
          <p:nvPr>
            <p:ph idx="1"/>
          </p:nvPr>
        </p:nvSpPr>
        <p:spPr/>
        <p:txBody>
          <a:bodyPr>
            <a:normAutofit/>
          </a:bodyPr>
          <a:lstStyle/>
          <a:p>
            <a:pPr>
              <a:lnSpc>
                <a:spcPct val="150000"/>
              </a:lnSpc>
            </a:pPr>
            <a:r>
              <a:rPr lang="en-SG" sz="2000" dirty="0" smtClean="0">
                <a:solidFill>
                  <a:schemeClr val="tx2"/>
                </a:solidFill>
              </a:rPr>
              <a:t>PROBLEM STATEMENT</a:t>
            </a:r>
          </a:p>
          <a:p>
            <a:pPr>
              <a:lnSpc>
                <a:spcPct val="150000"/>
              </a:lnSpc>
            </a:pPr>
            <a:r>
              <a:rPr lang="en-SG" sz="2000" dirty="0" smtClean="0">
                <a:solidFill>
                  <a:schemeClr val="tx2"/>
                </a:solidFill>
              </a:rPr>
              <a:t>DATA SUMMARY</a:t>
            </a:r>
          </a:p>
          <a:p>
            <a:pPr>
              <a:lnSpc>
                <a:spcPct val="150000"/>
              </a:lnSpc>
            </a:pPr>
            <a:r>
              <a:rPr lang="en-SG" sz="2000" dirty="0" smtClean="0">
                <a:solidFill>
                  <a:schemeClr val="tx2"/>
                </a:solidFill>
              </a:rPr>
              <a:t>EXPLORATORY DATA ANALYSIS</a:t>
            </a:r>
          </a:p>
          <a:p>
            <a:pPr>
              <a:lnSpc>
                <a:spcPct val="150000"/>
              </a:lnSpc>
            </a:pPr>
            <a:r>
              <a:rPr lang="en-SG" sz="2000" dirty="0" smtClean="0">
                <a:solidFill>
                  <a:schemeClr val="tx2"/>
                </a:solidFill>
              </a:rPr>
              <a:t>INFERENCE</a:t>
            </a:r>
          </a:p>
          <a:p>
            <a:pPr>
              <a:lnSpc>
                <a:spcPct val="150000"/>
              </a:lnSpc>
            </a:pPr>
            <a:r>
              <a:rPr lang="en-SG" sz="2000" dirty="0" smtClean="0">
                <a:solidFill>
                  <a:schemeClr val="tx2"/>
                </a:solidFill>
              </a:rPr>
              <a:t>CUSTOMER SEGMENTATION USING RFM ANALYSIS</a:t>
            </a:r>
          </a:p>
          <a:p>
            <a:pPr>
              <a:lnSpc>
                <a:spcPct val="150000"/>
              </a:lnSpc>
            </a:pPr>
            <a:r>
              <a:rPr lang="en-SG" sz="2000" dirty="0" smtClean="0">
                <a:solidFill>
                  <a:schemeClr val="tx2"/>
                </a:solidFill>
              </a:rPr>
              <a:t>KNIME WORKFLOW</a:t>
            </a:r>
          </a:p>
          <a:p>
            <a:pPr>
              <a:lnSpc>
                <a:spcPct val="150000"/>
              </a:lnSpc>
            </a:pPr>
            <a:r>
              <a:rPr lang="en-SG" sz="2000" dirty="0" smtClean="0">
                <a:solidFill>
                  <a:schemeClr val="tx2"/>
                </a:solidFill>
              </a:rPr>
              <a:t>INFERENCE FROM RFM ANALYSIS AND IDENTIFIED SEGMENTS</a:t>
            </a:r>
          </a:p>
          <a:p>
            <a:pPr>
              <a:lnSpc>
                <a:spcPct val="150000"/>
              </a:lnSpc>
            </a:pPr>
            <a:r>
              <a:rPr lang="en-SG" sz="2000" dirty="0" smtClean="0">
                <a:solidFill>
                  <a:schemeClr val="tx2"/>
                </a:solidFill>
              </a:rPr>
              <a:t>RECOMMENDATION</a:t>
            </a:r>
          </a:p>
          <a:p>
            <a:pPr marL="82296" indent="0">
              <a:buNone/>
            </a:pPr>
            <a:endParaRPr lang="en-SG" sz="2000" dirty="0"/>
          </a:p>
        </p:txBody>
      </p:sp>
      <p:sp>
        <p:nvSpPr>
          <p:cNvPr id="4" name="Slide Number Placeholder 3"/>
          <p:cNvSpPr>
            <a:spLocks noGrp="1"/>
          </p:cNvSpPr>
          <p:nvPr>
            <p:ph type="sldNum" sz="quarter" idx="12"/>
          </p:nvPr>
        </p:nvSpPr>
        <p:spPr/>
        <p:txBody>
          <a:bodyPr/>
          <a:lstStyle/>
          <a:p>
            <a:fld id="{460E2806-901C-498A-96A1-6DCD91CB1211}" type="slidenum">
              <a:rPr lang="en-SG" smtClean="0"/>
              <a:t>3</a:t>
            </a:fld>
            <a:endParaRPr lang="en-SG"/>
          </a:p>
        </p:txBody>
      </p:sp>
      <p:pic>
        <p:nvPicPr>
          <p:cNvPr id="5" name="Picture 4" descr="C:\Users\Shankar\AppData\Local\Temp\ksohtml4612\wp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spTree>
    <p:extLst>
      <p:ext uri="{BB962C8B-B14F-4D97-AF65-F5344CB8AC3E}">
        <p14:creationId xmlns:p14="http://schemas.microsoft.com/office/powerpoint/2010/main" val="522381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000" dirty="0" smtClean="0"/>
              <a:t>PROBLEM STATEMENT</a:t>
            </a:r>
            <a:endParaRPr lang="en-SG" sz="3000" dirty="0"/>
          </a:p>
        </p:txBody>
      </p:sp>
      <p:sp>
        <p:nvSpPr>
          <p:cNvPr id="3" name="Content Placeholder 2"/>
          <p:cNvSpPr>
            <a:spLocks noGrp="1"/>
          </p:cNvSpPr>
          <p:nvPr>
            <p:ph idx="1"/>
          </p:nvPr>
        </p:nvSpPr>
        <p:spPr>
          <a:xfrm>
            <a:off x="1331640" y="1196752"/>
            <a:ext cx="7498080" cy="5437584"/>
          </a:xfrm>
        </p:spPr>
        <p:txBody>
          <a:bodyPr>
            <a:normAutofit/>
          </a:bodyPr>
          <a:lstStyle/>
          <a:p>
            <a:pPr marL="82296" indent="0">
              <a:buNone/>
            </a:pPr>
            <a:r>
              <a:rPr lang="en-SG" sz="1800" dirty="0"/>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r>
              <a:rPr lang="en-SG" sz="1800" dirty="0" smtClean="0"/>
              <a:t>.</a:t>
            </a:r>
          </a:p>
          <a:p>
            <a:pPr marL="82296" indent="0">
              <a:buNone/>
            </a:pPr>
            <a:endParaRPr lang="en-SG" sz="2000" dirty="0"/>
          </a:p>
        </p:txBody>
      </p:sp>
      <p:sp>
        <p:nvSpPr>
          <p:cNvPr id="4" name="Slide Number Placeholder 3"/>
          <p:cNvSpPr>
            <a:spLocks noGrp="1"/>
          </p:cNvSpPr>
          <p:nvPr>
            <p:ph type="sldNum" sz="quarter" idx="12"/>
          </p:nvPr>
        </p:nvSpPr>
        <p:spPr/>
        <p:txBody>
          <a:bodyPr/>
          <a:lstStyle/>
          <a:p>
            <a:fld id="{460E2806-901C-498A-96A1-6DCD91CB1211}" type="slidenum">
              <a:rPr lang="en-SG" smtClean="0"/>
              <a:t>4</a:t>
            </a:fld>
            <a:endParaRPr lang="en-SG"/>
          </a:p>
        </p:txBody>
      </p:sp>
      <p:pic>
        <p:nvPicPr>
          <p:cNvPr id="6" name="Picture 5" descr="C:\Users\Shankar\AppData\Local\Temp\ksohtml4612\wp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graphicFrame>
        <p:nvGraphicFramePr>
          <p:cNvPr id="11" name="Table 10"/>
          <p:cNvGraphicFramePr>
            <a:graphicFrameLocks noGrp="1"/>
          </p:cNvGraphicFramePr>
          <p:nvPr>
            <p:extLst>
              <p:ext uri="{D42A27DB-BD31-4B8C-83A1-F6EECF244321}">
                <p14:modId xmlns:p14="http://schemas.microsoft.com/office/powerpoint/2010/main" val="1542292298"/>
              </p:ext>
            </p:extLst>
          </p:nvPr>
        </p:nvGraphicFramePr>
        <p:xfrm>
          <a:off x="2051720" y="2852936"/>
          <a:ext cx="6096000" cy="3838224"/>
        </p:xfrm>
        <a:graphic>
          <a:graphicData uri="http://schemas.openxmlformats.org/drawingml/2006/table">
            <a:tbl>
              <a:tblPr firstRow="1" bandRow="1">
                <a:tableStyleId>{2D5ABB26-0587-4C30-8999-92F81FD0307C}</a:tableStyleId>
              </a:tblPr>
              <a:tblGrid>
                <a:gridCol w="1524000"/>
                <a:gridCol w="1524000"/>
                <a:gridCol w="1524000"/>
                <a:gridCol w="1524000"/>
              </a:tblGrid>
              <a:tr h="374833">
                <a:tc>
                  <a:txBody>
                    <a:bodyPr/>
                    <a:lstStyle/>
                    <a:p>
                      <a:pPr algn="ctr"/>
                      <a:r>
                        <a:rPr lang="en-SG" sz="1000" dirty="0" smtClean="0"/>
                        <a:t>ORDER</a:t>
                      </a:r>
                      <a:r>
                        <a:rPr lang="en-SG" sz="1000" baseline="0" dirty="0" smtClean="0"/>
                        <a:t> NUMBER:</a:t>
                      </a:r>
                      <a:endParaRPr lang="en-SG" sz="1000" dirty="0"/>
                    </a:p>
                  </a:txBody>
                  <a:tcPr/>
                </a:tc>
                <a:tc>
                  <a:txBody>
                    <a:bodyPr/>
                    <a:lstStyle/>
                    <a:p>
                      <a:pPr algn="ctr"/>
                      <a:r>
                        <a:rPr lang="en-SG" sz="1000" dirty="0" smtClean="0"/>
                        <a:t>Order</a:t>
                      </a:r>
                      <a:r>
                        <a:rPr lang="en-SG" sz="1000" baseline="0" dirty="0" smtClean="0"/>
                        <a:t> Number</a:t>
                      </a:r>
                      <a:endParaRPr lang="en-SG" sz="1000" dirty="0"/>
                    </a:p>
                  </a:txBody>
                  <a:tcPr/>
                </a:tc>
                <a:tc>
                  <a:txBody>
                    <a:bodyPr/>
                    <a:lstStyle/>
                    <a:p>
                      <a:pPr algn="ctr"/>
                      <a:r>
                        <a:rPr lang="en-SG" sz="1000" dirty="0" smtClean="0">
                          <a:effectLst/>
                        </a:rPr>
                        <a:t>CUSTOMER</a:t>
                      </a:r>
                      <a:r>
                        <a:rPr lang="en-SG" sz="1000" baseline="0" dirty="0" smtClean="0">
                          <a:effectLst/>
                        </a:rPr>
                        <a:t>NAME:</a:t>
                      </a:r>
                      <a:endParaRPr lang="en-SG" sz="1000" dirty="0" smtClean="0">
                        <a:effectLst/>
                      </a:endParaRPr>
                    </a:p>
                  </a:txBody>
                  <a:tcPr marL="60960" marR="60960" marT="30480" marB="30480" anchor="ctr"/>
                </a:tc>
                <a:tc>
                  <a:txBody>
                    <a:bodyPr/>
                    <a:lstStyle/>
                    <a:p>
                      <a:pPr algn="ctr"/>
                      <a:r>
                        <a:rPr kumimoji="0" lang="en-SG" sz="1000" b="0" i="0" kern="1200" dirty="0" smtClean="0">
                          <a:solidFill>
                            <a:schemeClr val="tx1"/>
                          </a:solidFill>
                          <a:effectLst/>
                          <a:latin typeface="+mn-lt"/>
                          <a:ea typeface="+mn-ea"/>
                          <a:cs typeface="+mn-cs"/>
                        </a:rPr>
                        <a:t>customer</a:t>
                      </a:r>
                      <a:endParaRPr lang="en-SG" sz="1000" dirty="0"/>
                    </a:p>
                  </a:txBody>
                  <a:tcPr/>
                </a:tc>
              </a:tr>
              <a:tr h="374833">
                <a:tc>
                  <a:txBody>
                    <a:bodyPr/>
                    <a:lstStyle/>
                    <a:p>
                      <a:pPr algn="ctr"/>
                      <a:r>
                        <a:rPr lang="en-SG" sz="1000" dirty="0" smtClean="0"/>
                        <a:t>QUANTITYORDERED :</a:t>
                      </a:r>
                      <a:endParaRPr lang="en-SG" sz="1000" dirty="0"/>
                    </a:p>
                  </a:txBody>
                  <a:tcPr/>
                </a:tc>
                <a:tc>
                  <a:txBody>
                    <a:bodyPr/>
                    <a:lstStyle/>
                    <a:p>
                      <a:pPr algn="ctr"/>
                      <a:r>
                        <a:rPr kumimoji="0" lang="en-SG" sz="1000" b="0" i="0" kern="1200" dirty="0" smtClean="0">
                          <a:solidFill>
                            <a:schemeClr val="tx1"/>
                          </a:solidFill>
                          <a:effectLst/>
                          <a:latin typeface="+mn-lt"/>
                          <a:ea typeface="+mn-ea"/>
                          <a:cs typeface="+mn-cs"/>
                        </a:rPr>
                        <a:t>Quantity ordered</a:t>
                      </a:r>
                      <a:endParaRPr lang="en-SG" sz="1000" dirty="0"/>
                    </a:p>
                  </a:txBody>
                  <a:tcPr/>
                </a:tc>
                <a:tc>
                  <a:txBody>
                    <a:bodyPr/>
                    <a:lstStyle/>
                    <a:p>
                      <a:pPr algn="ctr"/>
                      <a:r>
                        <a:rPr lang="en-SG" sz="1000" dirty="0" smtClean="0"/>
                        <a:t>PHONE :</a:t>
                      </a:r>
                      <a:endParaRPr lang="en-SG" sz="1000" dirty="0"/>
                    </a:p>
                  </a:txBody>
                  <a:tcPr/>
                </a:tc>
                <a:tc>
                  <a:txBody>
                    <a:bodyPr/>
                    <a:lstStyle/>
                    <a:p>
                      <a:r>
                        <a:rPr lang="en-SG" sz="1000" dirty="0" smtClean="0">
                          <a:effectLst/>
                        </a:rPr>
                        <a:t>Phone of the customer</a:t>
                      </a:r>
                      <a:endParaRPr lang="en-SG" sz="1000" dirty="0">
                        <a:effectLst/>
                      </a:endParaRPr>
                    </a:p>
                  </a:txBody>
                  <a:tcPr marL="60960" marR="60960" marT="30480" marB="30480" anchor="ctr"/>
                </a:tc>
              </a:tr>
              <a:tr h="374833">
                <a:tc>
                  <a:txBody>
                    <a:bodyPr/>
                    <a:lstStyle/>
                    <a:p>
                      <a:pPr algn="ctr"/>
                      <a:r>
                        <a:rPr kumimoji="0" lang="en-SG" sz="1000" b="0" i="0" kern="1200" dirty="0" smtClean="0">
                          <a:solidFill>
                            <a:schemeClr val="tx1"/>
                          </a:solidFill>
                          <a:effectLst/>
                          <a:latin typeface="+mn-lt"/>
                          <a:ea typeface="+mn-ea"/>
                          <a:cs typeface="+mn-cs"/>
                        </a:rPr>
                        <a:t>PRICEEACH :</a:t>
                      </a:r>
                      <a:endParaRPr lang="en-SG" sz="1000" dirty="0"/>
                    </a:p>
                  </a:txBody>
                  <a:tcPr/>
                </a:tc>
                <a:tc>
                  <a:txBody>
                    <a:bodyPr/>
                    <a:lstStyle/>
                    <a:p>
                      <a:pPr algn="ctr"/>
                      <a:r>
                        <a:rPr kumimoji="0" lang="en-SG" sz="1000" b="0" i="0" kern="1200" dirty="0" smtClean="0">
                          <a:solidFill>
                            <a:schemeClr val="tx1"/>
                          </a:solidFill>
                          <a:effectLst/>
                          <a:latin typeface="+mn-lt"/>
                          <a:ea typeface="+mn-ea"/>
                          <a:cs typeface="+mn-cs"/>
                        </a:rPr>
                        <a:t>Price of Each item</a:t>
                      </a:r>
                      <a:endParaRPr lang="en-SG" sz="1000" dirty="0"/>
                    </a:p>
                  </a:txBody>
                  <a:tcPr/>
                </a:tc>
                <a:tc>
                  <a:txBody>
                    <a:bodyPr/>
                    <a:lstStyle/>
                    <a:p>
                      <a:pPr algn="ctr"/>
                      <a:r>
                        <a:rPr kumimoji="0" lang="en-SG" sz="1000" b="0" i="0" kern="1200" dirty="0" smtClean="0">
                          <a:solidFill>
                            <a:schemeClr val="tx1"/>
                          </a:solidFill>
                          <a:effectLst/>
                          <a:latin typeface="+mn-lt"/>
                          <a:ea typeface="+mn-ea"/>
                          <a:cs typeface="+mn-cs"/>
                        </a:rPr>
                        <a:t>ADDRESSLINE1 :</a:t>
                      </a:r>
                      <a:endParaRPr lang="en-SG" sz="1000" dirty="0"/>
                    </a:p>
                  </a:txBody>
                  <a:tcPr/>
                </a:tc>
                <a:tc>
                  <a:txBody>
                    <a:bodyPr/>
                    <a:lstStyle/>
                    <a:p>
                      <a:r>
                        <a:rPr lang="en-SG" sz="1000" dirty="0" smtClean="0">
                          <a:effectLst/>
                        </a:rPr>
                        <a:t>Address </a:t>
                      </a:r>
                      <a:r>
                        <a:rPr lang="en-SG" sz="1000" dirty="0">
                          <a:effectLst/>
                        </a:rPr>
                        <a:t>of customer</a:t>
                      </a:r>
                    </a:p>
                  </a:txBody>
                  <a:tcPr marL="60960" marR="60960" marT="30480" marB="30480" anchor="ctr"/>
                </a:tc>
              </a:tr>
              <a:tr h="374833">
                <a:tc>
                  <a:txBody>
                    <a:bodyPr/>
                    <a:lstStyle/>
                    <a:p>
                      <a:pPr algn="ctr"/>
                      <a:r>
                        <a:rPr kumimoji="0" lang="en-SG" sz="1000" b="0" i="0" kern="1200" dirty="0" smtClean="0">
                          <a:solidFill>
                            <a:schemeClr val="tx1"/>
                          </a:solidFill>
                          <a:effectLst/>
                          <a:latin typeface="+mn-lt"/>
                          <a:ea typeface="+mn-ea"/>
                          <a:cs typeface="+mn-cs"/>
                        </a:rPr>
                        <a:t>ORDERLINENUMBER :</a:t>
                      </a:r>
                      <a:endParaRPr lang="en-SG" sz="1000" dirty="0"/>
                    </a:p>
                  </a:txBody>
                  <a:tcPr/>
                </a:tc>
                <a:tc>
                  <a:txBody>
                    <a:bodyPr/>
                    <a:lstStyle/>
                    <a:p>
                      <a:pPr algn="ctr"/>
                      <a:r>
                        <a:rPr kumimoji="0" lang="en-SG" sz="1000" b="0" i="0" kern="1200" dirty="0" smtClean="0">
                          <a:solidFill>
                            <a:schemeClr val="tx1"/>
                          </a:solidFill>
                          <a:effectLst/>
                          <a:latin typeface="+mn-lt"/>
                          <a:ea typeface="+mn-ea"/>
                          <a:cs typeface="+mn-cs"/>
                        </a:rPr>
                        <a:t>order line</a:t>
                      </a:r>
                      <a:endParaRPr lang="en-SG" sz="1000" dirty="0"/>
                    </a:p>
                  </a:txBody>
                  <a:tcPr/>
                </a:tc>
                <a:tc>
                  <a:txBody>
                    <a:bodyPr/>
                    <a:lstStyle/>
                    <a:p>
                      <a:pPr algn="ctr"/>
                      <a:r>
                        <a:rPr lang="en-SG" sz="1000" dirty="0" smtClean="0"/>
                        <a:t>CITY :</a:t>
                      </a:r>
                      <a:endParaRPr lang="en-SG" sz="1000" dirty="0"/>
                    </a:p>
                  </a:txBody>
                  <a:tcPr/>
                </a:tc>
                <a:tc>
                  <a:txBody>
                    <a:bodyPr/>
                    <a:lstStyle/>
                    <a:p>
                      <a:pPr algn="ctr"/>
                      <a:r>
                        <a:rPr kumimoji="0" lang="en-SG" sz="1000" b="0" i="0" kern="1200" dirty="0" smtClean="0">
                          <a:solidFill>
                            <a:schemeClr val="tx1"/>
                          </a:solidFill>
                          <a:effectLst/>
                          <a:latin typeface="+mn-lt"/>
                          <a:ea typeface="+mn-ea"/>
                          <a:cs typeface="+mn-cs"/>
                        </a:rPr>
                        <a:t>City of customer</a:t>
                      </a:r>
                      <a:endParaRPr lang="en-SG" sz="1000" dirty="0"/>
                    </a:p>
                  </a:txBody>
                  <a:tcPr/>
                </a:tc>
              </a:tr>
              <a:tr h="374833">
                <a:tc>
                  <a:txBody>
                    <a:bodyPr/>
                    <a:lstStyle/>
                    <a:p>
                      <a:pPr algn="ctr"/>
                      <a:r>
                        <a:rPr kumimoji="0" lang="en-SG" sz="1000" b="0" i="0" kern="1200" dirty="0" smtClean="0">
                          <a:solidFill>
                            <a:schemeClr val="tx1"/>
                          </a:solidFill>
                          <a:effectLst/>
                          <a:latin typeface="+mn-lt"/>
                          <a:ea typeface="+mn-ea"/>
                          <a:cs typeface="+mn-cs"/>
                        </a:rPr>
                        <a:t>SALES :</a:t>
                      </a:r>
                      <a:endParaRPr lang="en-SG" sz="1000" dirty="0"/>
                    </a:p>
                  </a:txBody>
                  <a:tcPr/>
                </a:tc>
                <a:tc>
                  <a:txBody>
                    <a:bodyPr/>
                    <a:lstStyle/>
                    <a:p>
                      <a:pPr algn="ctr"/>
                      <a:r>
                        <a:rPr kumimoji="0" lang="en-SG" sz="1000" b="0" i="0" kern="1200" dirty="0" smtClean="0">
                          <a:solidFill>
                            <a:schemeClr val="tx1"/>
                          </a:solidFill>
                          <a:effectLst/>
                          <a:latin typeface="+mn-lt"/>
                          <a:ea typeface="+mn-ea"/>
                          <a:cs typeface="+mn-cs"/>
                        </a:rPr>
                        <a:t>Sales amount</a:t>
                      </a:r>
                      <a:endParaRPr lang="en-SG" sz="1000" dirty="0"/>
                    </a:p>
                  </a:txBody>
                  <a:tcPr/>
                </a:tc>
                <a:tc>
                  <a:txBody>
                    <a:bodyPr/>
                    <a:lstStyle/>
                    <a:p>
                      <a:pPr algn="ctr"/>
                      <a:r>
                        <a:rPr kumimoji="0" lang="en-SG" sz="1000" b="0" i="0" kern="1200" dirty="0" smtClean="0">
                          <a:solidFill>
                            <a:schemeClr val="tx1"/>
                          </a:solidFill>
                          <a:effectLst/>
                          <a:latin typeface="+mn-lt"/>
                          <a:ea typeface="+mn-ea"/>
                          <a:cs typeface="+mn-cs"/>
                        </a:rPr>
                        <a:t>POSTALCODE :</a:t>
                      </a:r>
                      <a:endParaRPr lang="en-SG" sz="1000" dirty="0"/>
                    </a:p>
                  </a:txBody>
                  <a:tcPr/>
                </a:tc>
                <a:tc>
                  <a:txBody>
                    <a:bodyPr/>
                    <a:lstStyle/>
                    <a:p>
                      <a:pPr algn="ctr"/>
                      <a:r>
                        <a:rPr kumimoji="0" lang="en-SG" sz="1000" b="0" i="0" kern="1200" dirty="0" smtClean="0">
                          <a:solidFill>
                            <a:schemeClr val="tx1"/>
                          </a:solidFill>
                          <a:effectLst/>
                          <a:latin typeface="+mn-lt"/>
                          <a:ea typeface="+mn-ea"/>
                          <a:cs typeface="+mn-cs"/>
                        </a:rPr>
                        <a:t>Postal Code of customer</a:t>
                      </a:r>
                      <a:endParaRPr lang="en-SG" sz="1000" dirty="0"/>
                    </a:p>
                  </a:txBody>
                  <a:tcPr/>
                </a:tc>
              </a:tr>
              <a:tr h="374833">
                <a:tc>
                  <a:txBody>
                    <a:bodyPr/>
                    <a:lstStyle/>
                    <a:p>
                      <a:pPr algn="ctr"/>
                      <a:r>
                        <a:rPr kumimoji="0" lang="en-SG" sz="1000" b="0" i="0" kern="1200" dirty="0" smtClean="0">
                          <a:solidFill>
                            <a:schemeClr val="tx1"/>
                          </a:solidFill>
                          <a:effectLst/>
                          <a:latin typeface="+mn-lt"/>
                          <a:ea typeface="+mn-ea"/>
                          <a:cs typeface="+mn-cs"/>
                        </a:rPr>
                        <a:t>ORDERDATE :</a:t>
                      </a:r>
                      <a:endParaRPr lang="en-SG" sz="1000" dirty="0"/>
                    </a:p>
                  </a:txBody>
                  <a:tcPr/>
                </a:tc>
                <a:tc>
                  <a:txBody>
                    <a:bodyPr/>
                    <a:lstStyle/>
                    <a:p>
                      <a:pPr algn="ctr"/>
                      <a:r>
                        <a:rPr kumimoji="0" lang="en-SG" sz="1000" b="0" i="0" kern="1200" dirty="0" smtClean="0">
                          <a:solidFill>
                            <a:schemeClr val="tx1"/>
                          </a:solidFill>
                          <a:effectLst/>
                          <a:latin typeface="+mn-lt"/>
                          <a:ea typeface="+mn-ea"/>
                          <a:cs typeface="+mn-cs"/>
                        </a:rPr>
                        <a:t>Order Date</a:t>
                      </a:r>
                      <a:endParaRPr lang="en-SG" sz="1000" dirty="0"/>
                    </a:p>
                  </a:txBody>
                  <a:tcPr/>
                </a:tc>
                <a:tc>
                  <a:txBody>
                    <a:bodyPr/>
                    <a:lstStyle/>
                    <a:p>
                      <a:pPr algn="ctr"/>
                      <a:r>
                        <a:rPr kumimoji="0" lang="en-SG" sz="1000" b="0" i="0" kern="1200" dirty="0" smtClean="0">
                          <a:solidFill>
                            <a:schemeClr val="tx1"/>
                          </a:solidFill>
                          <a:effectLst/>
                          <a:latin typeface="+mn-lt"/>
                          <a:ea typeface="+mn-ea"/>
                          <a:cs typeface="+mn-cs"/>
                        </a:rPr>
                        <a:t>COUNTRY :</a:t>
                      </a:r>
                      <a:endParaRPr lang="en-SG" sz="1000" dirty="0"/>
                    </a:p>
                  </a:txBody>
                  <a:tcPr/>
                </a:tc>
                <a:tc>
                  <a:txBody>
                    <a:bodyPr/>
                    <a:lstStyle/>
                    <a:p>
                      <a:pPr algn="ctr"/>
                      <a:r>
                        <a:rPr kumimoji="0" lang="en-SG" sz="1000" b="0" i="0" kern="1200" dirty="0" smtClean="0">
                          <a:solidFill>
                            <a:schemeClr val="tx1"/>
                          </a:solidFill>
                          <a:effectLst/>
                          <a:latin typeface="+mn-lt"/>
                          <a:ea typeface="+mn-ea"/>
                          <a:cs typeface="+mn-cs"/>
                        </a:rPr>
                        <a:t>Country customer</a:t>
                      </a:r>
                      <a:endParaRPr lang="en-SG" sz="1000" dirty="0"/>
                    </a:p>
                  </a:txBody>
                  <a:tcPr/>
                </a:tc>
              </a:tr>
              <a:tr h="400506">
                <a:tc>
                  <a:txBody>
                    <a:bodyPr/>
                    <a:lstStyle/>
                    <a:p>
                      <a:pPr algn="ctr"/>
                      <a:r>
                        <a:rPr kumimoji="0" lang="en-SG" sz="1000" b="0" i="0" kern="1200" dirty="0" smtClean="0">
                          <a:solidFill>
                            <a:schemeClr val="tx1"/>
                          </a:solidFill>
                          <a:effectLst/>
                          <a:latin typeface="+mn-lt"/>
                          <a:ea typeface="+mn-ea"/>
                          <a:cs typeface="+mn-cs"/>
                        </a:rPr>
                        <a:t>DAYS_SINCE_LASTORDER :</a:t>
                      </a:r>
                      <a:endParaRPr lang="en-SG" sz="1000" dirty="0"/>
                    </a:p>
                  </a:txBody>
                  <a:tcPr/>
                </a:tc>
                <a:tc>
                  <a:txBody>
                    <a:bodyPr/>
                    <a:lstStyle/>
                    <a:p>
                      <a:pPr algn="ctr"/>
                      <a:r>
                        <a:rPr kumimoji="0" lang="en-SG" sz="1000" b="0" i="0" kern="1200" dirty="0" smtClean="0">
                          <a:solidFill>
                            <a:schemeClr val="tx1"/>
                          </a:solidFill>
                          <a:effectLst/>
                          <a:latin typeface="+mn-lt"/>
                          <a:ea typeface="+mn-ea"/>
                          <a:cs typeface="+mn-cs"/>
                        </a:rPr>
                        <a:t>Days_ Since_Lastorder</a:t>
                      </a:r>
                      <a:endParaRPr lang="en-SG" sz="1000" dirty="0"/>
                    </a:p>
                  </a:txBody>
                  <a:tcPr/>
                </a:tc>
                <a:tc>
                  <a:txBody>
                    <a:bodyPr/>
                    <a:lstStyle/>
                    <a:p>
                      <a:pPr algn="ctr"/>
                      <a:r>
                        <a:rPr lang="en-SG" sz="1000" dirty="0" smtClean="0"/>
                        <a:t>CONTACTLASTNAME:</a:t>
                      </a:r>
                    </a:p>
                  </a:txBody>
                  <a:tcPr/>
                </a:tc>
                <a:tc>
                  <a:txBody>
                    <a:bodyPr/>
                    <a:lstStyle/>
                    <a:p>
                      <a:pPr algn="ctr"/>
                      <a:r>
                        <a:rPr kumimoji="0" lang="en-SG" sz="1000" b="0" i="0" kern="1200" dirty="0" smtClean="0">
                          <a:solidFill>
                            <a:schemeClr val="tx1"/>
                          </a:solidFill>
                          <a:effectLst/>
                          <a:latin typeface="+mn-lt"/>
                          <a:ea typeface="+mn-ea"/>
                          <a:cs typeface="+mn-cs"/>
                        </a:rPr>
                        <a:t>Contact person customer</a:t>
                      </a:r>
                      <a:endParaRPr lang="en-SG" sz="1000" dirty="0"/>
                    </a:p>
                  </a:txBody>
                  <a:tcPr/>
                </a:tc>
              </a:tr>
              <a:tr h="374833">
                <a:tc>
                  <a:txBody>
                    <a:bodyPr/>
                    <a:lstStyle/>
                    <a:p>
                      <a:pPr algn="ctr"/>
                      <a:r>
                        <a:rPr kumimoji="0" lang="en-SG" sz="1000" b="0" i="0" kern="1200" dirty="0" smtClean="0">
                          <a:solidFill>
                            <a:schemeClr val="tx1"/>
                          </a:solidFill>
                          <a:effectLst/>
                          <a:latin typeface="+mn-lt"/>
                          <a:ea typeface="+mn-ea"/>
                          <a:cs typeface="+mn-cs"/>
                        </a:rPr>
                        <a:t>STATUS :</a:t>
                      </a:r>
                      <a:endParaRPr lang="en-SG" sz="1000" dirty="0"/>
                    </a:p>
                  </a:txBody>
                  <a:tcPr/>
                </a:tc>
                <a:tc>
                  <a:txBody>
                    <a:bodyPr/>
                    <a:lstStyle/>
                    <a:p>
                      <a:pPr algn="ctr"/>
                      <a:r>
                        <a:rPr kumimoji="0" lang="en-SG" sz="1000" b="0" i="0" kern="1200" dirty="0" smtClean="0">
                          <a:solidFill>
                            <a:schemeClr val="tx1"/>
                          </a:solidFill>
                          <a:effectLst/>
                          <a:latin typeface="+mn-lt"/>
                          <a:ea typeface="+mn-ea"/>
                          <a:cs typeface="+mn-cs"/>
                        </a:rPr>
                        <a:t>Status of order like Shipped or not</a:t>
                      </a:r>
                      <a:endParaRPr lang="en-SG" sz="1000" dirty="0"/>
                    </a:p>
                  </a:txBody>
                  <a:tcPr/>
                </a:tc>
                <a:tc>
                  <a:txBody>
                    <a:bodyPr/>
                    <a:lstStyle/>
                    <a:p>
                      <a:pPr algn="ctr"/>
                      <a:r>
                        <a:rPr lang="en-SG" sz="1000" dirty="0" smtClean="0"/>
                        <a:t>CONTACTFIRSTNAME:</a:t>
                      </a:r>
                      <a:endParaRPr lang="en-SG" sz="1000" dirty="0"/>
                    </a:p>
                  </a:txBody>
                  <a:tcPr/>
                </a:tc>
                <a:tc>
                  <a:txBody>
                    <a:bodyPr/>
                    <a:lstStyle/>
                    <a:p>
                      <a:pPr algn="ctr"/>
                      <a:r>
                        <a:rPr kumimoji="0" lang="en-SG" sz="1000" b="0" i="0" kern="1200" dirty="0" smtClean="0">
                          <a:solidFill>
                            <a:schemeClr val="tx1"/>
                          </a:solidFill>
                          <a:effectLst/>
                          <a:latin typeface="+mn-lt"/>
                          <a:ea typeface="+mn-ea"/>
                          <a:cs typeface="+mn-cs"/>
                        </a:rPr>
                        <a:t>Contact person customer</a:t>
                      </a:r>
                      <a:endParaRPr lang="en-SG" sz="1000" dirty="0"/>
                    </a:p>
                  </a:txBody>
                  <a:tcPr/>
                </a:tc>
              </a:tr>
              <a:tr h="374833">
                <a:tc>
                  <a:txBody>
                    <a:bodyPr/>
                    <a:lstStyle/>
                    <a:p>
                      <a:pPr algn="ctr"/>
                      <a:r>
                        <a:rPr kumimoji="0" lang="en-SG" sz="1000" b="0" i="0" kern="1200" dirty="0" smtClean="0">
                          <a:solidFill>
                            <a:schemeClr val="tx1"/>
                          </a:solidFill>
                          <a:effectLst/>
                          <a:latin typeface="+mn-lt"/>
                          <a:ea typeface="+mn-ea"/>
                          <a:cs typeface="+mn-cs"/>
                        </a:rPr>
                        <a:t>PRODUCTLINE :</a:t>
                      </a:r>
                      <a:endParaRPr lang="en-SG" sz="1000" dirty="0"/>
                    </a:p>
                  </a:txBody>
                  <a:tcPr/>
                </a:tc>
                <a:tc>
                  <a:txBody>
                    <a:bodyPr/>
                    <a:lstStyle/>
                    <a:p>
                      <a:pPr algn="ctr"/>
                      <a:r>
                        <a:rPr kumimoji="0" lang="en-SG" sz="1000" b="0" i="0" kern="1200" dirty="0" smtClean="0">
                          <a:solidFill>
                            <a:schemeClr val="tx1"/>
                          </a:solidFill>
                          <a:effectLst/>
                          <a:latin typeface="+mn-lt"/>
                          <a:ea typeface="+mn-ea"/>
                          <a:cs typeface="+mn-cs"/>
                        </a:rPr>
                        <a:t>Product line – CATEGORY</a:t>
                      </a:r>
                      <a:endParaRPr lang="en-SG" sz="1000" dirty="0"/>
                    </a:p>
                  </a:txBody>
                  <a:tcPr/>
                </a:tc>
                <a:tc>
                  <a:txBody>
                    <a:bodyPr/>
                    <a:lstStyle/>
                    <a:p>
                      <a:pPr algn="ctr"/>
                      <a:r>
                        <a:rPr lang="en-SG" sz="1000" dirty="0" smtClean="0"/>
                        <a:t>DEALSIZE:</a:t>
                      </a:r>
                      <a:endParaRPr lang="en-SG" sz="1000" dirty="0"/>
                    </a:p>
                  </a:txBody>
                  <a:tcPr/>
                </a:tc>
                <a:tc>
                  <a:txBody>
                    <a:bodyPr/>
                    <a:lstStyle/>
                    <a:p>
                      <a:pPr algn="ctr"/>
                      <a:r>
                        <a:rPr kumimoji="0" lang="en-SG" sz="1000" b="0" i="0" kern="1200" dirty="0" smtClean="0">
                          <a:solidFill>
                            <a:schemeClr val="tx1"/>
                          </a:solidFill>
                          <a:effectLst/>
                          <a:latin typeface="+mn-lt"/>
                          <a:ea typeface="+mn-ea"/>
                          <a:cs typeface="+mn-cs"/>
                        </a:rPr>
                        <a:t>Size of the deal based on Quantity and Item Price</a:t>
                      </a:r>
                      <a:endParaRPr lang="en-SG" sz="1000" dirty="0"/>
                    </a:p>
                  </a:txBody>
                  <a:tcPr/>
                </a:tc>
              </a:tr>
              <a:tr h="374833">
                <a:tc>
                  <a:txBody>
                    <a:bodyPr/>
                    <a:lstStyle/>
                    <a:p>
                      <a:pPr algn="ctr"/>
                      <a:r>
                        <a:rPr kumimoji="0" lang="en-SG" sz="1000" b="0" i="0" kern="1200" dirty="0" smtClean="0">
                          <a:solidFill>
                            <a:schemeClr val="tx1"/>
                          </a:solidFill>
                          <a:effectLst/>
                          <a:latin typeface="+mn-lt"/>
                          <a:ea typeface="+mn-ea"/>
                          <a:cs typeface="+mn-cs"/>
                        </a:rPr>
                        <a:t>MSRP :</a:t>
                      </a:r>
                      <a:endParaRPr lang="en-SG" sz="1000" dirty="0"/>
                    </a:p>
                  </a:txBody>
                  <a:tcPr/>
                </a:tc>
                <a:tc>
                  <a:txBody>
                    <a:bodyPr/>
                    <a:lstStyle/>
                    <a:p>
                      <a:pPr algn="ctr"/>
                      <a:r>
                        <a:rPr kumimoji="0" lang="en-SG" sz="1000" b="0" i="0" kern="1200" dirty="0" smtClean="0">
                          <a:solidFill>
                            <a:schemeClr val="tx1"/>
                          </a:solidFill>
                          <a:effectLst/>
                          <a:latin typeface="+mn-lt"/>
                          <a:ea typeface="+mn-ea"/>
                          <a:cs typeface="+mn-cs"/>
                        </a:rPr>
                        <a:t>Manufacturer's Suggested Retail Price</a:t>
                      </a:r>
                      <a:endParaRPr lang="en-SG" sz="1000" dirty="0"/>
                    </a:p>
                  </a:txBody>
                  <a:tcPr/>
                </a:tc>
                <a:tc>
                  <a:txBody>
                    <a:bodyPr/>
                    <a:lstStyle/>
                    <a:p>
                      <a:pPr algn="ctr"/>
                      <a:r>
                        <a:rPr lang="en-SG" sz="1000" dirty="0" smtClean="0"/>
                        <a:t>PRODUCTCODE :</a:t>
                      </a:r>
                      <a:endParaRPr lang="en-SG" sz="1000" dirty="0"/>
                    </a:p>
                  </a:txBody>
                  <a:tcPr/>
                </a:tc>
                <a:tc>
                  <a:txBody>
                    <a:bodyPr/>
                    <a:lstStyle/>
                    <a:p>
                      <a:pPr algn="ctr"/>
                      <a:r>
                        <a:rPr kumimoji="0" lang="en-SG" sz="1000" b="0" i="0" kern="1200" dirty="0" smtClean="0">
                          <a:solidFill>
                            <a:schemeClr val="tx1"/>
                          </a:solidFill>
                          <a:effectLst/>
                          <a:latin typeface="+mn-lt"/>
                          <a:ea typeface="+mn-ea"/>
                          <a:cs typeface="+mn-cs"/>
                        </a:rPr>
                        <a:t>Code of Product</a:t>
                      </a:r>
                      <a:endParaRPr lang="en-SG" sz="1000" dirty="0"/>
                    </a:p>
                  </a:txBody>
                  <a:tcPr/>
                </a:tc>
              </a:tr>
            </a:tbl>
          </a:graphicData>
        </a:graphic>
      </p:graphicFrame>
    </p:spTree>
    <p:extLst>
      <p:ext uri="{BB962C8B-B14F-4D97-AF65-F5344CB8AC3E}">
        <p14:creationId xmlns:p14="http://schemas.microsoft.com/office/powerpoint/2010/main" val="458344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000" dirty="0" smtClean="0"/>
              <a:t>DATA SUMMARY</a:t>
            </a:r>
            <a:endParaRPr lang="en-SG" sz="3000" dirty="0"/>
          </a:p>
        </p:txBody>
      </p:sp>
      <p:sp>
        <p:nvSpPr>
          <p:cNvPr id="3" name="Content Placeholder 2"/>
          <p:cNvSpPr>
            <a:spLocks noGrp="1"/>
          </p:cNvSpPr>
          <p:nvPr>
            <p:ph idx="1"/>
          </p:nvPr>
        </p:nvSpPr>
        <p:spPr/>
        <p:txBody>
          <a:bodyPr>
            <a:normAutofit/>
          </a:bodyPr>
          <a:lstStyle/>
          <a:p>
            <a:pPr marL="82296" indent="0">
              <a:buNone/>
            </a:pPr>
            <a:r>
              <a:rPr lang="en-SG" sz="1800" dirty="0" smtClean="0"/>
              <a:t>The Dataset is about an Automobile manufacturing Company.  The Dataset consists of 2747 entries with 20 variables.  Also we can see that there are no null values present in the dataset.  </a:t>
            </a:r>
            <a:endParaRPr lang="en-SG" sz="1800" dirty="0"/>
          </a:p>
        </p:txBody>
      </p:sp>
      <p:sp>
        <p:nvSpPr>
          <p:cNvPr id="4" name="Slide Number Placeholder 3"/>
          <p:cNvSpPr>
            <a:spLocks noGrp="1"/>
          </p:cNvSpPr>
          <p:nvPr>
            <p:ph type="sldNum" sz="quarter" idx="12"/>
          </p:nvPr>
        </p:nvSpPr>
        <p:spPr/>
        <p:txBody>
          <a:bodyPr/>
          <a:lstStyle/>
          <a:p>
            <a:fld id="{460E2806-901C-498A-96A1-6DCD91CB1211}" type="slidenum">
              <a:rPr lang="en-SG" smtClean="0"/>
              <a:t>5</a:t>
            </a:fld>
            <a:endParaRPr lang="en-SG"/>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420888"/>
            <a:ext cx="3816424" cy="390030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2420888"/>
            <a:ext cx="1988820" cy="3900304"/>
          </a:xfrm>
          <a:prstGeom prst="rect">
            <a:avLst/>
          </a:prstGeom>
        </p:spPr>
      </p:pic>
      <p:pic>
        <p:nvPicPr>
          <p:cNvPr id="9" name="Picture 8" descr="C:\Users\Shankar\AppData\Local\Temp\ksohtml4612\wp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spTree>
    <p:extLst>
      <p:ext uri="{BB962C8B-B14F-4D97-AF65-F5344CB8AC3E}">
        <p14:creationId xmlns:p14="http://schemas.microsoft.com/office/powerpoint/2010/main" val="626675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764704"/>
            <a:ext cx="7498080" cy="5483696"/>
          </a:xfrm>
        </p:spPr>
        <p:txBody>
          <a:bodyPr>
            <a:normAutofit/>
          </a:bodyPr>
          <a:lstStyle/>
          <a:p>
            <a:pPr marL="82296" indent="0">
              <a:buNone/>
            </a:pPr>
            <a:r>
              <a:rPr lang="en-SG" sz="1800" dirty="0" smtClean="0"/>
              <a:t>The head and tail of the dataset is shown below.</a:t>
            </a:r>
          </a:p>
          <a:p>
            <a:pPr marL="82296" indent="0">
              <a:buNone/>
            </a:pPr>
            <a:endParaRPr lang="en-SG" sz="1800" dirty="0"/>
          </a:p>
        </p:txBody>
      </p:sp>
      <p:sp>
        <p:nvSpPr>
          <p:cNvPr id="4" name="Slide Number Placeholder 3"/>
          <p:cNvSpPr>
            <a:spLocks noGrp="1"/>
          </p:cNvSpPr>
          <p:nvPr>
            <p:ph type="sldNum" sz="quarter" idx="12"/>
          </p:nvPr>
        </p:nvSpPr>
        <p:spPr/>
        <p:txBody>
          <a:bodyPr/>
          <a:lstStyle/>
          <a:p>
            <a:fld id="{460E2806-901C-498A-96A1-6DCD91CB1211}" type="slidenum">
              <a:rPr lang="en-SG" smtClean="0"/>
              <a:t>6</a:t>
            </a:fld>
            <a:endParaRPr lang="en-SG"/>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268760"/>
            <a:ext cx="7524328" cy="23119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958176"/>
            <a:ext cx="7524328" cy="2317265"/>
          </a:xfrm>
          <a:prstGeom prst="rect">
            <a:avLst/>
          </a:prstGeom>
        </p:spPr>
      </p:pic>
      <p:pic>
        <p:nvPicPr>
          <p:cNvPr id="7" name="Picture 6" descr="C:\Users\Shankar\AppData\Local\Temp\ksohtml4612\wp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spTree>
    <p:extLst>
      <p:ext uri="{BB962C8B-B14F-4D97-AF65-F5344CB8AC3E}">
        <p14:creationId xmlns:p14="http://schemas.microsoft.com/office/powerpoint/2010/main" val="3930589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84784"/>
            <a:ext cx="7498080" cy="4763616"/>
          </a:xfrm>
        </p:spPr>
        <p:txBody>
          <a:bodyPr>
            <a:normAutofit/>
          </a:bodyPr>
          <a:lstStyle/>
          <a:p>
            <a:r>
              <a:rPr lang="en-SG" sz="1800" dirty="0" smtClean="0"/>
              <a:t>The data has no null values and the shape of the dataset is (2747,20).</a:t>
            </a:r>
          </a:p>
          <a:p>
            <a:r>
              <a:rPr lang="en-SG" sz="1800" dirty="0" smtClean="0"/>
              <a:t>This data reflects on the purchasing behaviour of customers in different categories. The company is in automobile part manufacture and the product line in which they are performing are Classic Car, Motorcycle, Plane, Train, Ship, Bus Truck, Vintage Cars etc.</a:t>
            </a:r>
          </a:p>
          <a:p>
            <a:r>
              <a:rPr lang="en-SG" sz="1800" dirty="0" smtClean="0"/>
              <a:t>The data is maintained at each transaction level along with order number and each order number will hold up all the information such as Customer Name, Phone, Country and the product details such as Product Code, Price, Quantity and Sales of each Customer.</a:t>
            </a:r>
          </a:p>
          <a:p>
            <a:r>
              <a:rPr lang="en-SG" sz="1800" dirty="0" smtClean="0"/>
              <a:t>We can notice that one order number has different entries with same or different product codes.</a:t>
            </a:r>
          </a:p>
          <a:p>
            <a:r>
              <a:rPr lang="en-SG" sz="1800" dirty="0" smtClean="0"/>
              <a:t>Manufacture suggested Retail Price for each product is decided but we can infer that this is not matching with Sales of each item to the customer.</a:t>
            </a:r>
            <a:endParaRPr lang="en-SG" sz="1800" dirty="0"/>
          </a:p>
        </p:txBody>
      </p:sp>
      <p:sp>
        <p:nvSpPr>
          <p:cNvPr id="4" name="Slide Number Placeholder 3"/>
          <p:cNvSpPr>
            <a:spLocks noGrp="1"/>
          </p:cNvSpPr>
          <p:nvPr>
            <p:ph type="sldNum" sz="quarter" idx="12"/>
          </p:nvPr>
        </p:nvSpPr>
        <p:spPr/>
        <p:txBody>
          <a:bodyPr/>
          <a:lstStyle/>
          <a:p>
            <a:fld id="{460E2806-901C-498A-96A1-6DCD91CB1211}" type="slidenum">
              <a:rPr lang="en-SG" smtClean="0"/>
              <a:t>7</a:t>
            </a:fld>
            <a:endParaRPr lang="en-SG"/>
          </a:p>
        </p:txBody>
      </p:sp>
      <p:pic>
        <p:nvPicPr>
          <p:cNvPr id="5" name="Picture 4" descr="C:\Users\Shankar\AppData\Local\Temp\ksohtml4612\wp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spTree>
    <p:extLst>
      <p:ext uri="{BB962C8B-B14F-4D97-AF65-F5344CB8AC3E}">
        <p14:creationId xmlns:p14="http://schemas.microsoft.com/office/powerpoint/2010/main" val="2893980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76672"/>
            <a:ext cx="7498080" cy="576064"/>
          </a:xfrm>
        </p:spPr>
        <p:txBody>
          <a:bodyPr>
            <a:normAutofit/>
          </a:bodyPr>
          <a:lstStyle/>
          <a:p>
            <a:r>
              <a:rPr lang="en-SG" sz="3000" dirty="0" smtClean="0"/>
              <a:t>EXPLORATORY DATA ANALYSIS</a:t>
            </a:r>
            <a:endParaRPr lang="en-SG" sz="3000" dirty="0"/>
          </a:p>
        </p:txBody>
      </p:sp>
      <p:sp>
        <p:nvSpPr>
          <p:cNvPr id="3" name="Content Placeholder 2"/>
          <p:cNvSpPr>
            <a:spLocks noGrp="1"/>
          </p:cNvSpPr>
          <p:nvPr>
            <p:ph idx="1"/>
          </p:nvPr>
        </p:nvSpPr>
        <p:spPr>
          <a:xfrm>
            <a:off x="1435608" y="1268760"/>
            <a:ext cx="7498080" cy="4979640"/>
          </a:xfrm>
        </p:spPr>
        <p:txBody>
          <a:bodyPr>
            <a:normAutofit/>
          </a:bodyPr>
          <a:lstStyle/>
          <a:p>
            <a:pPr marL="82296" indent="0">
              <a:buNone/>
            </a:pPr>
            <a:r>
              <a:rPr lang="en-SG" sz="1400" dirty="0" smtClean="0"/>
              <a:t>SALES </a:t>
            </a:r>
          </a:p>
          <a:p>
            <a:pPr marL="82296" indent="0">
              <a:buNone/>
            </a:pPr>
            <a:endParaRPr lang="en-SG" sz="1400" dirty="0"/>
          </a:p>
          <a:p>
            <a:pPr marL="82296" indent="0">
              <a:buNone/>
            </a:pPr>
            <a:endParaRPr lang="en-SG" sz="1400" dirty="0" smtClean="0"/>
          </a:p>
          <a:p>
            <a:pPr marL="82296" indent="0">
              <a:buNone/>
            </a:pPr>
            <a:endParaRPr lang="en-SG" sz="1400" dirty="0"/>
          </a:p>
          <a:p>
            <a:pPr marL="82296" indent="0">
              <a:buNone/>
            </a:pPr>
            <a:endParaRPr lang="en-SG" sz="1400" dirty="0" smtClean="0"/>
          </a:p>
          <a:p>
            <a:pPr marL="82296" indent="0">
              <a:buNone/>
            </a:pPr>
            <a:endParaRPr lang="en-SG" sz="1400" dirty="0"/>
          </a:p>
          <a:p>
            <a:pPr marL="82296" indent="0">
              <a:buNone/>
            </a:pPr>
            <a:endParaRPr lang="en-SG" sz="1400" dirty="0" smtClean="0"/>
          </a:p>
          <a:p>
            <a:pPr marL="82296" indent="0">
              <a:buNone/>
            </a:pPr>
            <a:endParaRPr lang="en-SG" sz="1400" dirty="0"/>
          </a:p>
          <a:p>
            <a:pPr marL="82296" indent="0">
              <a:buNone/>
            </a:pPr>
            <a:endParaRPr lang="en-SG" sz="1400" dirty="0" smtClean="0"/>
          </a:p>
          <a:p>
            <a:pPr marL="82296" indent="0">
              <a:buNone/>
            </a:pPr>
            <a:r>
              <a:rPr lang="en-SG" sz="1400" dirty="0" smtClean="0"/>
              <a:t>MSRP</a:t>
            </a:r>
          </a:p>
          <a:p>
            <a:pPr marL="82296" indent="0">
              <a:buNone/>
            </a:pPr>
            <a:endParaRPr lang="en-SG" sz="1400" dirty="0" smtClean="0"/>
          </a:p>
          <a:p>
            <a:pPr marL="82296" indent="0">
              <a:buNone/>
            </a:pPr>
            <a:endParaRPr lang="en-SG" sz="1400" dirty="0"/>
          </a:p>
        </p:txBody>
      </p:sp>
      <p:sp>
        <p:nvSpPr>
          <p:cNvPr id="4" name="Slide Number Placeholder 3"/>
          <p:cNvSpPr>
            <a:spLocks noGrp="1"/>
          </p:cNvSpPr>
          <p:nvPr>
            <p:ph type="sldNum" sz="quarter" idx="12"/>
          </p:nvPr>
        </p:nvSpPr>
        <p:spPr/>
        <p:txBody>
          <a:bodyPr/>
          <a:lstStyle/>
          <a:p>
            <a:fld id="{460E2806-901C-498A-96A1-6DCD91CB1211}" type="slidenum">
              <a:rPr lang="en-SG" smtClean="0"/>
              <a:t>8</a:t>
            </a:fld>
            <a:endParaRPr lang="en-SG"/>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088" y="1772816"/>
            <a:ext cx="3528392" cy="18364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888" y="1772816"/>
            <a:ext cx="3024336" cy="183642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640" y="4437112"/>
            <a:ext cx="3528392" cy="18002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6288" y="4437088"/>
            <a:ext cx="3024336" cy="1800200"/>
          </a:xfrm>
          <a:prstGeom prst="rect">
            <a:avLst/>
          </a:prstGeom>
        </p:spPr>
      </p:pic>
      <p:pic>
        <p:nvPicPr>
          <p:cNvPr id="10" name="Picture 9" descr="C:\Users\Shankar\AppData\Local\Temp\ksohtml4612\wps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spTree>
    <p:extLst>
      <p:ext uri="{BB962C8B-B14F-4D97-AF65-F5344CB8AC3E}">
        <p14:creationId xmlns:p14="http://schemas.microsoft.com/office/powerpoint/2010/main" val="2005950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31640" y="692696"/>
            <a:ext cx="3856980" cy="2415936"/>
          </a:xfrm>
        </p:spPr>
      </p:pic>
      <p:sp>
        <p:nvSpPr>
          <p:cNvPr id="4" name="Slide Number Placeholder 3"/>
          <p:cNvSpPr>
            <a:spLocks noGrp="1"/>
          </p:cNvSpPr>
          <p:nvPr>
            <p:ph type="sldNum" sz="quarter" idx="12"/>
          </p:nvPr>
        </p:nvSpPr>
        <p:spPr/>
        <p:txBody>
          <a:bodyPr/>
          <a:lstStyle/>
          <a:p>
            <a:fld id="{460E2806-901C-498A-96A1-6DCD91CB1211}" type="slidenum">
              <a:rPr lang="en-SG" smtClean="0"/>
              <a:t>9</a:t>
            </a:fld>
            <a:endParaRPr lang="en-SG"/>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6904" y="764704"/>
            <a:ext cx="3240360" cy="230425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6344" y="3212976"/>
            <a:ext cx="3910559" cy="309634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4128" y="3212976"/>
            <a:ext cx="2823136" cy="3096344"/>
          </a:xfrm>
          <a:prstGeom prst="rect">
            <a:avLst/>
          </a:prstGeom>
        </p:spPr>
      </p:pic>
      <p:pic>
        <p:nvPicPr>
          <p:cNvPr id="9" name="Picture 8" descr="C:\Users\Shankar\AppData\Local\Temp\ksohtml4612\wps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spTree>
    <p:extLst>
      <p:ext uri="{BB962C8B-B14F-4D97-AF65-F5344CB8AC3E}">
        <p14:creationId xmlns:p14="http://schemas.microsoft.com/office/powerpoint/2010/main" val="4583973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1182</TotalTime>
  <Words>1020</Words>
  <Application>Microsoft Office PowerPoint</Application>
  <PresentationFormat>On-screen Show (4:3)</PresentationFormat>
  <Paragraphs>169</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MARKETING AND RETAIL ANALYTICS PROJECT MILESTONE 1</vt:lpstr>
      <vt:lpstr>AGENDA AND SUMMARY</vt:lpstr>
      <vt:lpstr>CONTENTS</vt:lpstr>
      <vt:lpstr>PROBLEM STATEMENT</vt:lpstr>
      <vt:lpstr>DATA SUMMARY</vt:lpstr>
      <vt:lpstr>PowerPoint Presentation</vt:lpstr>
      <vt:lpstr>PowerPoint Presentation</vt:lpstr>
      <vt:lpstr>EXPLORATORY DATA ANALYSIS</vt:lpstr>
      <vt:lpstr>PowerPoint Presentation</vt:lpstr>
      <vt:lpstr>PowerPoint Presentation</vt:lpstr>
      <vt:lpstr>PowerPoint Presentation</vt:lpstr>
      <vt:lpstr>INFERENCE:</vt:lpstr>
      <vt:lpstr>CUSTOMER SEGMENTATION USING  RFM  ANALYSIS</vt:lpstr>
      <vt:lpstr>KNIME WORKFLOW</vt:lpstr>
      <vt:lpstr>Output table head</vt:lpstr>
      <vt:lpstr>INFERENCES FROM RFM  ANALYSIS  AND IDENTIFIED SEGMENTS</vt:lpstr>
      <vt:lpstr>PowerPoint Presentation</vt:lpstr>
      <vt:lpstr>PowerPoint Presentation</vt:lpstr>
      <vt:lpstr>PowerPoint Presentation</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AND RETAIL ANALYTICS PROJECT MILESTONE 1</dc:title>
  <dc:creator>Shankar</dc:creator>
  <cp:lastModifiedBy>Shankar</cp:lastModifiedBy>
  <cp:revision>18</cp:revision>
  <dcterms:created xsi:type="dcterms:W3CDTF">2022-03-01T14:48:12Z</dcterms:created>
  <dcterms:modified xsi:type="dcterms:W3CDTF">2022-03-02T10:30:58Z</dcterms:modified>
</cp:coreProperties>
</file>