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75" r:id="rId20"/>
    <p:sldId id="277"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590D93-A02C-4F05-9CE3-C6A5402C507F}" type="datetimeFigureOut">
              <a:rPr lang="en-SG" smtClean="0"/>
              <a:t>6/3/2022</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D3FF14-3544-4871-A848-4FC94E06C0C8}" type="slidenum">
              <a:rPr lang="en-SG" smtClean="0"/>
              <a:t>‹#›</a:t>
            </a:fld>
            <a:endParaRPr lang="en-SG"/>
          </a:p>
        </p:txBody>
      </p:sp>
    </p:spTree>
    <p:extLst>
      <p:ext uri="{BB962C8B-B14F-4D97-AF65-F5344CB8AC3E}">
        <p14:creationId xmlns:p14="http://schemas.microsoft.com/office/powerpoint/2010/main" val="1824822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10"/>
          </p:nvPr>
        </p:nvSpPr>
        <p:spPr/>
        <p:txBody>
          <a:bodyPr/>
          <a:lstStyle/>
          <a:p>
            <a:fld id="{29FC90A3-AEA7-49FA-AE1A-8F487EDA7F8F}" type="slidenum">
              <a:rPr lang="en-SG" smtClean="0"/>
              <a:t>1</a:t>
            </a:fld>
            <a:endParaRPr lang="en-SG"/>
          </a:p>
        </p:txBody>
      </p:sp>
    </p:spTree>
    <p:extLst>
      <p:ext uri="{BB962C8B-B14F-4D97-AF65-F5344CB8AC3E}">
        <p14:creationId xmlns:p14="http://schemas.microsoft.com/office/powerpoint/2010/main" val="244704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39C440D-B17D-4FB9-83CA-60A535022611}" type="datetime1">
              <a:rPr lang="en-SG" smtClean="0"/>
              <a:t>6/3/2022</a:t>
            </a:fld>
            <a:endParaRPr lang="en-SG"/>
          </a:p>
        </p:txBody>
      </p:sp>
      <p:sp>
        <p:nvSpPr>
          <p:cNvPr id="20" name="Footer Placeholder 19"/>
          <p:cNvSpPr>
            <a:spLocks noGrp="1"/>
          </p:cNvSpPr>
          <p:nvPr>
            <p:ph type="ftr" sz="quarter" idx="11"/>
          </p:nvPr>
        </p:nvSpPr>
        <p:spPr/>
        <p:txBody>
          <a:bodyPr/>
          <a:lstStyle>
            <a:extLst/>
          </a:lstStyle>
          <a:p>
            <a:endParaRPr lang="en-SG"/>
          </a:p>
        </p:txBody>
      </p:sp>
      <p:sp>
        <p:nvSpPr>
          <p:cNvPr id="10" name="Slide Number Placeholder 9"/>
          <p:cNvSpPr>
            <a:spLocks noGrp="1"/>
          </p:cNvSpPr>
          <p:nvPr>
            <p:ph type="sldNum" sz="quarter" idx="12"/>
          </p:nvPr>
        </p:nvSpPr>
        <p:spPr/>
        <p:txBody>
          <a:bodyPr/>
          <a:lstStyle>
            <a:extLst/>
          </a:lstStyle>
          <a:p>
            <a:fld id="{0404C532-9CC3-423A-A91A-C8716765AECF}" type="slidenum">
              <a:rPr lang="en-SG" smtClean="0"/>
              <a:t>‹#›</a:t>
            </a:fld>
            <a:endParaRPr lang="en-SG"/>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CC17BCA-F948-4559-B99F-2748CB9DFCBF}" type="datetime1">
              <a:rPr lang="en-SG" smtClean="0"/>
              <a:t>6/3/2022</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0404C532-9CC3-423A-A91A-C8716765AECF}" type="slidenum">
              <a:rPr lang="en-SG" smtClean="0"/>
              <a:t>‹#›</a:t>
            </a:fld>
            <a:endParaRPr lang="en-S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483DF8-69E4-40E2-B535-D89DD2C4736A}" type="datetime1">
              <a:rPr lang="en-SG" smtClean="0"/>
              <a:t>6/3/2022</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0404C532-9CC3-423A-A91A-C8716765AECF}" type="slidenum">
              <a:rPr lang="en-SG" smtClean="0"/>
              <a:t>‹#›</a:t>
            </a:fld>
            <a:endParaRPr lang="en-S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D3B1969-C574-4E19-BCBA-36CD06238573}" type="datetime1">
              <a:rPr lang="en-SG" smtClean="0"/>
              <a:t>6/3/2022</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0404C532-9CC3-423A-A91A-C8716765AECF}" type="slidenum">
              <a:rPr lang="en-SG" smtClean="0"/>
              <a:t>‹#›</a:t>
            </a:fld>
            <a:endParaRPr lang="en-S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EEEC133-8E37-4E81-ABBA-89EEED3EDC73}" type="datetime1">
              <a:rPr lang="en-SG" smtClean="0"/>
              <a:t>6/3/2022</a:t>
            </a:fld>
            <a:endParaRPr lang="en-SG"/>
          </a:p>
        </p:txBody>
      </p:sp>
      <p:sp>
        <p:nvSpPr>
          <p:cNvPr id="5" name="Footer Placeholder 4"/>
          <p:cNvSpPr>
            <a:spLocks noGrp="1"/>
          </p:cNvSpPr>
          <p:nvPr>
            <p:ph type="ftr" sz="quarter" idx="11"/>
          </p:nvPr>
        </p:nvSpPr>
        <p:spPr/>
        <p:txBody>
          <a:bodyPr/>
          <a:lstStyle>
            <a:extLst/>
          </a:lstStyle>
          <a:p>
            <a:endParaRPr lang="en-SG"/>
          </a:p>
        </p:txBody>
      </p:sp>
      <p:sp>
        <p:nvSpPr>
          <p:cNvPr id="6" name="Slide Number Placeholder 5"/>
          <p:cNvSpPr>
            <a:spLocks noGrp="1"/>
          </p:cNvSpPr>
          <p:nvPr>
            <p:ph type="sldNum" sz="quarter" idx="12"/>
          </p:nvPr>
        </p:nvSpPr>
        <p:spPr/>
        <p:txBody>
          <a:bodyPr/>
          <a:lstStyle>
            <a:extLst/>
          </a:lstStyle>
          <a:p>
            <a:fld id="{0404C532-9CC3-423A-A91A-C8716765AECF}" type="slidenum">
              <a:rPr lang="en-SG" smtClean="0"/>
              <a:t>‹#›</a:t>
            </a:fld>
            <a:endParaRPr lang="en-SG"/>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F7A6E4-28F5-454D-8E46-CAF8F8E9D125}" type="datetime1">
              <a:rPr lang="en-SG" smtClean="0"/>
              <a:t>6/3/2022</a:t>
            </a:fld>
            <a:endParaRPr lang="en-SG"/>
          </a:p>
        </p:txBody>
      </p:sp>
      <p:sp>
        <p:nvSpPr>
          <p:cNvPr id="6" name="Footer Placeholder 5"/>
          <p:cNvSpPr>
            <a:spLocks noGrp="1"/>
          </p:cNvSpPr>
          <p:nvPr>
            <p:ph type="ftr" sz="quarter" idx="11"/>
          </p:nvPr>
        </p:nvSpPr>
        <p:spPr/>
        <p:txBody>
          <a:bodyPr/>
          <a:lstStyle>
            <a:extLst/>
          </a:lstStyle>
          <a:p>
            <a:endParaRPr lang="en-SG"/>
          </a:p>
        </p:txBody>
      </p:sp>
      <p:sp>
        <p:nvSpPr>
          <p:cNvPr id="7" name="Slide Number Placeholder 6"/>
          <p:cNvSpPr>
            <a:spLocks noGrp="1"/>
          </p:cNvSpPr>
          <p:nvPr>
            <p:ph type="sldNum" sz="quarter" idx="12"/>
          </p:nvPr>
        </p:nvSpPr>
        <p:spPr/>
        <p:txBody>
          <a:bodyPr/>
          <a:lstStyle>
            <a:extLst/>
          </a:lstStyle>
          <a:p>
            <a:fld id="{0404C532-9CC3-423A-A91A-C8716765AECF}" type="slidenum">
              <a:rPr lang="en-SG" smtClean="0"/>
              <a:t>‹#›</a:t>
            </a:fld>
            <a:endParaRPr lang="en-S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02913E3-22E7-467C-8FB6-9E7F96169B28}" type="datetime1">
              <a:rPr lang="en-SG" smtClean="0"/>
              <a:t>6/3/2022</a:t>
            </a:fld>
            <a:endParaRPr lang="en-SG"/>
          </a:p>
        </p:txBody>
      </p:sp>
      <p:sp>
        <p:nvSpPr>
          <p:cNvPr id="8" name="Footer Placeholder 7"/>
          <p:cNvSpPr>
            <a:spLocks noGrp="1"/>
          </p:cNvSpPr>
          <p:nvPr>
            <p:ph type="ftr" sz="quarter" idx="11"/>
          </p:nvPr>
        </p:nvSpPr>
        <p:spPr/>
        <p:txBody>
          <a:bodyPr/>
          <a:lstStyle>
            <a:extLst/>
          </a:lstStyle>
          <a:p>
            <a:endParaRPr lang="en-SG"/>
          </a:p>
        </p:txBody>
      </p:sp>
      <p:sp>
        <p:nvSpPr>
          <p:cNvPr id="9" name="Slide Number Placeholder 8"/>
          <p:cNvSpPr>
            <a:spLocks noGrp="1"/>
          </p:cNvSpPr>
          <p:nvPr>
            <p:ph type="sldNum" sz="quarter" idx="12"/>
          </p:nvPr>
        </p:nvSpPr>
        <p:spPr/>
        <p:txBody>
          <a:bodyPr/>
          <a:lstStyle>
            <a:extLst/>
          </a:lstStyle>
          <a:p>
            <a:fld id="{0404C532-9CC3-423A-A91A-C8716765AECF}" type="slidenum">
              <a:rPr lang="en-SG" smtClean="0"/>
              <a:t>‹#›</a:t>
            </a:fld>
            <a:endParaRPr lang="en-S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EED6FCC-7654-4D2D-B0A0-3055F3AF9132}" type="datetime1">
              <a:rPr lang="en-SG" smtClean="0"/>
              <a:t>6/3/2022</a:t>
            </a:fld>
            <a:endParaRPr lang="en-SG"/>
          </a:p>
        </p:txBody>
      </p:sp>
      <p:sp>
        <p:nvSpPr>
          <p:cNvPr id="4" name="Footer Placeholder 3"/>
          <p:cNvSpPr>
            <a:spLocks noGrp="1"/>
          </p:cNvSpPr>
          <p:nvPr>
            <p:ph type="ftr" sz="quarter" idx="11"/>
          </p:nvPr>
        </p:nvSpPr>
        <p:spPr/>
        <p:txBody>
          <a:bodyPr/>
          <a:lstStyle>
            <a:extLst/>
          </a:lstStyle>
          <a:p>
            <a:endParaRPr lang="en-SG"/>
          </a:p>
        </p:txBody>
      </p:sp>
      <p:sp>
        <p:nvSpPr>
          <p:cNvPr id="5" name="Slide Number Placeholder 4"/>
          <p:cNvSpPr>
            <a:spLocks noGrp="1"/>
          </p:cNvSpPr>
          <p:nvPr>
            <p:ph type="sldNum" sz="quarter" idx="12"/>
          </p:nvPr>
        </p:nvSpPr>
        <p:spPr/>
        <p:txBody>
          <a:bodyPr/>
          <a:lstStyle>
            <a:extLst/>
          </a:lstStyle>
          <a:p>
            <a:fld id="{0404C532-9CC3-423A-A91A-C8716765AECF}" type="slidenum">
              <a:rPr lang="en-SG" smtClean="0"/>
              <a:t>‹#›</a:t>
            </a:fld>
            <a:endParaRPr lang="en-S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DCDD381-4120-4103-9FB3-07DBCBDEB6BB}" type="datetime1">
              <a:rPr lang="en-SG" smtClean="0"/>
              <a:t>6/3/2022</a:t>
            </a:fld>
            <a:endParaRPr lang="en-SG"/>
          </a:p>
        </p:txBody>
      </p:sp>
      <p:sp>
        <p:nvSpPr>
          <p:cNvPr id="3" name="Footer Placeholder 2"/>
          <p:cNvSpPr>
            <a:spLocks noGrp="1"/>
          </p:cNvSpPr>
          <p:nvPr>
            <p:ph type="ftr" sz="quarter" idx="11"/>
          </p:nvPr>
        </p:nvSpPr>
        <p:spPr/>
        <p:txBody>
          <a:bodyPr/>
          <a:lstStyle>
            <a:extLst/>
          </a:lstStyle>
          <a:p>
            <a:endParaRPr lang="en-SG"/>
          </a:p>
        </p:txBody>
      </p:sp>
      <p:sp>
        <p:nvSpPr>
          <p:cNvPr id="4" name="Slide Number Placeholder 3"/>
          <p:cNvSpPr>
            <a:spLocks noGrp="1"/>
          </p:cNvSpPr>
          <p:nvPr>
            <p:ph type="sldNum" sz="quarter" idx="12"/>
          </p:nvPr>
        </p:nvSpPr>
        <p:spPr/>
        <p:txBody>
          <a:bodyPr/>
          <a:lstStyle>
            <a:extLst/>
          </a:lstStyle>
          <a:p>
            <a:fld id="{0404C532-9CC3-423A-A91A-C8716765AECF}" type="slidenum">
              <a:rPr lang="en-SG" smtClean="0"/>
              <a:t>‹#›</a:t>
            </a:fld>
            <a:endParaRPr lang="en-SG"/>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B02C8E-2A75-4C66-96B0-F3F37F695B4F}" type="datetime1">
              <a:rPr lang="en-SG" smtClean="0"/>
              <a:t>6/3/2022</a:t>
            </a:fld>
            <a:endParaRPr lang="en-SG"/>
          </a:p>
        </p:txBody>
      </p:sp>
      <p:sp>
        <p:nvSpPr>
          <p:cNvPr id="6" name="Footer Placeholder 5"/>
          <p:cNvSpPr>
            <a:spLocks noGrp="1"/>
          </p:cNvSpPr>
          <p:nvPr>
            <p:ph type="ftr" sz="quarter" idx="11"/>
          </p:nvPr>
        </p:nvSpPr>
        <p:spPr/>
        <p:txBody>
          <a:bodyPr/>
          <a:lstStyle>
            <a:extLst/>
          </a:lstStyle>
          <a:p>
            <a:endParaRPr lang="en-SG"/>
          </a:p>
        </p:txBody>
      </p:sp>
      <p:sp>
        <p:nvSpPr>
          <p:cNvPr id="7" name="Slide Number Placeholder 6"/>
          <p:cNvSpPr>
            <a:spLocks noGrp="1"/>
          </p:cNvSpPr>
          <p:nvPr>
            <p:ph type="sldNum" sz="quarter" idx="12"/>
          </p:nvPr>
        </p:nvSpPr>
        <p:spPr/>
        <p:txBody>
          <a:bodyPr/>
          <a:lstStyle>
            <a:extLst/>
          </a:lstStyle>
          <a:p>
            <a:fld id="{0404C532-9CC3-423A-A91A-C8716765AECF}" type="slidenum">
              <a:rPr lang="en-SG" smtClean="0"/>
              <a:t>‹#›</a:t>
            </a:fld>
            <a:endParaRPr lang="en-S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764DD099-2ADB-4EB0-9F15-647F1011822A}" type="datetime1">
              <a:rPr lang="en-SG" smtClean="0"/>
              <a:t>6/3/2022</a:t>
            </a:fld>
            <a:endParaRPr lang="en-SG"/>
          </a:p>
        </p:txBody>
      </p:sp>
      <p:sp>
        <p:nvSpPr>
          <p:cNvPr id="6" name="Footer Placeholder 5"/>
          <p:cNvSpPr>
            <a:spLocks noGrp="1"/>
          </p:cNvSpPr>
          <p:nvPr>
            <p:ph type="ftr" sz="quarter" idx="11"/>
          </p:nvPr>
        </p:nvSpPr>
        <p:spPr/>
        <p:txBody>
          <a:bodyPr/>
          <a:lstStyle>
            <a:extLst/>
          </a:lstStyle>
          <a:p>
            <a:endParaRPr lang="en-SG"/>
          </a:p>
        </p:txBody>
      </p:sp>
      <p:sp>
        <p:nvSpPr>
          <p:cNvPr id="7" name="Slide Number Placeholder 6"/>
          <p:cNvSpPr>
            <a:spLocks noGrp="1"/>
          </p:cNvSpPr>
          <p:nvPr>
            <p:ph type="sldNum" sz="quarter" idx="12"/>
          </p:nvPr>
        </p:nvSpPr>
        <p:spPr/>
        <p:txBody>
          <a:bodyPr/>
          <a:lstStyle>
            <a:extLst/>
          </a:lstStyle>
          <a:p>
            <a:fld id="{0404C532-9CC3-423A-A91A-C8716765AECF}" type="slidenum">
              <a:rPr lang="en-SG" smtClean="0"/>
              <a:t>‹#›</a:t>
            </a:fld>
            <a:endParaRPr lang="en-SG"/>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B1219B5-90AB-4F74-8FA5-B67A543723D4}" type="datetime1">
              <a:rPr lang="en-SG" smtClean="0"/>
              <a:t>6/3/2022</a:t>
            </a:fld>
            <a:endParaRPr lang="en-SG"/>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SG"/>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404C532-9CC3-423A-A91A-C8716765AECF}" type="slidenum">
              <a:rPr lang="en-SG" smtClean="0"/>
              <a:t>‹#›</a:t>
            </a:fld>
            <a:endParaRPr lang="en-SG"/>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7624" y="1916832"/>
            <a:ext cx="6192688" cy="1830065"/>
          </a:xfrm>
        </p:spPr>
        <p:txBody>
          <a:bodyPr>
            <a:normAutofit fontScale="90000"/>
          </a:bodyPr>
          <a:lstStyle/>
          <a:p>
            <a:r>
              <a:rPr lang="en-SG" dirty="0" smtClean="0"/>
              <a:t>MARKETING AND RETAIL ANALYTICS</a:t>
            </a:r>
            <a:br>
              <a:rPr lang="en-SG" dirty="0" smtClean="0"/>
            </a:br>
            <a:r>
              <a:rPr lang="en-SG" dirty="0" smtClean="0"/>
              <a:t>PROJECT MILESTONE </a:t>
            </a:r>
            <a:r>
              <a:rPr lang="en-SG" dirty="0" smtClean="0"/>
              <a:t>2</a:t>
            </a:r>
            <a:endParaRPr lang="en-SG" dirty="0"/>
          </a:p>
        </p:txBody>
      </p:sp>
      <p:sp>
        <p:nvSpPr>
          <p:cNvPr id="3" name="Subtitle 2"/>
          <p:cNvSpPr>
            <a:spLocks noGrp="1"/>
          </p:cNvSpPr>
          <p:nvPr>
            <p:ph type="subTitle" idx="1"/>
          </p:nvPr>
        </p:nvSpPr>
        <p:spPr>
          <a:xfrm>
            <a:off x="7308304" y="4077072"/>
            <a:ext cx="1501984" cy="1512168"/>
          </a:xfrm>
        </p:spPr>
        <p:txBody>
          <a:bodyPr>
            <a:normAutofit/>
          </a:bodyPr>
          <a:lstStyle/>
          <a:p>
            <a:pPr algn="r"/>
            <a:r>
              <a:rPr lang="en-SG" sz="1900" dirty="0"/>
              <a:t>SHANKAR S</a:t>
            </a:r>
          </a:p>
          <a:p>
            <a:pPr algn="r"/>
            <a:r>
              <a:rPr lang="en-SG" sz="1900" dirty="0"/>
              <a:t>PGP-DSBA</a:t>
            </a:r>
          </a:p>
          <a:p>
            <a:pPr algn="r"/>
            <a:r>
              <a:rPr lang="en-SG" sz="1900" dirty="0"/>
              <a:t>APRIL 2021</a:t>
            </a:r>
          </a:p>
          <a:p>
            <a:pPr algn="r"/>
            <a:r>
              <a:rPr lang="en-SG" sz="1900" dirty="0" smtClean="0"/>
              <a:t>06/03/2022</a:t>
            </a:r>
            <a:endParaRPr lang="en-SG" sz="1900" dirty="0"/>
          </a:p>
          <a:p>
            <a:pPr algn="r"/>
            <a:endParaRPr lang="en-SG" dirty="0"/>
          </a:p>
        </p:txBody>
      </p:sp>
      <p:sp>
        <p:nvSpPr>
          <p:cNvPr id="4" name="Slide Number Placeholder 3"/>
          <p:cNvSpPr>
            <a:spLocks noGrp="1"/>
          </p:cNvSpPr>
          <p:nvPr>
            <p:ph type="sldNum" sz="quarter" idx="12"/>
          </p:nvPr>
        </p:nvSpPr>
        <p:spPr/>
        <p:txBody>
          <a:bodyPr/>
          <a:lstStyle/>
          <a:p>
            <a:fld id="{460E2806-901C-498A-96A1-6DCD91CB1211}" type="slidenum">
              <a:rPr lang="en-SG" smtClean="0"/>
              <a:t>1</a:t>
            </a:fld>
            <a:endParaRPr lang="en-SG"/>
          </a:p>
        </p:txBody>
      </p:sp>
      <p:pic>
        <p:nvPicPr>
          <p:cNvPr id="5" name="Picture 4" descr="C:\Users\Shankar\AppData\Local\Temp\ksohtml4612\wps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60184" y="169256"/>
            <a:ext cx="2377440" cy="457200"/>
          </a:xfrm>
          <a:prstGeom prst="rect">
            <a:avLst/>
          </a:prstGeom>
          <a:noFill/>
          <a:ln>
            <a:noFill/>
          </a:ln>
        </p:spPr>
      </p:pic>
      <p:pic>
        <p:nvPicPr>
          <p:cNvPr id="6" name="Picture 5" descr="C:\Users\Shankar\AppData\Local\Temp\ksohtml4612\wps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1043608" y="169256"/>
            <a:ext cx="1981200" cy="487680"/>
          </a:xfrm>
          <a:prstGeom prst="rect">
            <a:avLst/>
          </a:prstGeom>
          <a:noFill/>
          <a:ln>
            <a:noFill/>
          </a:ln>
        </p:spPr>
      </p:pic>
      <p:pic>
        <p:nvPicPr>
          <p:cNvPr id="7" name="Picture 6" descr="C:\Users\Shankar\AppData\Local\Temp\ksohtml4612\wps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074088" y="696560"/>
            <a:ext cx="1950720" cy="609600"/>
          </a:xfrm>
          <a:prstGeom prst="rect">
            <a:avLst/>
          </a:prstGeom>
          <a:noFill/>
          <a:ln>
            <a:noFill/>
          </a:ln>
        </p:spPr>
      </p:pic>
    </p:spTree>
    <p:extLst>
      <p:ext uri="{BB962C8B-B14F-4D97-AF65-F5344CB8AC3E}">
        <p14:creationId xmlns:p14="http://schemas.microsoft.com/office/powerpoint/2010/main" val="16856161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124744"/>
            <a:ext cx="7498080" cy="5123656"/>
          </a:xfrm>
        </p:spPr>
        <p:txBody>
          <a:bodyPr>
            <a:normAutofit/>
          </a:bodyPr>
          <a:lstStyle/>
          <a:p>
            <a:pPr marL="82296" indent="0">
              <a:buNone/>
            </a:pPr>
            <a:r>
              <a:rPr lang="en-SG" sz="2000" dirty="0" smtClean="0"/>
              <a:t>We can see the total orders of the products over months across years. As we can see the total order in February of 2020 in less compared to other years. </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40" y="2420888"/>
            <a:ext cx="7488832" cy="3863768"/>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10</a:t>
            </a:fld>
            <a:endParaRPr lang="en-SG"/>
          </a:p>
        </p:txBody>
      </p:sp>
    </p:spTree>
    <p:extLst>
      <p:ext uri="{BB962C8B-B14F-4D97-AF65-F5344CB8AC3E}">
        <p14:creationId xmlns:p14="http://schemas.microsoft.com/office/powerpoint/2010/main" val="775400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80728"/>
            <a:ext cx="7498080" cy="5267672"/>
          </a:xfrm>
        </p:spPr>
        <p:txBody>
          <a:bodyPr>
            <a:normAutofit/>
          </a:bodyPr>
          <a:lstStyle/>
          <a:p>
            <a:pPr marL="82296" indent="0">
              <a:buNone/>
            </a:pPr>
            <a:r>
              <a:rPr lang="en-SG" sz="2000" dirty="0" smtClean="0"/>
              <a:t>We can see that the most ordered product in 2018 is cereals followed by poultry and mixes and the lease ordered product is sandwich loaves followed by paper towels and pork.</a:t>
            </a:r>
            <a:endParaRPr lang="en-SG" sz="20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37809"/>
          <a:stretch/>
        </p:blipFill>
        <p:spPr>
          <a:xfrm>
            <a:off x="1405912" y="4293096"/>
            <a:ext cx="7200800" cy="151787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15320"/>
          <a:stretch/>
        </p:blipFill>
        <p:spPr>
          <a:xfrm>
            <a:off x="1405912" y="2276872"/>
            <a:ext cx="7200800" cy="1738512"/>
          </a:xfrm>
          <a:prstGeom prst="rect">
            <a:avLst/>
          </a:prstGeom>
        </p:spPr>
      </p:pic>
      <p:sp>
        <p:nvSpPr>
          <p:cNvPr id="7" name="Slide Number Placeholder 6"/>
          <p:cNvSpPr>
            <a:spLocks noGrp="1"/>
          </p:cNvSpPr>
          <p:nvPr>
            <p:ph type="sldNum" sz="quarter" idx="12"/>
          </p:nvPr>
        </p:nvSpPr>
        <p:spPr/>
        <p:txBody>
          <a:bodyPr/>
          <a:lstStyle/>
          <a:p>
            <a:fld id="{0404C532-9CC3-423A-A91A-C8716765AECF}" type="slidenum">
              <a:rPr lang="en-SG" smtClean="0"/>
              <a:t>11</a:t>
            </a:fld>
            <a:endParaRPr lang="en-SG"/>
          </a:p>
        </p:txBody>
      </p:sp>
    </p:spTree>
    <p:extLst>
      <p:ext uri="{BB962C8B-B14F-4D97-AF65-F5344CB8AC3E}">
        <p14:creationId xmlns:p14="http://schemas.microsoft.com/office/powerpoint/2010/main" val="2776407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268760"/>
            <a:ext cx="7498080" cy="4979640"/>
          </a:xfrm>
        </p:spPr>
        <p:txBody>
          <a:bodyPr>
            <a:normAutofit/>
          </a:bodyPr>
          <a:lstStyle/>
          <a:p>
            <a:pPr marL="82296" indent="0">
              <a:buNone/>
            </a:pPr>
            <a:r>
              <a:rPr lang="en-SG" sz="2000" dirty="0" smtClean="0"/>
              <a:t>We can see that the most ordered product in 2019 is poultry followed by waffles and dishwashing liquid/detergent and the least ordered product is hand soap followed by flour and mixes.</a:t>
            </a:r>
            <a:endParaRPr lang="en-SG"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4804"/>
          <a:stretch/>
        </p:blipFill>
        <p:spPr>
          <a:xfrm>
            <a:off x="1475656" y="2417456"/>
            <a:ext cx="7416824" cy="173732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9739"/>
          <a:stretch/>
        </p:blipFill>
        <p:spPr>
          <a:xfrm>
            <a:off x="1475656" y="4437112"/>
            <a:ext cx="7416824" cy="1669936"/>
          </a:xfrm>
          <a:prstGeom prst="rect">
            <a:avLst/>
          </a:prstGeom>
        </p:spPr>
      </p:pic>
      <p:sp>
        <p:nvSpPr>
          <p:cNvPr id="6" name="Slide Number Placeholder 5"/>
          <p:cNvSpPr>
            <a:spLocks noGrp="1"/>
          </p:cNvSpPr>
          <p:nvPr>
            <p:ph type="sldNum" sz="quarter" idx="12"/>
          </p:nvPr>
        </p:nvSpPr>
        <p:spPr/>
        <p:txBody>
          <a:bodyPr/>
          <a:lstStyle/>
          <a:p>
            <a:fld id="{0404C532-9CC3-423A-A91A-C8716765AECF}" type="slidenum">
              <a:rPr lang="en-SG" smtClean="0"/>
              <a:t>12</a:t>
            </a:fld>
            <a:endParaRPr lang="en-SG"/>
          </a:p>
        </p:txBody>
      </p:sp>
    </p:spTree>
    <p:extLst>
      <p:ext uri="{BB962C8B-B14F-4D97-AF65-F5344CB8AC3E}">
        <p14:creationId xmlns:p14="http://schemas.microsoft.com/office/powerpoint/2010/main" val="1189640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SG" sz="2000" dirty="0" smtClean="0"/>
              <a:t>We can see that poultry is most ordered product in 2020 too followed by dinner rolls and pork whereas the least ordered product is sugar followed by fruits and hand soap.</a:t>
            </a:r>
            <a:endParaRPr lang="en-SG" sz="20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6822"/>
          <a:stretch/>
        </p:blipFill>
        <p:spPr>
          <a:xfrm>
            <a:off x="1475656" y="2708920"/>
            <a:ext cx="7272808" cy="1571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4437112"/>
            <a:ext cx="7272808" cy="1742436"/>
          </a:xfrm>
          <a:prstGeom prst="rect">
            <a:avLst/>
          </a:prstGeom>
        </p:spPr>
      </p:pic>
      <p:sp>
        <p:nvSpPr>
          <p:cNvPr id="6" name="Slide Number Placeholder 5"/>
          <p:cNvSpPr>
            <a:spLocks noGrp="1"/>
          </p:cNvSpPr>
          <p:nvPr>
            <p:ph type="sldNum" sz="quarter" idx="12"/>
          </p:nvPr>
        </p:nvSpPr>
        <p:spPr/>
        <p:txBody>
          <a:bodyPr/>
          <a:lstStyle/>
          <a:p>
            <a:fld id="{0404C532-9CC3-423A-A91A-C8716765AECF}" type="slidenum">
              <a:rPr lang="en-SG" smtClean="0"/>
              <a:t>13</a:t>
            </a:fld>
            <a:endParaRPr lang="en-SG"/>
          </a:p>
        </p:txBody>
      </p:sp>
    </p:spTree>
    <p:extLst>
      <p:ext uri="{BB962C8B-B14F-4D97-AF65-F5344CB8AC3E}">
        <p14:creationId xmlns:p14="http://schemas.microsoft.com/office/powerpoint/2010/main" val="1818059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INFERENCE</a:t>
            </a:r>
            <a:endParaRPr lang="en-SG" sz="3000" dirty="0"/>
          </a:p>
        </p:txBody>
      </p:sp>
      <p:sp>
        <p:nvSpPr>
          <p:cNvPr id="3" name="Content Placeholder 2"/>
          <p:cNvSpPr>
            <a:spLocks noGrp="1"/>
          </p:cNvSpPr>
          <p:nvPr>
            <p:ph idx="1"/>
          </p:nvPr>
        </p:nvSpPr>
        <p:spPr/>
        <p:txBody>
          <a:bodyPr>
            <a:normAutofit fontScale="92500" lnSpcReduction="20000"/>
          </a:bodyPr>
          <a:lstStyle/>
          <a:p>
            <a:r>
              <a:rPr lang="en-SG" sz="1900" dirty="0"/>
              <a:t>There are no null values present in the dataset. There are multiple products in the same order ID.</a:t>
            </a:r>
          </a:p>
          <a:p>
            <a:r>
              <a:rPr lang="en-SG" sz="1900" dirty="0"/>
              <a:t>We can see that the year 2018 has the highest amount of orders with </a:t>
            </a:r>
            <a:r>
              <a:rPr lang="en-SG" sz="1900" b="1" dirty="0"/>
              <a:t>533</a:t>
            </a:r>
            <a:r>
              <a:rPr lang="en-SG" sz="1900" dirty="0"/>
              <a:t> and the number of orders in 2019 is less than compared to 2018 with </a:t>
            </a:r>
            <a:r>
              <a:rPr lang="en-SG" sz="1900" b="1" dirty="0"/>
              <a:t>507</a:t>
            </a:r>
            <a:r>
              <a:rPr lang="en-SG" sz="1900" dirty="0"/>
              <a:t> and the 2020 has only </a:t>
            </a:r>
            <a:r>
              <a:rPr lang="en-SG" sz="1900" b="1" dirty="0"/>
              <a:t>99</a:t>
            </a:r>
            <a:r>
              <a:rPr lang="en-SG" sz="1900" dirty="0"/>
              <a:t> orders. But the data we have contains only two months in </a:t>
            </a:r>
            <a:r>
              <a:rPr lang="en-SG" sz="1900" dirty="0" smtClean="0"/>
              <a:t>2020</a:t>
            </a:r>
          </a:p>
          <a:p>
            <a:r>
              <a:rPr lang="en-SG" sz="1900" dirty="0"/>
              <a:t>We can see that Poultry has the most number of orders compared to other products with </a:t>
            </a:r>
            <a:r>
              <a:rPr lang="en-SG" sz="1900" b="1" i="1" dirty="0"/>
              <a:t>480</a:t>
            </a:r>
            <a:r>
              <a:rPr lang="en-SG" sz="1900" dirty="0"/>
              <a:t> and following that we have ice cream and cereals and so </a:t>
            </a:r>
            <a:r>
              <a:rPr lang="en-SG" sz="1900" dirty="0" smtClean="0"/>
              <a:t>on.</a:t>
            </a:r>
          </a:p>
          <a:p>
            <a:r>
              <a:rPr lang="en-SG" sz="1900" dirty="0"/>
              <a:t>As we have seen the orders has been reduced from the year 2018 to 2019 to 2020.  This shows that there is a downward trend across POS for the store over the years</a:t>
            </a:r>
            <a:r>
              <a:rPr lang="en-SG" sz="1900" dirty="0" smtClean="0"/>
              <a:t>.</a:t>
            </a:r>
          </a:p>
          <a:p>
            <a:r>
              <a:rPr lang="en-SG" sz="1900" dirty="0"/>
              <a:t>We can see that the most ordered product in 2018 is cereals followed by poultry and </a:t>
            </a:r>
            <a:r>
              <a:rPr lang="en-SG" sz="1900" dirty="0" smtClean="0"/>
              <a:t>mixes.</a:t>
            </a:r>
          </a:p>
          <a:p>
            <a:r>
              <a:rPr lang="en-SG" sz="1900" dirty="0"/>
              <a:t>We can see that the most ordered product in 2019 is poultry followed by waffles and dishwashing </a:t>
            </a:r>
            <a:r>
              <a:rPr lang="en-SG" sz="1900" dirty="0" smtClean="0"/>
              <a:t>liquid/detergent.</a:t>
            </a:r>
          </a:p>
          <a:p>
            <a:r>
              <a:rPr lang="en-SG" sz="1900" dirty="0"/>
              <a:t>We can see that poultry is most ordered product in 2020 too followed by dinner rolls and </a:t>
            </a:r>
            <a:r>
              <a:rPr lang="en-SG" sz="1900" dirty="0" smtClean="0"/>
              <a:t>pork.</a:t>
            </a:r>
          </a:p>
          <a:p>
            <a:endParaRPr lang="en-SG" sz="2000" dirty="0"/>
          </a:p>
        </p:txBody>
      </p:sp>
      <p:sp>
        <p:nvSpPr>
          <p:cNvPr id="4" name="Slide Number Placeholder 3"/>
          <p:cNvSpPr>
            <a:spLocks noGrp="1"/>
          </p:cNvSpPr>
          <p:nvPr>
            <p:ph type="sldNum" sz="quarter" idx="12"/>
          </p:nvPr>
        </p:nvSpPr>
        <p:spPr/>
        <p:txBody>
          <a:bodyPr/>
          <a:lstStyle/>
          <a:p>
            <a:fld id="{0404C532-9CC3-423A-A91A-C8716765AECF}" type="slidenum">
              <a:rPr lang="en-SG" smtClean="0"/>
              <a:t>14</a:t>
            </a:fld>
            <a:endParaRPr lang="en-SG"/>
          </a:p>
        </p:txBody>
      </p:sp>
    </p:spTree>
    <p:extLst>
      <p:ext uri="{BB962C8B-B14F-4D97-AF65-F5344CB8AC3E}">
        <p14:creationId xmlns:p14="http://schemas.microsoft.com/office/powerpoint/2010/main" val="1946372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MARKET BASKET ANALYSIS</a:t>
            </a:r>
            <a:endParaRPr lang="en-SG" sz="3000" dirty="0"/>
          </a:p>
        </p:txBody>
      </p:sp>
      <p:sp>
        <p:nvSpPr>
          <p:cNvPr id="3" name="Content Placeholder 2"/>
          <p:cNvSpPr>
            <a:spLocks noGrp="1"/>
          </p:cNvSpPr>
          <p:nvPr>
            <p:ph idx="1"/>
          </p:nvPr>
        </p:nvSpPr>
        <p:spPr/>
        <p:txBody>
          <a:bodyPr>
            <a:normAutofit lnSpcReduction="10000"/>
          </a:bodyPr>
          <a:lstStyle/>
          <a:p>
            <a:pPr marL="82296" indent="0">
              <a:buNone/>
            </a:pPr>
            <a:r>
              <a:rPr lang="en-SG" sz="2000" i="1" dirty="0" smtClean="0"/>
              <a:t>ASSOCIATION RULES</a:t>
            </a:r>
            <a:r>
              <a:rPr lang="en-SG" sz="2000" dirty="0" smtClean="0"/>
              <a:t>:</a:t>
            </a:r>
          </a:p>
          <a:p>
            <a:pPr marL="82296" indent="0">
              <a:buNone/>
            </a:pPr>
            <a:r>
              <a:rPr lang="en-SG" sz="2000" dirty="0"/>
              <a:t>	</a:t>
            </a:r>
            <a:r>
              <a:rPr lang="en-SG" sz="2000" dirty="0" smtClean="0"/>
              <a:t>Association rules are widely used to analyse retail basket or transaction data and are intended to identify the strong rules discovered in transaction data using measures of support, confidence.</a:t>
            </a:r>
          </a:p>
          <a:p>
            <a:pPr marL="82296" indent="0">
              <a:buNone/>
            </a:pPr>
            <a:r>
              <a:rPr lang="en-SG" sz="2000" dirty="0" smtClean="0"/>
              <a:t>For example look at the output displayed below.</a:t>
            </a:r>
          </a:p>
          <a:p>
            <a:pPr marL="82296" indent="0">
              <a:buNone/>
            </a:pPr>
            <a:endParaRPr lang="en-SG" sz="2000" dirty="0"/>
          </a:p>
          <a:p>
            <a:pPr marL="82296" indent="0">
              <a:buNone/>
            </a:pPr>
            <a:endParaRPr lang="en-SG" sz="2000" dirty="0" smtClean="0"/>
          </a:p>
          <a:p>
            <a:pPr marL="82296" indent="0">
              <a:buNone/>
            </a:pPr>
            <a:r>
              <a:rPr lang="en-SG" sz="2000" dirty="0" smtClean="0"/>
              <a:t>Here the customers who buys cheese, all-purpose, tortillas also tend to buy yogurt and the chances of buying this is high as the lift score is high.</a:t>
            </a:r>
          </a:p>
          <a:p>
            <a:pPr marL="82296" indent="0">
              <a:buNone/>
            </a:pPr>
            <a:endParaRPr lang="en-SG" sz="2000" dirty="0"/>
          </a:p>
          <a:p>
            <a:pPr marL="82296" indent="0">
              <a:buNone/>
            </a:pPr>
            <a:r>
              <a:rPr lang="en-SG" sz="2000" dirty="0" smtClean="0"/>
              <a:t>This rule will help the sellers to identify the combination of items which can be bought together so that their POS can also increase. This is association rule which is applied in Market Basket Analysis.</a:t>
            </a:r>
          </a:p>
          <a:p>
            <a:pPr marL="82296" indent="0">
              <a:buNone/>
            </a:pP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068960"/>
            <a:ext cx="6865620" cy="655320"/>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15</a:t>
            </a:fld>
            <a:endParaRPr lang="en-SG"/>
          </a:p>
        </p:txBody>
      </p:sp>
    </p:spTree>
    <p:extLst>
      <p:ext uri="{BB962C8B-B14F-4D97-AF65-F5344CB8AC3E}">
        <p14:creationId xmlns:p14="http://schemas.microsoft.com/office/powerpoint/2010/main" val="474016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KNIME WORKFLOW</a:t>
            </a:r>
            <a:endParaRPr lang="en-SG" sz="3000" dirty="0"/>
          </a:p>
        </p:txBody>
      </p:sp>
      <p:sp>
        <p:nvSpPr>
          <p:cNvPr id="3" name="Content Placeholder 2"/>
          <p:cNvSpPr>
            <a:spLocks noGrp="1"/>
          </p:cNvSpPr>
          <p:nvPr>
            <p:ph idx="1"/>
          </p:nvPr>
        </p:nvSpPr>
        <p:spPr/>
        <p:txBody>
          <a:bodyPr>
            <a:normAutofit/>
          </a:bodyPr>
          <a:lstStyle/>
          <a:p>
            <a:pPr marL="82296" indent="0">
              <a:buNone/>
            </a:pPr>
            <a:r>
              <a:rPr lang="en-SG" sz="2000" dirty="0" smtClean="0"/>
              <a:t>The KNIME workflow to get the association rule for the Market Basket Analysis is shown below.</a:t>
            </a:r>
          </a:p>
          <a:p>
            <a:pPr marL="82296" indent="0">
              <a:buNone/>
            </a:pPr>
            <a:endParaRPr lang="en-SG" sz="2000" dirty="0"/>
          </a:p>
          <a:p>
            <a:pPr marL="82296" indent="0">
              <a:buNone/>
            </a:pPr>
            <a:endParaRPr lang="en-SG" sz="2000" dirty="0" smtClean="0"/>
          </a:p>
          <a:p>
            <a:pPr marL="82296" indent="0">
              <a:buNone/>
            </a:pPr>
            <a:endParaRPr lang="en-SG" sz="2000" dirty="0"/>
          </a:p>
          <a:p>
            <a:pPr marL="82296" indent="0">
              <a:buNone/>
            </a:pPr>
            <a:endParaRPr lang="en-SG" sz="2000" dirty="0" smtClean="0"/>
          </a:p>
          <a:p>
            <a:pPr marL="82296" indent="0">
              <a:buNone/>
            </a:pPr>
            <a:endParaRPr lang="en-SG" sz="2000" dirty="0"/>
          </a:p>
          <a:p>
            <a:pPr marL="82296" indent="0">
              <a:buNone/>
            </a:pPr>
            <a:endParaRPr lang="en-SG" sz="2000" dirty="0" smtClean="0"/>
          </a:p>
          <a:p>
            <a:pPr marL="82296" indent="0">
              <a:buNone/>
            </a:pPr>
            <a:r>
              <a:rPr lang="en-SG" sz="2000" dirty="0" smtClean="0"/>
              <a:t>Here we are grouping the products with the same order number and then performing association rules in order to get the maximum results.</a:t>
            </a:r>
          </a:p>
          <a:p>
            <a:pPr marL="82296" indent="0">
              <a:buNone/>
            </a:pP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348880"/>
            <a:ext cx="7056784" cy="1790700"/>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16</a:t>
            </a:fld>
            <a:endParaRPr lang="en-SG"/>
          </a:p>
        </p:txBody>
      </p:sp>
    </p:spTree>
    <p:extLst>
      <p:ext uri="{BB962C8B-B14F-4D97-AF65-F5344CB8AC3E}">
        <p14:creationId xmlns:p14="http://schemas.microsoft.com/office/powerpoint/2010/main" val="934266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SG" sz="2000" i="1" dirty="0" smtClean="0"/>
              <a:t>THRESHOLD VALUES OF SUPPORT AND CONFIDENCE:</a:t>
            </a:r>
          </a:p>
          <a:p>
            <a:pPr marL="82296" indent="0">
              <a:buNone/>
            </a:pPr>
            <a:r>
              <a:rPr lang="en-SG" sz="2000" dirty="0"/>
              <a:t>	</a:t>
            </a:r>
            <a:r>
              <a:rPr lang="en-SG" sz="2000" i="1" dirty="0" smtClean="0"/>
              <a:t>SUPPORT:  </a:t>
            </a:r>
            <a:r>
              <a:rPr lang="en-SG" sz="2000" dirty="0" smtClean="0"/>
              <a:t>The percentage of transactions that contain all of the items in an itemset.</a:t>
            </a:r>
          </a:p>
          <a:p>
            <a:pPr marL="82296" indent="0">
              <a:buNone/>
            </a:pPr>
            <a:r>
              <a:rPr lang="en-SG" sz="2000" i="1" dirty="0" smtClean="0"/>
              <a:t> 	CONFIDENCE: </a:t>
            </a:r>
            <a:r>
              <a:rPr lang="en-SG" sz="2000" dirty="0" smtClean="0"/>
              <a:t>The probability that a transaction that contains the items on the lest side of the rule also contains the item on the right side of the rule.</a:t>
            </a:r>
          </a:p>
          <a:p>
            <a:pPr marL="82296" indent="0">
              <a:buNone/>
            </a:pPr>
            <a:endParaRPr lang="en-SG" sz="2000" dirty="0"/>
          </a:p>
          <a:p>
            <a:pPr marL="82296" indent="0">
              <a:buNone/>
            </a:pPr>
            <a:r>
              <a:rPr lang="en-SG" sz="2000" dirty="0" smtClean="0"/>
              <a:t>Usually the threshold values of support and confidence would depend upon the dataset so that maximum the confidence the higher the lift we can get. </a:t>
            </a:r>
          </a:p>
          <a:p>
            <a:pPr marL="82296" indent="0">
              <a:buNone/>
            </a:pPr>
            <a:r>
              <a:rPr lang="en-SG" sz="2000" dirty="0" smtClean="0"/>
              <a:t>In this workflow we have applied the support of </a:t>
            </a:r>
            <a:r>
              <a:rPr lang="en-SG" sz="2000" b="1" dirty="0" smtClean="0"/>
              <a:t>0.02</a:t>
            </a:r>
            <a:r>
              <a:rPr lang="en-SG" sz="2000" dirty="0" smtClean="0"/>
              <a:t> and confidence of </a:t>
            </a:r>
            <a:r>
              <a:rPr lang="en-SG" sz="2000" b="1" dirty="0" smtClean="0"/>
              <a:t>0.08</a:t>
            </a:r>
            <a:r>
              <a:rPr lang="en-SG" sz="2000" dirty="0" smtClean="0"/>
              <a:t> as the threshold values so that we can high lift.  </a:t>
            </a:r>
            <a:endParaRPr lang="en-SG" sz="2000" i="1" dirty="0"/>
          </a:p>
        </p:txBody>
      </p:sp>
      <p:sp>
        <p:nvSpPr>
          <p:cNvPr id="4" name="Slide Number Placeholder 3"/>
          <p:cNvSpPr>
            <a:spLocks noGrp="1"/>
          </p:cNvSpPr>
          <p:nvPr>
            <p:ph type="sldNum" sz="quarter" idx="12"/>
          </p:nvPr>
        </p:nvSpPr>
        <p:spPr/>
        <p:txBody>
          <a:bodyPr/>
          <a:lstStyle/>
          <a:p>
            <a:fld id="{0404C532-9CC3-423A-A91A-C8716765AECF}" type="slidenum">
              <a:rPr lang="en-SG" smtClean="0"/>
              <a:t>17</a:t>
            </a:fld>
            <a:endParaRPr lang="en-SG"/>
          </a:p>
        </p:txBody>
      </p:sp>
    </p:spTree>
    <p:extLst>
      <p:ext uri="{BB962C8B-B14F-4D97-AF65-F5344CB8AC3E}">
        <p14:creationId xmlns:p14="http://schemas.microsoft.com/office/powerpoint/2010/main" val="1444574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ASSOCIATIONS IDENTIFIED</a:t>
            </a:r>
            <a:endParaRPr lang="en-SG" sz="3000" dirty="0"/>
          </a:p>
        </p:txBody>
      </p:sp>
      <p:sp>
        <p:nvSpPr>
          <p:cNvPr id="3" name="Content Placeholder 2"/>
          <p:cNvSpPr>
            <a:spLocks noGrp="1"/>
          </p:cNvSpPr>
          <p:nvPr>
            <p:ph idx="1"/>
          </p:nvPr>
        </p:nvSpPr>
        <p:spPr/>
        <p:txBody>
          <a:bodyPr>
            <a:normAutofit/>
          </a:bodyPr>
          <a:lstStyle/>
          <a:p>
            <a:pPr marL="82296" indent="0">
              <a:buNone/>
            </a:pPr>
            <a:r>
              <a:rPr lang="en-SG" sz="2000" dirty="0" smtClean="0"/>
              <a:t>After applying the association rules for the given dataset with the threshold values, we have got 39 association rules or combination.</a:t>
            </a:r>
          </a:p>
          <a:p>
            <a:pPr marL="82296" indent="0">
              <a:buNone/>
            </a:pP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204864"/>
            <a:ext cx="6984776" cy="4193644"/>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18</a:t>
            </a:fld>
            <a:endParaRPr lang="en-SG"/>
          </a:p>
        </p:txBody>
      </p:sp>
    </p:spTree>
    <p:extLst>
      <p:ext uri="{BB962C8B-B14F-4D97-AF65-F5344CB8AC3E}">
        <p14:creationId xmlns:p14="http://schemas.microsoft.com/office/powerpoint/2010/main" val="31887539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124744"/>
            <a:ext cx="7498080" cy="5123656"/>
          </a:xfrm>
        </p:spPr>
        <p:txBody>
          <a:bodyPr>
            <a:normAutofit/>
          </a:bodyPr>
          <a:lstStyle/>
          <a:p>
            <a:pPr marL="82296" indent="0">
              <a:buNone/>
            </a:pPr>
            <a:r>
              <a:rPr lang="en-SG" sz="2000" i="1" dirty="0" smtClean="0"/>
              <a:t>SUPPORT, CONFIDENCE AND LIFT VALUES:</a:t>
            </a:r>
          </a:p>
          <a:p>
            <a:pPr marL="82296" indent="0">
              <a:buNone/>
            </a:pPr>
            <a:r>
              <a:rPr lang="en-SG" sz="2000" dirty="0" smtClean="0"/>
              <a:t>The support values is the percentage of </a:t>
            </a:r>
          </a:p>
          <a:p>
            <a:pPr marL="82296" indent="0">
              <a:buNone/>
            </a:pPr>
            <a:r>
              <a:rPr lang="en-SG" sz="2000" dirty="0" smtClean="0"/>
              <a:t>transactions that contain all the items </a:t>
            </a:r>
          </a:p>
          <a:p>
            <a:pPr marL="82296" indent="0">
              <a:buNone/>
            </a:pPr>
            <a:r>
              <a:rPr lang="en-SG" sz="2000" dirty="0" smtClean="0"/>
              <a:t>in the dataset.</a:t>
            </a:r>
          </a:p>
          <a:p>
            <a:pPr marL="82296" indent="0">
              <a:buNone/>
            </a:pPr>
            <a:r>
              <a:rPr lang="en-SG" sz="2000" dirty="0" smtClean="0"/>
              <a:t>The confidence value is a probability that </a:t>
            </a:r>
          </a:p>
          <a:p>
            <a:pPr marL="82296" indent="0">
              <a:buNone/>
            </a:pPr>
            <a:r>
              <a:rPr lang="en-SG" sz="2000" dirty="0" smtClean="0"/>
              <a:t>a transaction that contains the items on the </a:t>
            </a:r>
          </a:p>
          <a:p>
            <a:pPr marL="82296" indent="0">
              <a:buNone/>
            </a:pPr>
            <a:r>
              <a:rPr lang="en-SG" sz="2000" dirty="0" smtClean="0"/>
              <a:t>left hand side of the rule also present in the </a:t>
            </a:r>
          </a:p>
          <a:p>
            <a:pPr marL="82296" indent="0">
              <a:buNone/>
            </a:pPr>
            <a:r>
              <a:rPr lang="en-SG" sz="2000" dirty="0" smtClean="0"/>
              <a:t>right hand side of the itemset.</a:t>
            </a:r>
          </a:p>
          <a:p>
            <a:pPr marL="82296" indent="0">
              <a:buNone/>
            </a:pPr>
            <a:r>
              <a:rPr lang="en-SG" sz="2000" dirty="0" smtClean="0"/>
              <a:t>Lift values are the probability of all the items in </a:t>
            </a:r>
          </a:p>
          <a:p>
            <a:pPr marL="82296" indent="0">
              <a:buNone/>
            </a:pPr>
            <a:r>
              <a:rPr lang="en-SG" sz="2000" dirty="0" smtClean="0"/>
              <a:t>a rule occurring together divided by the product </a:t>
            </a:r>
          </a:p>
          <a:p>
            <a:pPr marL="82296" indent="0">
              <a:buNone/>
            </a:pPr>
            <a:r>
              <a:rPr lang="en-SG" sz="2000" dirty="0" smtClean="0"/>
              <a:t>of probabilities of the items on the left and right </a:t>
            </a:r>
          </a:p>
          <a:p>
            <a:pPr marL="82296" indent="0">
              <a:buNone/>
            </a:pPr>
            <a:r>
              <a:rPr lang="en-SG" sz="2000" dirty="0" smtClean="0"/>
              <a:t>hand side occurring as if there was no association between them.</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9880" y="1239056"/>
            <a:ext cx="2592288" cy="2952328"/>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19</a:t>
            </a:fld>
            <a:endParaRPr lang="en-SG"/>
          </a:p>
        </p:txBody>
      </p:sp>
    </p:spTree>
    <p:extLst>
      <p:ext uri="{BB962C8B-B14F-4D97-AF65-F5344CB8AC3E}">
        <p14:creationId xmlns:p14="http://schemas.microsoft.com/office/powerpoint/2010/main" val="2107379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AGENDA AND SUMMARY</a:t>
            </a:r>
            <a:endParaRPr lang="en-SG" sz="3000" dirty="0"/>
          </a:p>
        </p:txBody>
      </p:sp>
      <p:sp>
        <p:nvSpPr>
          <p:cNvPr id="3" name="Content Placeholder 2"/>
          <p:cNvSpPr>
            <a:spLocks noGrp="1"/>
          </p:cNvSpPr>
          <p:nvPr>
            <p:ph idx="1"/>
          </p:nvPr>
        </p:nvSpPr>
        <p:spPr/>
        <p:txBody>
          <a:bodyPr>
            <a:normAutofit/>
          </a:bodyPr>
          <a:lstStyle/>
          <a:p>
            <a:pPr marL="82296" indent="0">
              <a:buNone/>
            </a:pPr>
            <a:r>
              <a:rPr lang="en-SG" sz="2000" i="1" dirty="0" smtClean="0"/>
              <a:t>AGENDA:</a:t>
            </a:r>
          </a:p>
          <a:p>
            <a:pPr marL="82296" indent="0">
              <a:buNone/>
            </a:pPr>
            <a:r>
              <a:rPr lang="en-SG" sz="2000" dirty="0"/>
              <a:t>	</a:t>
            </a:r>
            <a:r>
              <a:rPr lang="en-SG" sz="2000" dirty="0" smtClean="0"/>
              <a:t>The </a:t>
            </a:r>
            <a:r>
              <a:rPr lang="en-SG" sz="2000" dirty="0"/>
              <a:t>project involves conducting a thorough analysis of Point of Sale (POS) Data for providing recommendations through which a grocery store can increase its revenue by popular combo offers &amp; discounts for customers</a:t>
            </a:r>
            <a:r>
              <a:rPr lang="en-SG" sz="2000" dirty="0" smtClean="0"/>
              <a:t>.</a:t>
            </a:r>
          </a:p>
          <a:p>
            <a:pPr marL="82296" indent="0">
              <a:buNone/>
            </a:pPr>
            <a:endParaRPr lang="en-SG" sz="2000" dirty="0"/>
          </a:p>
          <a:p>
            <a:pPr marL="82296" indent="0">
              <a:buNone/>
            </a:pPr>
            <a:r>
              <a:rPr lang="en-SG" sz="2000" i="1" dirty="0" smtClean="0"/>
              <a:t>SUMMARY:</a:t>
            </a:r>
          </a:p>
          <a:p>
            <a:pPr marL="82296" indent="0">
              <a:buNone/>
            </a:pPr>
            <a:r>
              <a:rPr lang="en-SG" sz="2000" dirty="0"/>
              <a:t>	</a:t>
            </a:r>
            <a:r>
              <a:rPr lang="en-SG" sz="2000" dirty="0" smtClean="0"/>
              <a:t>The dataset contains transaction history of the grocery store of three years which contains multiple products with order number and the date of purchase and the shape of dataset is 20641, 3. </a:t>
            </a:r>
            <a:endParaRPr lang="en-SG" sz="2000" dirty="0"/>
          </a:p>
        </p:txBody>
      </p:sp>
      <p:sp>
        <p:nvSpPr>
          <p:cNvPr id="4" name="Slide Number Placeholder 3"/>
          <p:cNvSpPr>
            <a:spLocks noGrp="1"/>
          </p:cNvSpPr>
          <p:nvPr>
            <p:ph type="sldNum" sz="quarter" idx="12"/>
          </p:nvPr>
        </p:nvSpPr>
        <p:spPr/>
        <p:txBody>
          <a:bodyPr/>
          <a:lstStyle/>
          <a:p>
            <a:fld id="{0404C532-9CC3-423A-A91A-C8716765AECF}" type="slidenum">
              <a:rPr lang="en-SG" smtClean="0"/>
              <a:t>2</a:t>
            </a:fld>
            <a:endParaRPr lang="en-SG"/>
          </a:p>
        </p:txBody>
      </p:sp>
    </p:spTree>
    <p:extLst>
      <p:ext uri="{BB962C8B-B14F-4D97-AF65-F5344CB8AC3E}">
        <p14:creationId xmlns:p14="http://schemas.microsoft.com/office/powerpoint/2010/main" val="33903037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SG" sz="2000" dirty="0" smtClean="0"/>
              <a:t>These are top combos with higher lift values.</a:t>
            </a:r>
          </a:p>
          <a:p>
            <a:r>
              <a:rPr lang="en-SG" sz="2000" dirty="0" smtClean="0"/>
              <a:t>As per rule 7 paper towels with eggs, dinner rolls and ice cream can be combined at Competitive Price.</a:t>
            </a:r>
          </a:p>
          <a:p>
            <a:pPr marL="82296" indent="0">
              <a:buNone/>
            </a:pPr>
            <a:endParaRPr lang="en-SG" sz="2000" dirty="0"/>
          </a:p>
          <a:p>
            <a:pPr marL="82296" indent="0">
              <a:buNone/>
            </a:pPr>
            <a:endParaRPr lang="en-SG" sz="2000" dirty="0" smtClean="0"/>
          </a:p>
          <a:p>
            <a:pPr marL="82296" indent="0">
              <a:buNone/>
            </a:pPr>
            <a:endParaRPr lang="en-SG" sz="2000" dirty="0"/>
          </a:p>
          <a:p>
            <a:pPr marL="82296" indent="0">
              <a:buNone/>
            </a:pPr>
            <a:endParaRPr lang="en-SG" sz="2000" dirty="0" smtClean="0"/>
          </a:p>
          <a:p>
            <a:pPr marL="82296" indent="0">
              <a:buNone/>
            </a:pPr>
            <a:endParaRPr lang="en-SG" sz="2000" dirty="0"/>
          </a:p>
          <a:p>
            <a:pPr marL="82296" indent="0">
              <a:buNone/>
            </a:pPr>
            <a:endParaRPr lang="en-SG" sz="2000" dirty="0" smtClean="0"/>
          </a:p>
          <a:p>
            <a:pPr marL="82296" indent="0">
              <a:buNone/>
            </a:pPr>
            <a:endParaRPr lang="en-SG" sz="2000" dirty="0"/>
          </a:p>
          <a:p>
            <a:pPr marL="82296" indent="0">
              <a:buNone/>
            </a:pPr>
            <a:endParaRPr lang="en-SG" sz="2000" dirty="0" smtClean="0"/>
          </a:p>
          <a:p>
            <a:pPr marL="82296" indent="0">
              <a:buNone/>
            </a:pPr>
            <a:endParaRPr lang="en-SG"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9080" y="2708920"/>
            <a:ext cx="6912768" cy="3312368"/>
          </a:xfrm>
          <a:prstGeom prst="rect">
            <a:avLst/>
          </a:prstGeom>
        </p:spPr>
      </p:pic>
      <p:sp>
        <p:nvSpPr>
          <p:cNvPr id="7" name="Title 1"/>
          <p:cNvSpPr>
            <a:spLocks noGrp="1"/>
          </p:cNvSpPr>
          <p:nvPr>
            <p:ph type="title"/>
          </p:nvPr>
        </p:nvSpPr>
        <p:spPr>
          <a:xfrm>
            <a:off x="1435608" y="274638"/>
            <a:ext cx="7498080" cy="1143000"/>
          </a:xfrm>
        </p:spPr>
        <p:txBody>
          <a:bodyPr>
            <a:normAutofit/>
          </a:bodyPr>
          <a:lstStyle/>
          <a:p>
            <a:r>
              <a:rPr lang="en-SG" sz="3000" dirty="0" smtClean="0"/>
              <a:t>RECOMMENDATION</a:t>
            </a:r>
            <a:endParaRPr lang="en-SG" sz="3000" dirty="0"/>
          </a:p>
        </p:txBody>
      </p:sp>
      <p:sp>
        <p:nvSpPr>
          <p:cNvPr id="8" name="Slide Number Placeholder 7"/>
          <p:cNvSpPr>
            <a:spLocks noGrp="1"/>
          </p:cNvSpPr>
          <p:nvPr>
            <p:ph type="sldNum" sz="quarter" idx="12"/>
          </p:nvPr>
        </p:nvSpPr>
        <p:spPr/>
        <p:txBody>
          <a:bodyPr/>
          <a:lstStyle/>
          <a:p>
            <a:fld id="{0404C532-9CC3-423A-A91A-C8716765AECF}" type="slidenum">
              <a:rPr lang="en-SG" smtClean="0"/>
              <a:t>20</a:t>
            </a:fld>
            <a:endParaRPr lang="en-SG"/>
          </a:p>
        </p:txBody>
      </p:sp>
    </p:spTree>
    <p:extLst>
      <p:ext uri="{BB962C8B-B14F-4D97-AF65-F5344CB8AC3E}">
        <p14:creationId xmlns:p14="http://schemas.microsoft.com/office/powerpoint/2010/main" val="35809016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764704"/>
            <a:ext cx="7498080" cy="5483696"/>
          </a:xfrm>
        </p:spPr>
        <p:txBody>
          <a:bodyPr>
            <a:normAutofit lnSpcReduction="10000"/>
          </a:bodyPr>
          <a:lstStyle/>
          <a:p>
            <a:r>
              <a:rPr lang="en-SG" sz="2000" dirty="0" smtClean="0"/>
              <a:t>We can suggest Poultry as a recommended combo with most of the products as it has a higher purchase rate.</a:t>
            </a:r>
          </a:p>
          <a:p>
            <a:r>
              <a:rPr lang="en-SG" sz="2000" dirty="0" smtClean="0"/>
              <a:t>Soda can also be given as a combo along with products like lunch meat, beef and pasta.</a:t>
            </a:r>
          </a:p>
          <a:p>
            <a:r>
              <a:rPr lang="en-SG" sz="2000" dirty="0" smtClean="0"/>
              <a:t>Hand soap and paper towels can be given as a combo since the order rate is less individually but as a combo people tend to buy it.</a:t>
            </a:r>
          </a:p>
          <a:p>
            <a:r>
              <a:rPr lang="en-SG" sz="2000" dirty="0" smtClean="0"/>
              <a:t>We can also come up with a Lunch Combo which is a Combo of Lunch meat and waffles with juice.</a:t>
            </a:r>
          </a:p>
          <a:p>
            <a:r>
              <a:rPr lang="en-SG" sz="2000" dirty="0" smtClean="0"/>
              <a:t>We can come up with a combo for Poultry which is Poultry with eggs(Buy Poultry get a carton of Egg Free).</a:t>
            </a:r>
          </a:p>
          <a:p>
            <a:r>
              <a:rPr lang="en-SG" sz="2000" dirty="0" smtClean="0"/>
              <a:t>We can have frequent sale offer on the lease sold products to increase its sales.</a:t>
            </a:r>
          </a:p>
          <a:p>
            <a:r>
              <a:rPr lang="en-SG" sz="2000" dirty="0" smtClean="0"/>
              <a:t>We can give away special discount coupon to customers who bought the lease sold products to increase the frequency of the customer and also to increase its sales.</a:t>
            </a:r>
          </a:p>
          <a:p>
            <a:r>
              <a:rPr lang="en-SG" sz="2000" dirty="0" smtClean="0"/>
              <a:t>We can give a discount of 5% on cheese with bagels.</a:t>
            </a:r>
          </a:p>
          <a:p>
            <a:r>
              <a:rPr lang="en-SG" sz="2000" dirty="0" smtClean="0"/>
              <a:t>We can give 5% off on Milk and Ice-Cream.</a:t>
            </a:r>
          </a:p>
          <a:p>
            <a:pPr marL="82296" indent="0">
              <a:buNone/>
            </a:pPr>
            <a:endParaRPr lang="en-SG" sz="2000" dirty="0"/>
          </a:p>
        </p:txBody>
      </p:sp>
      <p:sp>
        <p:nvSpPr>
          <p:cNvPr id="5" name="Slide Number Placeholder 4"/>
          <p:cNvSpPr>
            <a:spLocks noGrp="1"/>
          </p:cNvSpPr>
          <p:nvPr>
            <p:ph type="sldNum" sz="quarter" idx="12"/>
          </p:nvPr>
        </p:nvSpPr>
        <p:spPr/>
        <p:txBody>
          <a:bodyPr/>
          <a:lstStyle/>
          <a:p>
            <a:fld id="{0404C532-9CC3-423A-A91A-C8716765AECF}" type="slidenum">
              <a:rPr lang="en-SG" smtClean="0"/>
              <a:t>21</a:t>
            </a:fld>
            <a:endParaRPr lang="en-SG"/>
          </a:p>
        </p:txBody>
      </p:sp>
    </p:spTree>
    <p:extLst>
      <p:ext uri="{BB962C8B-B14F-4D97-AF65-F5344CB8AC3E}">
        <p14:creationId xmlns:p14="http://schemas.microsoft.com/office/powerpoint/2010/main" val="628278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CONTENTS</a:t>
            </a:r>
            <a:endParaRPr lang="en-SG" sz="3000" dirty="0"/>
          </a:p>
        </p:txBody>
      </p:sp>
      <p:sp>
        <p:nvSpPr>
          <p:cNvPr id="3" name="Content Placeholder 2"/>
          <p:cNvSpPr>
            <a:spLocks noGrp="1"/>
          </p:cNvSpPr>
          <p:nvPr>
            <p:ph idx="1"/>
          </p:nvPr>
        </p:nvSpPr>
        <p:spPr/>
        <p:txBody>
          <a:bodyPr>
            <a:normAutofit fontScale="85000" lnSpcReduction="20000"/>
          </a:bodyPr>
          <a:lstStyle/>
          <a:p>
            <a:pPr>
              <a:lnSpc>
                <a:spcPct val="250000"/>
              </a:lnSpc>
            </a:pPr>
            <a:r>
              <a:rPr lang="en-SG" sz="2000" dirty="0" smtClean="0"/>
              <a:t>PROBLEM STATEMENT</a:t>
            </a:r>
          </a:p>
          <a:p>
            <a:pPr>
              <a:lnSpc>
                <a:spcPct val="250000"/>
              </a:lnSpc>
            </a:pPr>
            <a:r>
              <a:rPr lang="en-SG" sz="2000" dirty="0" smtClean="0"/>
              <a:t>EXPLORATORY DATA ANALYSIS</a:t>
            </a:r>
          </a:p>
          <a:p>
            <a:pPr>
              <a:lnSpc>
                <a:spcPct val="250000"/>
              </a:lnSpc>
            </a:pPr>
            <a:r>
              <a:rPr lang="en-SG" sz="2000" dirty="0" smtClean="0"/>
              <a:t>INFERENCE</a:t>
            </a:r>
          </a:p>
          <a:p>
            <a:pPr>
              <a:lnSpc>
                <a:spcPct val="250000"/>
              </a:lnSpc>
            </a:pPr>
            <a:r>
              <a:rPr lang="en-SG" sz="2000" dirty="0" smtClean="0"/>
              <a:t>MARKET BASKET ANALYSIS</a:t>
            </a:r>
          </a:p>
          <a:p>
            <a:pPr>
              <a:lnSpc>
                <a:spcPct val="250000"/>
              </a:lnSpc>
            </a:pPr>
            <a:r>
              <a:rPr lang="en-SG" sz="2000" dirty="0" smtClean="0"/>
              <a:t>KNIME WORKFLOW</a:t>
            </a:r>
          </a:p>
          <a:p>
            <a:pPr>
              <a:lnSpc>
                <a:spcPct val="250000"/>
              </a:lnSpc>
            </a:pPr>
            <a:r>
              <a:rPr lang="en-SG" sz="2000" dirty="0" smtClean="0"/>
              <a:t>ASSOCIATIONS IDENTIFIED</a:t>
            </a:r>
          </a:p>
          <a:p>
            <a:pPr>
              <a:lnSpc>
                <a:spcPct val="250000"/>
              </a:lnSpc>
            </a:pPr>
            <a:r>
              <a:rPr lang="en-SG" sz="2000" dirty="0" smtClean="0"/>
              <a:t>RECOMMENDATION</a:t>
            </a:r>
            <a:endParaRPr lang="en-SG" sz="2000" dirty="0"/>
          </a:p>
        </p:txBody>
      </p:sp>
      <p:sp>
        <p:nvSpPr>
          <p:cNvPr id="4" name="Slide Number Placeholder 3"/>
          <p:cNvSpPr>
            <a:spLocks noGrp="1"/>
          </p:cNvSpPr>
          <p:nvPr>
            <p:ph type="sldNum" sz="quarter" idx="12"/>
          </p:nvPr>
        </p:nvSpPr>
        <p:spPr/>
        <p:txBody>
          <a:bodyPr/>
          <a:lstStyle/>
          <a:p>
            <a:fld id="{0404C532-9CC3-423A-A91A-C8716765AECF}" type="slidenum">
              <a:rPr lang="en-SG" smtClean="0"/>
              <a:t>3</a:t>
            </a:fld>
            <a:endParaRPr lang="en-SG"/>
          </a:p>
        </p:txBody>
      </p:sp>
    </p:spTree>
    <p:extLst>
      <p:ext uri="{BB962C8B-B14F-4D97-AF65-F5344CB8AC3E}">
        <p14:creationId xmlns:p14="http://schemas.microsoft.com/office/powerpoint/2010/main" val="239571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PROBLEM STATEMENT</a:t>
            </a:r>
            <a:endParaRPr lang="en-SG" sz="3000" dirty="0"/>
          </a:p>
        </p:txBody>
      </p:sp>
      <p:sp>
        <p:nvSpPr>
          <p:cNvPr id="3" name="Content Placeholder 2"/>
          <p:cNvSpPr>
            <a:spLocks noGrp="1"/>
          </p:cNvSpPr>
          <p:nvPr>
            <p:ph idx="1"/>
          </p:nvPr>
        </p:nvSpPr>
        <p:spPr/>
        <p:txBody>
          <a:bodyPr>
            <a:normAutofit/>
          </a:bodyPr>
          <a:lstStyle/>
          <a:p>
            <a:pPr marL="82296" indent="0">
              <a:buNone/>
            </a:pPr>
            <a:r>
              <a:rPr lang="en-SG" sz="2000" dirty="0"/>
              <a:t>A Grocery Store shared the transactional data with you. Your job is to identify the most popular combos that can be suggested to the Grocery Store chain after a thorough analysis of the most commonly occurring sets of items in the customer orders. The Store doesn’t have any combo offers. Can you suggest the best combos &amp; </a:t>
            </a:r>
            <a:r>
              <a:rPr lang="en-SG" sz="2000" dirty="0" smtClean="0"/>
              <a:t>offers?</a:t>
            </a:r>
          </a:p>
          <a:p>
            <a:pPr marL="82296" indent="0">
              <a:buNone/>
            </a:pPr>
            <a:endParaRPr lang="en-SG" sz="2000" dirty="0"/>
          </a:p>
          <a:p>
            <a:pPr marL="82296" indent="0">
              <a:buNone/>
            </a:pPr>
            <a:r>
              <a:rPr lang="en-SG" sz="2000" dirty="0" smtClean="0"/>
              <a:t>The data dictionary is shown below.</a:t>
            </a:r>
          </a:p>
          <a:p>
            <a:pPr marL="82296" indent="0">
              <a:buNone/>
            </a:pPr>
            <a:endParaRPr lang="en-SG" sz="2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3933056"/>
            <a:ext cx="5688632" cy="1656184"/>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4</a:t>
            </a:fld>
            <a:endParaRPr lang="en-SG"/>
          </a:p>
        </p:txBody>
      </p:sp>
    </p:spTree>
    <p:extLst>
      <p:ext uri="{BB962C8B-B14F-4D97-AF65-F5344CB8AC3E}">
        <p14:creationId xmlns:p14="http://schemas.microsoft.com/office/powerpoint/2010/main" val="30715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000" dirty="0" smtClean="0"/>
              <a:t>EXPLORATORY DATA ANALYSIS</a:t>
            </a:r>
            <a:endParaRPr lang="en-SG" sz="3000" dirty="0"/>
          </a:p>
        </p:txBody>
      </p:sp>
      <p:sp>
        <p:nvSpPr>
          <p:cNvPr id="3" name="Content Placeholder 2"/>
          <p:cNvSpPr>
            <a:spLocks noGrp="1"/>
          </p:cNvSpPr>
          <p:nvPr>
            <p:ph idx="1"/>
          </p:nvPr>
        </p:nvSpPr>
        <p:spPr/>
        <p:txBody>
          <a:bodyPr>
            <a:normAutofit/>
          </a:bodyPr>
          <a:lstStyle/>
          <a:p>
            <a:pPr marL="82296" indent="0">
              <a:buNone/>
            </a:pPr>
            <a:r>
              <a:rPr lang="en-SG" sz="2000" dirty="0" smtClean="0"/>
              <a:t>The sample of the data is shown below.</a:t>
            </a:r>
          </a:p>
          <a:p>
            <a:pPr marL="82296" indent="0">
              <a:buNone/>
            </a:pPr>
            <a:endParaRPr lang="en-SG" sz="2000" dirty="0"/>
          </a:p>
          <a:p>
            <a:pPr marL="82296" indent="0">
              <a:buNone/>
            </a:pPr>
            <a:endParaRPr lang="en-SG" sz="2000" dirty="0" smtClean="0"/>
          </a:p>
          <a:p>
            <a:pPr marL="82296" indent="0">
              <a:buNone/>
            </a:pPr>
            <a:endParaRPr lang="en-SG" sz="2000" dirty="0"/>
          </a:p>
          <a:p>
            <a:pPr marL="82296" indent="0">
              <a:buNone/>
            </a:pPr>
            <a:endParaRPr lang="en-SG" sz="2000" dirty="0" smtClean="0"/>
          </a:p>
          <a:p>
            <a:pPr marL="82296" indent="0">
              <a:buNone/>
            </a:pPr>
            <a:endParaRPr lang="en-SG" sz="2000" dirty="0"/>
          </a:p>
          <a:p>
            <a:pPr marL="82296" indent="0">
              <a:buNone/>
            </a:pPr>
            <a:endParaRPr lang="en-SG" sz="2000" dirty="0" smtClean="0"/>
          </a:p>
          <a:p>
            <a:pPr marL="82296" indent="0">
              <a:buNone/>
            </a:pPr>
            <a:endParaRPr lang="en-SG" sz="2000" dirty="0"/>
          </a:p>
          <a:p>
            <a:pPr marL="82296" indent="0">
              <a:buNone/>
            </a:pPr>
            <a:endParaRPr lang="en-SG" sz="2000" dirty="0" smtClean="0"/>
          </a:p>
          <a:p>
            <a:pPr marL="82296" indent="0">
              <a:buNone/>
            </a:pPr>
            <a:r>
              <a:rPr lang="en-SG" sz="2000" dirty="0" smtClean="0"/>
              <a:t>There are no null values present in the dataset. There are multiple products in the same order ID.</a:t>
            </a:r>
          </a:p>
          <a:p>
            <a:pPr marL="82296" indent="0">
              <a:buNone/>
            </a:pP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748" y="2132856"/>
            <a:ext cx="4968552" cy="2446020"/>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5</a:t>
            </a:fld>
            <a:endParaRPr lang="en-SG"/>
          </a:p>
        </p:txBody>
      </p:sp>
    </p:spTree>
    <p:extLst>
      <p:ext uri="{BB962C8B-B14F-4D97-AF65-F5344CB8AC3E}">
        <p14:creationId xmlns:p14="http://schemas.microsoft.com/office/powerpoint/2010/main" val="591532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82296" indent="0">
              <a:buNone/>
            </a:pPr>
            <a:r>
              <a:rPr lang="en-SG" sz="2000" dirty="0" smtClean="0"/>
              <a:t>We can see that the year 2018 has the highest amount of orders with </a:t>
            </a:r>
            <a:r>
              <a:rPr lang="en-SG" sz="2000" b="1" dirty="0" smtClean="0"/>
              <a:t>533</a:t>
            </a:r>
            <a:r>
              <a:rPr lang="en-SG" sz="2000" dirty="0" smtClean="0"/>
              <a:t> and the number of orders in 2019 is less than compared to 2018 with </a:t>
            </a:r>
            <a:r>
              <a:rPr lang="en-SG" sz="2000" b="1" dirty="0" smtClean="0"/>
              <a:t>507</a:t>
            </a:r>
            <a:r>
              <a:rPr lang="en-SG" sz="2000" dirty="0" smtClean="0"/>
              <a:t> and the 2020 has only </a:t>
            </a:r>
            <a:r>
              <a:rPr lang="en-SG" sz="2000" b="1" dirty="0" smtClean="0"/>
              <a:t>99</a:t>
            </a:r>
            <a:r>
              <a:rPr lang="en-SG" sz="2000" dirty="0" smtClean="0"/>
              <a:t> orders. But the data we have contains only two months in 2020.</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537" y="2996952"/>
            <a:ext cx="7368882" cy="2304256"/>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6</a:t>
            </a:fld>
            <a:endParaRPr lang="en-SG"/>
          </a:p>
        </p:txBody>
      </p:sp>
    </p:spTree>
    <p:extLst>
      <p:ext uri="{BB962C8B-B14F-4D97-AF65-F5344CB8AC3E}">
        <p14:creationId xmlns:p14="http://schemas.microsoft.com/office/powerpoint/2010/main" val="3546762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124744"/>
            <a:ext cx="7498080" cy="5123656"/>
          </a:xfrm>
        </p:spPr>
        <p:txBody>
          <a:bodyPr>
            <a:normAutofit/>
          </a:bodyPr>
          <a:lstStyle/>
          <a:p>
            <a:pPr marL="82296" indent="0">
              <a:buNone/>
            </a:pPr>
            <a:r>
              <a:rPr lang="en-SG" sz="2000" dirty="0" smtClean="0"/>
              <a:t>We can see that Poultry has the most number of orders compared to other products with </a:t>
            </a:r>
            <a:r>
              <a:rPr lang="en-SG" sz="2000" b="1" i="1" dirty="0" smtClean="0"/>
              <a:t>480</a:t>
            </a:r>
            <a:r>
              <a:rPr lang="en-SG" sz="2000" dirty="0"/>
              <a:t> </a:t>
            </a:r>
            <a:r>
              <a:rPr lang="en-SG" sz="2000" dirty="0" smtClean="0"/>
              <a:t>and following that we have ice cream and cereals and so on.</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384" y="2204864"/>
            <a:ext cx="7056784" cy="4104456"/>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7</a:t>
            </a:fld>
            <a:endParaRPr lang="en-SG"/>
          </a:p>
        </p:txBody>
      </p:sp>
    </p:spTree>
    <p:extLst>
      <p:ext uri="{BB962C8B-B14F-4D97-AF65-F5344CB8AC3E}">
        <p14:creationId xmlns:p14="http://schemas.microsoft.com/office/powerpoint/2010/main" val="260641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124744"/>
            <a:ext cx="7498080" cy="5123656"/>
          </a:xfrm>
        </p:spPr>
        <p:txBody>
          <a:bodyPr>
            <a:normAutofit/>
          </a:bodyPr>
          <a:lstStyle/>
          <a:p>
            <a:pPr marL="82296" indent="0">
              <a:buNone/>
            </a:pPr>
            <a:r>
              <a:rPr lang="en-SG" sz="2000" dirty="0" smtClean="0"/>
              <a:t>As we have seen the orders has been reduced from the year 2018 to 2019 to 2020.  This shows that there is a downward trend across POS for the store over the years. Although we can skip the year 2020 since it has only two months.</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708920"/>
            <a:ext cx="7056784" cy="3536726"/>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8</a:t>
            </a:fld>
            <a:endParaRPr lang="en-SG"/>
          </a:p>
        </p:txBody>
      </p:sp>
    </p:spTree>
    <p:extLst>
      <p:ext uri="{BB962C8B-B14F-4D97-AF65-F5344CB8AC3E}">
        <p14:creationId xmlns:p14="http://schemas.microsoft.com/office/powerpoint/2010/main" val="3396291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052736"/>
            <a:ext cx="7498080" cy="5195664"/>
          </a:xfrm>
        </p:spPr>
        <p:txBody>
          <a:bodyPr>
            <a:normAutofit/>
          </a:bodyPr>
          <a:lstStyle/>
          <a:p>
            <a:pPr marL="82296" indent="0">
              <a:buNone/>
            </a:pPr>
            <a:r>
              <a:rPr lang="en-SG" sz="2000" dirty="0" smtClean="0"/>
              <a:t>The following graph shows the orders in quarters over the years.  As we can see that the order has been most less in Quarter 3 of the year 2019.  The sales in Quarter 2 is almost the same for the year 2018 and 2019.  Quarter 1 has the highest sales overall.</a:t>
            </a:r>
            <a:endParaRPr lang="en-SG"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420888"/>
            <a:ext cx="7200800" cy="3956513"/>
          </a:xfrm>
          <a:prstGeom prst="rect">
            <a:avLst/>
          </a:prstGeom>
        </p:spPr>
      </p:pic>
      <p:sp>
        <p:nvSpPr>
          <p:cNvPr id="5" name="Slide Number Placeholder 4"/>
          <p:cNvSpPr>
            <a:spLocks noGrp="1"/>
          </p:cNvSpPr>
          <p:nvPr>
            <p:ph type="sldNum" sz="quarter" idx="12"/>
          </p:nvPr>
        </p:nvSpPr>
        <p:spPr/>
        <p:txBody>
          <a:bodyPr/>
          <a:lstStyle/>
          <a:p>
            <a:fld id="{0404C532-9CC3-423A-A91A-C8716765AECF}" type="slidenum">
              <a:rPr lang="en-SG" smtClean="0"/>
              <a:t>9</a:t>
            </a:fld>
            <a:endParaRPr lang="en-SG"/>
          </a:p>
        </p:txBody>
      </p:sp>
    </p:spTree>
    <p:extLst>
      <p:ext uri="{BB962C8B-B14F-4D97-AF65-F5344CB8AC3E}">
        <p14:creationId xmlns:p14="http://schemas.microsoft.com/office/powerpoint/2010/main" val="7630055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645</TotalTime>
  <Words>1046</Words>
  <Application>Microsoft Office PowerPoint</Application>
  <PresentationFormat>On-screen Show (4:3)</PresentationFormat>
  <Paragraphs>129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MARKETING AND RETAIL ANALYTICS PROJECT MILESTONE 2</vt:lpstr>
      <vt:lpstr>AGENDA AND SUMMARY</vt:lpstr>
      <vt:lpstr>CONTENTS</vt:lpstr>
      <vt:lpstr>PROBLEM STATEMENT</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vt:lpstr>
      <vt:lpstr>MARKET BASKET ANALYSIS</vt:lpstr>
      <vt:lpstr>KNIME WORKFLOW</vt:lpstr>
      <vt:lpstr>PowerPoint Presentation</vt:lpstr>
      <vt:lpstr>ASSOCIATIONS IDENTIFIED</vt:lpstr>
      <vt:lpstr>PowerPoint Presentation</vt:lpstr>
      <vt:lpstr>RECOMMENDATION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AND RETAIL ANALYTICS PROJECT MILESTONE 2</dc:title>
  <dc:creator>Shankar</dc:creator>
  <cp:lastModifiedBy>Shankar</cp:lastModifiedBy>
  <cp:revision>17</cp:revision>
  <dcterms:created xsi:type="dcterms:W3CDTF">2022-03-06T06:49:22Z</dcterms:created>
  <dcterms:modified xsi:type="dcterms:W3CDTF">2022-03-06T17:34:57Z</dcterms:modified>
</cp:coreProperties>
</file>