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  <p:sldMasterId id="2147484273" r:id="rId3"/>
    <p:sldMasterId id="2147484282" r:id="rId4"/>
    <p:sldMasterId id="2147484302" r:id="rId5"/>
    <p:sldMasterId id="2147484309" r:id="rId6"/>
    <p:sldMasterId id="2147484340" r:id="rId7"/>
    <p:sldMasterId id="2147484359" r:id="rId8"/>
  </p:sldMasterIdLst>
  <p:notesMasterIdLst>
    <p:notesMasterId r:id="rId19"/>
  </p:notesMasterIdLst>
  <p:handoutMasterIdLst>
    <p:handoutMasterId r:id="rId20"/>
  </p:handoutMasterIdLst>
  <p:sldIdLst>
    <p:sldId id="1801" r:id="rId9"/>
    <p:sldId id="1809" r:id="rId10"/>
    <p:sldId id="1810" r:id="rId11"/>
    <p:sldId id="1811" r:id="rId12"/>
    <p:sldId id="1770" r:id="rId13"/>
    <p:sldId id="1813" r:id="rId14"/>
    <p:sldId id="1814" r:id="rId15"/>
    <p:sldId id="1812" r:id="rId16"/>
    <p:sldId id="1815" r:id="rId17"/>
    <p:sldId id="181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8"/>
    <a:srgbClr val="5EAADE"/>
    <a:srgbClr val="38579A"/>
    <a:srgbClr val="E99BEB"/>
    <a:srgbClr val="515C63"/>
    <a:srgbClr val="3F4C55"/>
    <a:srgbClr val="31AFB5"/>
    <a:srgbClr val="72B359"/>
    <a:srgbClr val="223638"/>
    <a:srgbClr val="9DC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108" d="100"/>
          <a:sy n="108" d="100"/>
        </p:scale>
        <p:origin x="96" y="1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28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5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1428749"/>
            <a:ext cx="9144000" cy="3048000"/>
          </a:xfrm>
          <a:custGeom>
            <a:avLst/>
            <a:gdLst>
              <a:gd name="connsiteX0" fmla="*/ 0 w 9144000"/>
              <a:gd name="connsiteY0" fmla="*/ 0 h 3048000"/>
              <a:gd name="connsiteX1" fmla="*/ 9144000 w 9144000"/>
              <a:gd name="connsiteY1" fmla="*/ 0 h 3048000"/>
              <a:gd name="connsiteX2" fmla="*/ 9144000 w 9144000"/>
              <a:gd name="connsiteY2" fmla="*/ 3048000 h 3048000"/>
              <a:gd name="connsiteX3" fmla="*/ 0 w 91440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048000">
                <a:moveTo>
                  <a:pt x="0" y="0"/>
                </a:moveTo>
                <a:lnTo>
                  <a:pt x="9144000" y="0"/>
                </a:lnTo>
                <a:lnTo>
                  <a:pt x="9144000" y="3048000"/>
                </a:lnTo>
                <a:lnTo>
                  <a:pt x="0" y="304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5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53000" y="0"/>
            <a:ext cx="4191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8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943600" y="1294598"/>
            <a:ext cx="2783902" cy="2401902"/>
          </a:xfrm>
          <a:custGeom>
            <a:avLst/>
            <a:gdLst>
              <a:gd name="connsiteX0" fmla="*/ 0 w 9144000"/>
              <a:gd name="connsiteY0" fmla="*/ 0 h 3048000"/>
              <a:gd name="connsiteX1" fmla="*/ 9144000 w 9144000"/>
              <a:gd name="connsiteY1" fmla="*/ 0 h 3048000"/>
              <a:gd name="connsiteX2" fmla="*/ 9144000 w 9144000"/>
              <a:gd name="connsiteY2" fmla="*/ 3048000 h 3048000"/>
              <a:gd name="connsiteX3" fmla="*/ 0 w 91440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048000">
                <a:moveTo>
                  <a:pt x="0" y="0"/>
                </a:moveTo>
                <a:lnTo>
                  <a:pt x="9144000" y="0"/>
                </a:lnTo>
                <a:lnTo>
                  <a:pt x="9144000" y="3048000"/>
                </a:lnTo>
                <a:lnTo>
                  <a:pt x="0" y="304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7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5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3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39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5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075" y="1408698"/>
            <a:ext cx="2690261" cy="1925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047876" y="1408698"/>
            <a:ext cx="2690261" cy="1925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s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46120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87175" y="1276350"/>
            <a:ext cx="2651760" cy="1569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0" rIns="0" bIns="2743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0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001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1001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18865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18865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99933" y="3015328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199933" y="1245870"/>
            <a:ext cx="2730499" cy="1610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274320" anchor="b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70934" y="266700"/>
            <a:ext cx="8602135" cy="42862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5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38563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8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68157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7735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30224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s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1"/>
            <a:ext cx="4078224" cy="236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6701" y="1276351"/>
            <a:ext cx="4078224" cy="236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4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325497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69768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23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09496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5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79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7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1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3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s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46120" y="1276351"/>
            <a:ext cx="2651760" cy="236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1"/>
            <a:ext cx="2651760" cy="236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87175" y="1276351"/>
            <a:ext cx="2651760" cy="236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16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9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72617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62150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4402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2799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3693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22180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s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0283" y="1276351"/>
            <a:ext cx="1920240" cy="2590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1"/>
            <a:ext cx="1920240" cy="2590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40266" y="1276351"/>
            <a:ext cx="1920240" cy="2590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820300" y="1276351"/>
            <a:ext cx="1920240" cy="2590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3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37062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7265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3160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81940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6923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550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2663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20832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0186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439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Layouts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0283" y="1276350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0249" y="1276350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40266" y="1276350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820300" y="1276350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80283" y="3025844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00249" y="3025844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40266" y="3025844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820300" y="3025844"/>
            <a:ext cx="1920240" cy="15596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36576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3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 userDrawn="1"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334000" y="1313638"/>
            <a:ext cx="3415363" cy="3276600"/>
          </a:xfrm>
          <a:custGeom>
            <a:avLst/>
            <a:gdLst>
              <a:gd name="connsiteX0" fmla="*/ 0 w 3415363"/>
              <a:gd name="connsiteY0" fmla="*/ 0 h 3276600"/>
              <a:gd name="connsiteX1" fmla="*/ 3415363 w 3415363"/>
              <a:gd name="connsiteY1" fmla="*/ 0 h 3276600"/>
              <a:gd name="connsiteX2" fmla="*/ 3415363 w 3415363"/>
              <a:gd name="connsiteY2" fmla="*/ 3276600 h 3276600"/>
              <a:gd name="connsiteX3" fmla="*/ 0 w 3415363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5363" h="3276600">
                <a:moveTo>
                  <a:pt x="0" y="0"/>
                </a:moveTo>
                <a:lnTo>
                  <a:pt x="3415363" y="0"/>
                </a:lnTo>
                <a:lnTo>
                  <a:pt x="3415363" y="327660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2853447" y="2981948"/>
            <a:ext cx="2175753" cy="1608289"/>
          </a:xfrm>
          <a:custGeom>
            <a:avLst/>
            <a:gdLst>
              <a:gd name="connsiteX0" fmla="*/ 0 w 2175753"/>
              <a:gd name="connsiteY0" fmla="*/ 0 h 1608289"/>
              <a:gd name="connsiteX1" fmla="*/ 2175753 w 2175753"/>
              <a:gd name="connsiteY1" fmla="*/ 0 h 1608289"/>
              <a:gd name="connsiteX2" fmla="*/ 2175753 w 2175753"/>
              <a:gd name="connsiteY2" fmla="*/ 1608289 h 1608289"/>
              <a:gd name="connsiteX3" fmla="*/ 0 w 2175753"/>
              <a:gd name="connsiteY3" fmla="*/ 1608289 h 1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753" h="1608289">
                <a:moveTo>
                  <a:pt x="0" y="0"/>
                </a:moveTo>
                <a:lnTo>
                  <a:pt x="2175753" y="0"/>
                </a:lnTo>
                <a:lnTo>
                  <a:pt x="2175753" y="1608289"/>
                </a:lnTo>
                <a:lnTo>
                  <a:pt x="0" y="1608289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81001" y="2981948"/>
            <a:ext cx="2175753" cy="1608289"/>
          </a:xfrm>
          <a:custGeom>
            <a:avLst/>
            <a:gdLst>
              <a:gd name="connsiteX0" fmla="*/ 0 w 2175753"/>
              <a:gd name="connsiteY0" fmla="*/ 0 h 1608289"/>
              <a:gd name="connsiteX1" fmla="*/ 2175753 w 2175753"/>
              <a:gd name="connsiteY1" fmla="*/ 0 h 1608289"/>
              <a:gd name="connsiteX2" fmla="*/ 2175753 w 2175753"/>
              <a:gd name="connsiteY2" fmla="*/ 1608289 h 1608289"/>
              <a:gd name="connsiteX3" fmla="*/ 0 w 2175753"/>
              <a:gd name="connsiteY3" fmla="*/ 1608289 h 1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753" h="1608289">
                <a:moveTo>
                  <a:pt x="0" y="0"/>
                </a:moveTo>
                <a:lnTo>
                  <a:pt x="2175753" y="0"/>
                </a:lnTo>
                <a:lnTo>
                  <a:pt x="2175753" y="1608289"/>
                </a:lnTo>
                <a:lnTo>
                  <a:pt x="0" y="1608289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51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2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9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2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 userDrawn="1"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334000" y="1313638"/>
            <a:ext cx="3415363" cy="3276600"/>
          </a:xfrm>
          <a:custGeom>
            <a:avLst/>
            <a:gdLst>
              <a:gd name="connsiteX0" fmla="*/ 0 w 3415363"/>
              <a:gd name="connsiteY0" fmla="*/ 0 h 3276600"/>
              <a:gd name="connsiteX1" fmla="*/ 3415363 w 3415363"/>
              <a:gd name="connsiteY1" fmla="*/ 0 h 3276600"/>
              <a:gd name="connsiteX2" fmla="*/ 3415363 w 3415363"/>
              <a:gd name="connsiteY2" fmla="*/ 3276600 h 3276600"/>
              <a:gd name="connsiteX3" fmla="*/ 0 w 3415363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5363" h="3276600">
                <a:moveTo>
                  <a:pt x="0" y="0"/>
                </a:moveTo>
                <a:lnTo>
                  <a:pt x="3415363" y="0"/>
                </a:lnTo>
                <a:lnTo>
                  <a:pt x="3415363" y="327660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2853447" y="2981948"/>
            <a:ext cx="2175753" cy="1608289"/>
          </a:xfrm>
          <a:custGeom>
            <a:avLst/>
            <a:gdLst>
              <a:gd name="connsiteX0" fmla="*/ 0 w 2175753"/>
              <a:gd name="connsiteY0" fmla="*/ 0 h 1608289"/>
              <a:gd name="connsiteX1" fmla="*/ 2175753 w 2175753"/>
              <a:gd name="connsiteY1" fmla="*/ 0 h 1608289"/>
              <a:gd name="connsiteX2" fmla="*/ 2175753 w 2175753"/>
              <a:gd name="connsiteY2" fmla="*/ 1608289 h 1608289"/>
              <a:gd name="connsiteX3" fmla="*/ 0 w 2175753"/>
              <a:gd name="connsiteY3" fmla="*/ 1608289 h 1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753" h="1608289">
                <a:moveTo>
                  <a:pt x="0" y="0"/>
                </a:moveTo>
                <a:lnTo>
                  <a:pt x="2175753" y="0"/>
                </a:lnTo>
                <a:lnTo>
                  <a:pt x="2175753" y="1608289"/>
                </a:lnTo>
                <a:lnTo>
                  <a:pt x="0" y="1608289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81001" y="2981948"/>
            <a:ext cx="2175753" cy="1608289"/>
          </a:xfrm>
          <a:custGeom>
            <a:avLst/>
            <a:gdLst>
              <a:gd name="connsiteX0" fmla="*/ 0 w 2175753"/>
              <a:gd name="connsiteY0" fmla="*/ 0 h 1608289"/>
              <a:gd name="connsiteX1" fmla="*/ 2175753 w 2175753"/>
              <a:gd name="connsiteY1" fmla="*/ 0 h 1608289"/>
              <a:gd name="connsiteX2" fmla="*/ 2175753 w 2175753"/>
              <a:gd name="connsiteY2" fmla="*/ 1608289 h 1608289"/>
              <a:gd name="connsiteX3" fmla="*/ 0 w 2175753"/>
              <a:gd name="connsiteY3" fmla="*/ 1608289 h 16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753" h="1608289">
                <a:moveTo>
                  <a:pt x="0" y="0"/>
                </a:moveTo>
                <a:lnTo>
                  <a:pt x="2175753" y="0"/>
                </a:lnTo>
                <a:lnTo>
                  <a:pt x="2175753" y="1608289"/>
                </a:lnTo>
                <a:lnTo>
                  <a:pt x="0" y="1608289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59" r:id="rId2"/>
    <p:sldLayoutId id="2147484230" r:id="rId3"/>
    <p:sldLayoutId id="2147484268" r:id="rId4"/>
    <p:sldLayoutId id="2147484269" r:id="rId5"/>
    <p:sldLayoutId id="2147484270" r:id="rId6"/>
    <p:sldLayoutId id="2147484271" r:id="rId7"/>
    <p:sldLayoutId id="214748422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0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293" r:id="rId13"/>
    <p:sldLayoutId id="2147484294" r:id="rId14"/>
    <p:sldLayoutId id="2147484295" r:id="rId15"/>
    <p:sldLayoutId id="2147484296" r:id="rId16"/>
    <p:sldLayoutId id="2147484297" r:id="rId17"/>
    <p:sldLayoutId id="2147484298" r:id="rId18"/>
    <p:sldLayoutId id="2147484299" r:id="rId19"/>
    <p:sldLayoutId id="2147484301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80" b="7780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Footer Text"/>
          <p:cNvSpPr txBox="1"/>
          <p:nvPr/>
        </p:nvSpPr>
        <p:spPr>
          <a:xfrm>
            <a:off x="1838528" y="1967073"/>
            <a:ext cx="5466944" cy="923330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Fabric Inspection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1682885" y="1496730"/>
            <a:ext cx="5778230" cy="2150040"/>
          </a:xfrm>
          <a:custGeom>
            <a:avLst/>
            <a:gdLst>
              <a:gd name="connsiteX0" fmla="*/ 0 w 5778230"/>
              <a:gd name="connsiteY0" fmla="*/ 0 h 2150040"/>
              <a:gd name="connsiteX1" fmla="*/ 5778230 w 5778230"/>
              <a:gd name="connsiteY1" fmla="*/ 0 h 2150040"/>
              <a:gd name="connsiteX2" fmla="*/ 5778230 w 5778230"/>
              <a:gd name="connsiteY2" fmla="*/ 2150040 h 2150040"/>
              <a:gd name="connsiteX3" fmla="*/ 4841740 w 5778230"/>
              <a:gd name="connsiteY3" fmla="*/ 2150040 h 2150040"/>
              <a:gd name="connsiteX4" fmla="*/ 4841740 w 5778230"/>
              <a:gd name="connsiteY4" fmla="*/ 2112866 h 2150040"/>
              <a:gd name="connsiteX5" fmla="*/ 5741056 w 5778230"/>
              <a:gd name="connsiteY5" fmla="*/ 2112866 h 2150040"/>
              <a:gd name="connsiteX6" fmla="*/ 5741056 w 5778230"/>
              <a:gd name="connsiteY6" fmla="*/ 37174 h 2150040"/>
              <a:gd name="connsiteX7" fmla="*/ 37174 w 5778230"/>
              <a:gd name="connsiteY7" fmla="*/ 37174 h 2150040"/>
              <a:gd name="connsiteX8" fmla="*/ 37174 w 5778230"/>
              <a:gd name="connsiteY8" fmla="*/ 2112866 h 2150040"/>
              <a:gd name="connsiteX9" fmla="*/ 974592 w 5778230"/>
              <a:gd name="connsiteY9" fmla="*/ 2112866 h 2150040"/>
              <a:gd name="connsiteX10" fmla="*/ 974592 w 5778230"/>
              <a:gd name="connsiteY10" fmla="*/ 2150040 h 2150040"/>
              <a:gd name="connsiteX11" fmla="*/ 0 w 5778230"/>
              <a:gd name="connsiteY11" fmla="*/ 2150040 h 215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78230" h="2150040">
                <a:moveTo>
                  <a:pt x="0" y="0"/>
                </a:moveTo>
                <a:lnTo>
                  <a:pt x="5778230" y="0"/>
                </a:lnTo>
                <a:lnTo>
                  <a:pt x="5778230" y="2150040"/>
                </a:lnTo>
                <a:lnTo>
                  <a:pt x="4841740" y="2150040"/>
                </a:lnTo>
                <a:lnTo>
                  <a:pt x="4841740" y="2112866"/>
                </a:lnTo>
                <a:lnTo>
                  <a:pt x="5741056" y="2112866"/>
                </a:lnTo>
                <a:lnTo>
                  <a:pt x="5741056" y="37174"/>
                </a:lnTo>
                <a:lnTo>
                  <a:pt x="37174" y="37174"/>
                </a:lnTo>
                <a:lnTo>
                  <a:pt x="37174" y="2112866"/>
                </a:lnTo>
                <a:lnTo>
                  <a:pt x="974592" y="2112866"/>
                </a:lnTo>
                <a:lnTo>
                  <a:pt x="974592" y="2150040"/>
                </a:lnTo>
                <a:lnTo>
                  <a:pt x="0" y="21500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Footer Text"/>
          <p:cNvSpPr txBox="1"/>
          <p:nvPr/>
        </p:nvSpPr>
        <p:spPr>
          <a:xfrm>
            <a:off x="2762252" y="3419678"/>
            <a:ext cx="365759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7366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58" b="14258"/>
          <a:stretch>
            <a:fillRect/>
          </a:stretch>
        </p:blipFill>
        <p:spPr/>
      </p:pic>
      <p:sp>
        <p:nvSpPr>
          <p:cNvPr id="51" name="Rectangle 50"/>
          <p:cNvSpPr/>
          <p:nvPr/>
        </p:nvSpPr>
        <p:spPr bwMode="auto">
          <a:xfrm flipH="1">
            <a:off x="0" y="0"/>
            <a:ext cx="9144000" cy="51435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1216" y="24943"/>
            <a:ext cx="1600200" cy="51698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27926" y="666750"/>
            <a:ext cx="22357" cy="38862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756128" y="1086352"/>
            <a:ext cx="457200" cy="152400"/>
            <a:chOff x="4495800" y="1711492"/>
            <a:chExt cx="457200" cy="152400"/>
          </a:xfrm>
        </p:grpSpPr>
        <p:sp>
          <p:nvSpPr>
            <p:cNvPr id="36" name="Oval 35"/>
            <p:cNvSpPr/>
            <p:nvPr/>
          </p:nvSpPr>
          <p:spPr bwMode="auto">
            <a:xfrm>
              <a:off x="4495800" y="1711492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>
              <a:stCxn id="36" idx="6"/>
            </p:cNvCxnSpPr>
            <p:nvPr/>
          </p:nvCxnSpPr>
          <p:spPr>
            <a:xfrm>
              <a:off x="4648200" y="1787692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764933" y="1490442"/>
            <a:ext cx="457200" cy="152400"/>
            <a:chOff x="4495800" y="2873543"/>
            <a:chExt cx="457200" cy="152400"/>
          </a:xfrm>
        </p:grpSpPr>
        <p:sp>
          <p:nvSpPr>
            <p:cNvPr id="39" name="Oval 38"/>
            <p:cNvSpPr/>
            <p:nvPr/>
          </p:nvSpPr>
          <p:spPr bwMode="auto">
            <a:xfrm>
              <a:off x="4495800" y="2873543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40" name="Straight Connector 39"/>
            <p:cNvCxnSpPr>
              <a:stCxn id="39" idx="6"/>
            </p:cNvCxnSpPr>
            <p:nvPr/>
          </p:nvCxnSpPr>
          <p:spPr>
            <a:xfrm>
              <a:off x="4648200" y="2949743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56128" y="2772644"/>
            <a:ext cx="457200" cy="152400"/>
            <a:chOff x="4495800" y="4035592"/>
            <a:chExt cx="457200" cy="152400"/>
          </a:xfrm>
        </p:grpSpPr>
        <p:sp>
          <p:nvSpPr>
            <p:cNvPr id="42" name="Oval 41"/>
            <p:cNvSpPr/>
            <p:nvPr/>
          </p:nvSpPr>
          <p:spPr bwMode="auto">
            <a:xfrm>
              <a:off x="4495800" y="4035592"/>
              <a:ext cx="152400" cy="15240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43" name="Straight Connector 42"/>
            <p:cNvCxnSpPr>
              <a:stCxn id="42" idx="6"/>
            </p:cNvCxnSpPr>
            <p:nvPr/>
          </p:nvCxnSpPr>
          <p:spPr>
            <a:xfrm>
              <a:off x="4648200" y="4111792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64933" y="1917082"/>
            <a:ext cx="457200" cy="152400"/>
            <a:chOff x="4495800" y="2873543"/>
            <a:chExt cx="457200" cy="152400"/>
          </a:xfrm>
        </p:grpSpPr>
        <p:sp>
          <p:nvSpPr>
            <p:cNvPr id="45" name="Oval 44"/>
            <p:cNvSpPr/>
            <p:nvPr/>
          </p:nvSpPr>
          <p:spPr bwMode="auto">
            <a:xfrm>
              <a:off x="4495800" y="2873543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>
              <a:stCxn id="45" idx="6"/>
            </p:cNvCxnSpPr>
            <p:nvPr/>
          </p:nvCxnSpPr>
          <p:spPr>
            <a:xfrm>
              <a:off x="4648200" y="2949743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56128" y="2325502"/>
            <a:ext cx="457200" cy="152400"/>
            <a:chOff x="4495800" y="2873543"/>
            <a:chExt cx="457200" cy="152400"/>
          </a:xfrm>
        </p:grpSpPr>
        <p:sp>
          <p:nvSpPr>
            <p:cNvPr id="48" name="Oval 47"/>
            <p:cNvSpPr/>
            <p:nvPr/>
          </p:nvSpPr>
          <p:spPr bwMode="auto">
            <a:xfrm>
              <a:off x="4495800" y="2873543"/>
              <a:ext cx="152400" cy="152400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>
              <a:stCxn id="48" idx="6"/>
            </p:cNvCxnSpPr>
            <p:nvPr/>
          </p:nvCxnSpPr>
          <p:spPr>
            <a:xfrm>
              <a:off x="4648200" y="2949743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764933" y="3196312"/>
            <a:ext cx="457200" cy="152400"/>
            <a:chOff x="4495800" y="4035592"/>
            <a:chExt cx="457200" cy="152400"/>
          </a:xfrm>
        </p:grpSpPr>
        <p:sp>
          <p:nvSpPr>
            <p:cNvPr id="56" name="Oval 55"/>
            <p:cNvSpPr/>
            <p:nvPr/>
          </p:nvSpPr>
          <p:spPr bwMode="auto">
            <a:xfrm>
              <a:off x="4495800" y="4035592"/>
              <a:ext cx="152400" cy="152400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4648200" y="4111792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Inhaltsplatzhalter 4"/>
          <p:cNvSpPr txBox="1">
            <a:spLocks/>
          </p:cNvSpPr>
          <p:nvPr/>
        </p:nvSpPr>
        <p:spPr>
          <a:xfrm>
            <a:off x="5289184" y="1060076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94A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COMPANY OVERVIEW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5289183" y="1470981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7C6D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PROBLEM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1" name="Inhaltsplatzhalter 4"/>
          <p:cNvSpPr txBox="1">
            <a:spLocks/>
          </p:cNvSpPr>
          <p:nvPr/>
        </p:nvSpPr>
        <p:spPr>
          <a:xfrm>
            <a:off x="5289182" y="1931874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2C6C7A"/>
                </a:solidFill>
                <a:latin typeface="Roboto"/>
              </a:rPr>
              <a:t>SHRINKAGE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2" name="Inhaltsplatzhalter 4"/>
          <p:cNvSpPr txBox="1">
            <a:spLocks/>
          </p:cNvSpPr>
          <p:nvPr/>
        </p:nvSpPr>
        <p:spPr>
          <a:xfrm>
            <a:off x="5289181" y="2342779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85FFF0"/>
                </a:solidFill>
                <a:latin typeface="Roboto"/>
              </a:rPr>
              <a:t>SHRINKAGE PROCESS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3" name="Inhaltsplatzhalter 4"/>
          <p:cNvSpPr txBox="1">
            <a:spLocks/>
          </p:cNvSpPr>
          <p:nvPr/>
        </p:nvSpPr>
        <p:spPr>
          <a:xfrm>
            <a:off x="5289180" y="2772644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579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MAJOR ISSUES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4" name="Inhaltsplatzhalter 4"/>
          <p:cNvSpPr txBox="1">
            <a:spLocks/>
          </p:cNvSpPr>
          <p:nvPr/>
        </p:nvSpPr>
        <p:spPr>
          <a:xfrm>
            <a:off x="5292469" y="3188103"/>
            <a:ext cx="3169359" cy="3462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5CFD9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64933" y="3673353"/>
            <a:ext cx="457200" cy="152400"/>
            <a:chOff x="4495800" y="4035592"/>
            <a:chExt cx="457200" cy="152400"/>
          </a:xfrm>
        </p:grpSpPr>
        <p:sp>
          <p:nvSpPr>
            <p:cNvPr id="55" name="Oval 54"/>
            <p:cNvSpPr/>
            <p:nvPr/>
          </p:nvSpPr>
          <p:spPr bwMode="auto">
            <a:xfrm>
              <a:off x="4495800" y="4035592"/>
              <a:ext cx="152400" cy="152400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>
              <a:stCxn id="55" idx="6"/>
            </p:cNvCxnSpPr>
            <p:nvPr/>
          </p:nvCxnSpPr>
          <p:spPr>
            <a:xfrm>
              <a:off x="4648200" y="4111792"/>
              <a:ext cx="304800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ooter Text"/>
          <p:cNvSpPr txBox="1"/>
          <p:nvPr/>
        </p:nvSpPr>
        <p:spPr>
          <a:xfrm>
            <a:off x="304800" y="457944"/>
            <a:ext cx="23482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FFFFFF">
                    <a:lumMod val="5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CONTENT</a:t>
            </a:r>
            <a:endParaRPr lang="en-US" sz="4800" dirty="0">
              <a:solidFill>
                <a:srgbClr val="FFFFFF">
                  <a:lumMod val="50000"/>
                </a:srgb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912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0"/>
            <a:ext cx="4800600" cy="5143500"/>
          </a:xfrm>
        </p:spPr>
      </p:pic>
      <p:sp>
        <p:nvSpPr>
          <p:cNvPr id="38" name="Freeform 37"/>
          <p:cNvSpPr/>
          <p:nvPr/>
        </p:nvSpPr>
        <p:spPr bwMode="auto">
          <a:xfrm flipH="1">
            <a:off x="4343400" y="0"/>
            <a:ext cx="4800600" cy="5143500"/>
          </a:xfrm>
          <a:custGeom>
            <a:avLst/>
            <a:gdLst>
              <a:gd name="connsiteX0" fmla="*/ 0 w 4800600"/>
              <a:gd name="connsiteY0" fmla="*/ 0 h 5143500"/>
              <a:gd name="connsiteX1" fmla="*/ 2399668 w 4800600"/>
              <a:gd name="connsiteY1" fmla="*/ 0 h 5143500"/>
              <a:gd name="connsiteX2" fmla="*/ 4800600 w 4800600"/>
              <a:gd name="connsiteY2" fmla="*/ 5143500 h 5143500"/>
              <a:gd name="connsiteX3" fmla="*/ 2399668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0" y="0"/>
                </a:moveTo>
                <a:lnTo>
                  <a:pt x="2399668" y="0"/>
                </a:lnTo>
                <a:lnTo>
                  <a:pt x="4800600" y="5143500"/>
                </a:lnTo>
                <a:lnTo>
                  <a:pt x="239966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3F4C55">
              <a:alpha val="68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Inspired Solutions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BRANDIX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1619656" y="1233761"/>
            <a:ext cx="3564287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1A59E"/>
                </a:solidFill>
                <a:latin typeface="Roboto"/>
              </a:rPr>
              <a:t> L</a:t>
            </a:r>
            <a:r>
              <a:rPr lang="en-US" sz="1400" b="1" dirty="0" smtClean="0">
                <a:solidFill>
                  <a:srgbClr val="01A59E"/>
                </a:solidFill>
                <a:latin typeface="Roboto"/>
              </a:rPr>
              <a:t>eading </a:t>
            </a:r>
            <a:r>
              <a:rPr lang="en-US" sz="1400" b="1" dirty="0">
                <a:solidFill>
                  <a:srgbClr val="01A59E"/>
                </a:solidFill>
                <a:latin typeface="Roboto"/>
              </a:rPr>
              <a:t>apparel solutions provider </a:t>
            </a:r>
            <a:r>
              <a:rPr lang="en-US" sz="1400" b="1" dirty="0" smtClean="0">
                <a:solidFill>
                  <a:srgbClr val="01A59E"/>
                </a:solidFill>
                <a:latin typeface="Roboto"/>
              </a:rPr>
              <a:t>        in </a:t>
            </a:r>
            <a:r>
              <a:rPr lang="en-US" sz="1400" b="1" dirty="0">
                <a:solidFill>
                  <a:srgbClr val="01A59E"/>
                </a:solidFill>
                <a:latin typeface="Roboto"/>
              </a:rPr>
              <a:t>Sri </a:t>
            </a:r>
            <a:r>
              <a:rPr lang="en-US" sz="1400" b="1" dirty="0" smtClean="0">
                <a:solidFill>
                  <a:srgbClr val="01A59E"/>
                </a:solidFill>
                <a:latin typeface="Roboto"/>
              </a:rPr>
              <a:t>Lanka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1167739" y="2156922"/>
            <a:ext cx="3564287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1991AC"/>
                </a:solidFill>
                <a:latin typeface="Roboto"/>
              </a:rPr>
              <a:t> </a:t>
            </a:r>
            <a:r>
              <a:rPr lang="en-US" sz="1400" b="1" dirty="0" smtClean="0">
                <a:solidFill>
                  <a:srgbClr val="1991AC"/>
                </a:solidFill>
                <a:latin typeface="Roboto"/>
              </a:rPr>
              <a:t>Manufacturing </a:t>
            </a:r>
            <a:r>
              <a:rPr lang="en-US" sz="1400" b="1" dirty="0">
                <a:solidFill>
                  <a:srgbClr val="1991AC"/>
                </a:solidFill>
                <a:latin typeface="Roboto"/>
              </a:rPr>
              <a:t>presence in India and Bangladesh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>
            <a:spLocks/>
          </p:cNvSpPr>
          <p:nvPr/>
        </p:nvSpPr>
        <p:spPr>
          <a:xfrm>
            <a:off x="715823" y="2972361"/>
            <a:ext cx="3564287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4376AB"/>
                </a:solidFill>
                <a:latin typeface="Roboto"/>
              </a:rPr>
              <a:t>Providing </a:t>
            </a:r>
            <a:r>
              <a:rPr lang="en-US" sz="1400" b="1" dirty="0">
                <a:solidFill>
                  <a:srgbClr val="4376AB"/>
                </a:solidFill>
                <a:latin typeface="Roboto"/>
              </a:rPr>
              <a:t>Inspired Solutions to renowned brands across the world for nearly </a:t>
            </a:r>
            <a:r>
              <a:rPr lang="en-US" sz="1400" b="1" dirty="0" smtClean="0">
                <a:solidFill>
                  <a:srgbClr val="4376AB"/>
                </a:solidFill>
                <a:latin typeface="Roboto"/>
              </a:rPr>
              <a:t>         50 </a:t>
            </a:r>
            <a:r>
              <a:rPr lang="en-US" sz="1400" b="1" dirty="0">
                <a:solidFill>
                  <a:srgbClr val="4376AB"/>
                </a:solidFill>
                <a:latin typeface="Roboto"/>
              </a:rPr>
              <a:t>years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>
            <a:spLocks/>
          </p:cNvSpPr>
          <p:nvPr/>
        </p:nvSpPr>
        <p:spPr>
          <a:xfrm>
            <a:off x="263907" y="4003244"/>
            <a:ext cx="3564287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US" sz="1400" b="1" dirty="0" smtClean="0">
                <a:solidFill>
                  <a:srgbClr val="5F5CA3"/>
                </a:solidFill>
                <a:latin typeface="Roboto"/>
              </a:rPr>
              <a:t>There are 60,000+ number </a:t>
            </a:r>
            <a:r>
              <a:rPr lang="en-US" sz="1400" b="1" dirty="0">
                <a:solidFill>
                  <a:srgbClr val="5F5CA3"/>
                </a:solidFill>
                <a:latin typeface="Roboto"/>
              </a:rPr>
              <a:t>of </a:t>
            </a:r>
            <a:r>
              <a:rPr lang="en-US" sz="1400" b="1" dirty="0" smtClean="0">
                <a:solidFill>
                  <a:srgbClr val="5F5CA3"/>
                </a:solidFill>
                <a:latin typeface="Roboto"/>
              </a:rPr>
              <a:t>employees currently working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F5CA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F5CA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47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accel="20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/>
      <p:bldP spid="24" grpId="0" animBg="1"/>
      <p:bldP spid="26" grpId="0"/>
      <p:bldP spid="27" grpId="0" animBg="1"/>
      <p:bldP spid="29" grpId="0"/>
      <p:bldP spid="30" grpId="0" animBg="1"/>
      <p:bldP spid="31" grpId="0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Text"/>
          <p:cNvSpPr txBox="1"/>
          <p:nvPr/>
        </p:nvSpPr>
        <p:spPr>
          <a:xfrm>
            <a:off x="4800600" y="1039542"/>
            <a:ext cx="4190999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PROBLEM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 -</a:t>
            </a:r>
          </a:p>
          <a:p>
            <a:pPr lvl="0"/>
            <a:r>
              <a:rPr lang="en-US" sz="3200" dirty="0">
                <a:solidFill>
                  <a:srgbClr val="FFFFFF">
                    <a:lumMod val="5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Measuring </a:t>
            </a:r>
            <a:r>
              <a:rPr lang="en-US" sz="3200" dirty="0" smtClean="0">
                <a:solidFill>
                  <a:srgbClr val="FFFFFF">
                    <a:lumMod val="5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shrinkage</a:t>
            </a:r>
            <a:r>
              <a:rPr lang="en-US" sz="3200" dirty="0">
                <a:solidFill>
                  <a:srgbClr val="FFFFFF">
                    <a:lumMod val="50000"/>
                  </a:srgb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5607813" y="3559894"/>
            <a:ext cx="3169359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A59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Identify the problem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73186" y="3563788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14" name="Inhaltsplatzhalter 4"/>
          <p:cNvSpPr txBox="1">
            <a:spLocks/>
          </p:cNvSpPr>
          <p:nvPr/>
        </p:nvSpPr>
        <p:spPr>
          <a:xfrm>
            <a:off x="5607814" y="4171344"/>
            <a:ext cx="3169359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91AC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Suggest Solutions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/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73186" y="4123961"/>
            <a:ext cx="320644" cy="320282"/>
            <a:chOff x="3867150" y="1868488"/>
            <a:chExt cx="1406525" cy="1404938"/>
          </a:xfrm>
          <a:solidFill>
            <a:schemeClr val="accent2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pic>
        <p:nvPicPr>
          <p:cNvPr id="24" name="Picture Placeholder 2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7746"/>
            <a:ext cx="2743200" cy="1203593"/>
          </a:xfrm>
          <a:ln>
            <a:solidFill>
              <a:srgbClr val="00B0F0"/>
            </a:solidFill>
          </a:ln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12530"/>
            <a:ext cx="2438399" cy="1206158"/>
          </a:xfrm>
          <a:ln>
            <a:solidFill>
              <a:srgbClr val="00B0F0"/>
            </a:solidFill>
          </a:ln>
        </p:spPr>
      </p:pic>
      <p:pic>
        <p:nvPicPr>
          <p:cNvPr id="26" name="Picture Placeholder 2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4" b="20994"/>
          <a:stretch>
            <a:fillRect/>
          </a:stretch>
        </p:blipFill>
        <p:spPr>
          <a:ln>
            <a:solidFill>
              <a:srgbClr val="00B0F0"/>
            </a:solidFill>
          </a:ln>
        </p:spPr>
      </p:pic>
      <p:pic>
        <p:nvPicPr>
          <p:cNvPr id="27" name="Picture Placeholder 26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0" b="20900"/>
          <a:stretch>
            <a:fillRect/>
          </a:stretch>
        </p:blipFill>
        <p:spPr>
          <a:ln>
            <a:solidFill>
              <a:srgbClr val="00B0F0"/>
            </a:solidFill>
          </a:ln>
        </p:spPr>
      </p:pic>
      <p:sp>
        <p:nvSpPr>
          <p:cNvPr id="28" name="Freeform 27"/>
          <p:cNvSpPr/>
          <p:nvPr/>
        </p:nvSpPr>
        <p:spPr bwMode="auto">
          <a:xfrm>
            <a:off x="1684377" y="2258422"/>
            <a:ext cx="649201" cy="314374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4800600" y="2853171"/>
            <a:ext cx="245424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OUR FOCUS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39428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15554"/>
            <a:ext cx="3415363" cy="2272768"/>
          </a:xfrm>
          <a:ln>
            <a:solidFill>
              <a:srgbClr val="FF0000"/>
            </a:solidFill>
          </a:ln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8" y="2981948"/>
            <a:ext cx="2137331" cy="1608289"/>
          </a:xfrm>
          <a:ln>
            <a:solidFill>
              <a:srgbClr val="FFD248"/>
            </a:solidFill>
          </a:ln>
        </p:spPr>
      </p:pic>
      <p:sp>
        <p:nvSpPr>
          <p:cNvPr id="13" name="Footer Text"/>
          <p:cNvSpPr txBox="1"/>
          <p:nvPr/>
        </p:nvSpPr>
        <p:spPr>
          <a:xfrm>
            <a:off x="430427" y="209550"/>
            <a:ext cx="459877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Shrinkage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881" y="990455"/>
            <a:ext cx="4648200" cy="17030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Shrinkage of cloth refers to the reduction in size of a piece of fabric after washing, dying of fabric procedure and when exposed to the relaxing of fabric.</a:t>
            </a:r>
          </a:p>
        </p:txBody>
      </p:sp>
    </p:spTree>
    <p:extLst>
      <p:ext uri="{BB962C8B-B14F-4D97-AF65-F5344CB8AC3E}">
        <p14:creationId xmlns:p14="http://schemas.microsoft.com/office/powerpoint/2010/main" val="86532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3400" y="1123950"/>
            <a:ext cx="8233719" cy="235449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As we wash garments we do the residual shrinkage first.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Residual shrinkage means we unroll the fabric as layers we keep it for 24 hours to relax to avoid the tension that is within the fabric roll.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8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819150"/>
            <a:ext cx="8233719" cy="281615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If residual shrinkage is 2%  they accept the garment and if not, they talk with supply and request for another lot. 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In residual shrinkage process all the rolls are relaxed. (100% done for all fabric).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3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60909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Process (pillow Case process)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805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05805" y="1237438"/>
            <a:ext cx="1920240" cy="578391"/>
          </a:xfrm>
          <a:prstGeom prst="homePlat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STEP 01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2543188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STEP </a:t>
            </a:r>
            <a:r>
              <a:rPr lang="en-US" sz="1100" b="1" dirty="0" smtClean="0">
                <a:solidFill>
                  <a:srgbClr val="FFFFFF"/>
                </a:solidFill>
              </a:rPr>
              <a:t>02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0571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Notched Right Arrow 19"/>
          <p:cNvSpPr/>
          <p:nvPr/>
        </p:nvSpPr>
        <p:spPr>
          <a:xfrm>
            <a:off x="4680571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STEP </a:t>
            </a:r>
            <a:r>
              <a:rPr lang="en-US" sz="1100" b="1" dirty="0" smtClean="0">
                <a:solidFill>
                  <a:srgbClr val="FFFFFF"/>
                </a:solidFill>
              </a:rPr>
              <a:t>03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7955" y="1894053"/>
            <a:ext cx="1920240" cy="2732299"/>
          </a:xfrm>
          <a:prstGeom prst="rect">
            <a:avLst/>
          </a:prstGeom>
          <a:pattFill prst="pct90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Notched Right Arrow 24"/>
          <p:cNvSpPr/>
          <p:nvPr/>
        </p:nvSpPr>
        <p:spPr>
          <a:xfrm>
            <a:off x="6817955" y="1237438"/>
            <a:ext cx="1920240" cy="57839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STEP </a:t>
            </a:r>
            <a:r>
              <a:rPr lang="en-US" sz="1100" b="1" dirty="0" smtClean="0">
                <a:solidFill>
                  <a:srgbClr val="FFFFFF"/>
                </a:solidFill>
              </a:rPr>
              <a:t>04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6" name="Inhaltsplatzhalter 4"/>
          <p:cNvSpPr txBox="1">
            <a:spLocks/>
          </p:cNvSpPr>
          <p:nvPr/>
        </p:nvSpPr>
        <p:spPr>
          <a:xfrm>
            <a:off x="565825" y="2035552"/>
            <a:ext cx="1600200" cy="2336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6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Take 1 yard of cloth of piece from each roll. (This piece of cloth include batch number as </a:t>
            </a:r>
            <a:r>
              <a:rPr lang="en-US" sz="16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well </a:t>
            </a:r>
            <a:r>
              <a:rPr lang="en-US" sz="16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as roll number</a:t>
            </a:r>
            <a:r>
              <a:rPr lang="en-US" sz="16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21" name="Inhaltsplatzhalter 4"/>
          <p:cNvSpPr txBox="1">
            <a:spLocks/>
          </p:cNvSpPr>
          <p:nvPr/>
        </p:nvSpPr>
        <p:spPr>
          <a:xfrm>
            <a:off x="2720929" y="2035552"/>
            <a:ext cx="1600200" cy="2418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1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Take that piece of fabric and marked 8 points using textile pen using standard shrinkage board. Those measurements are taken from Bluetooth tape that is machine which will update the measurements in the excel automatically</a:t>
            </a:r>
            <a:r>
              <a:rPr lang="en-US" sz="11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4840591" y="2035552"/>
            <a:ext cx="1600200" cy="2040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1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Then send it to the wash and dye.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1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Keep </a:t>
            </a:r>
            <a:r>
              <a:rPr lang="en-US" sz="11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that cloth to dry and once received fabric check whether distance between point that measured before using Bluetooth tape by man</a:t>
            </a:r>
            <a:r>
              <a:rPr lang="en-US" sz="11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6977975" y="1978255"/>
            <a:ext cx="1600200" cy="2648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Then they measure the variation.(0.5 cm differ it 1.5% effect, 1 cm differ it 3% effect like wise).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  <a:p>
            <a:pPr marL="182875" lvl="0" indent="-182875">
              <a:lnSpc>
                <a:spcPct val="120000"/>
              </a:lnSpc>
              <a:spcAft>
                <a:spcPts val="1800"/>
              </a:spcAft>
            </a:pPr>
            <a:r>
              <a:rPr lang="en-US" sz="12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That variation is sent to the technical team and according that variation they design how the rolls are used</a:t>
            </a:r>
            <a:r>
              <a:rPr lang="en-US" sz="120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29225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0" grpId="0" animBg="1"/>
      <p:bldP spid="15" grpId="0" animBg="1"/>
      <p:bldP spid="19" grpId="0" animBg="1"/>
      <p:bldP spid="20" grpId="0" animBg="1"/>
      <p:bldP spid="24" grpId="0" animBg="1"/>
      <p:bldP spid="25" grpId="0" animBg="1"/>
      <p:bldP spid="16" grpId="0"/>
      <p:bldP spid="21" grpId="0"/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156" b="25156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Issues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-6819" y="1580398"/>
            <a:ext cx="9144000" cy="2819400"/>
          </a:xfrm>
          <a:prstGeom prst="rect">
            <a:avLst/>
          </a:prstGeom>
          <a:solidFill>
            <a:srgbClr val="3F4C5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>
            <a:spLocks/>
          </p:cNvSpPr>
          <p:nvPr/>
        </p:nvSpPr>
        <p:spPr>
          <a:xfrm>
            <a:off x="533400" y="2018625"/>
            <a:ext cx="6781800" cy="6063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Because measurements with the Bluetooth tape depend on people doing it </a:t>
            </a:r>
            <a:r>
              <a:rPr lang="en-US" sz="1400" b="1" dirty="0" smtClean="0">
                <a:solidFill>
                  <a:srgbClr val="FFFFFF"/>
                </a:solidFill>
                <a:latin typeface="Roboto"/>
              </a:rPr>
              <a:t>manually</a:t>
            </a:r>
            <a:endParaRPr lang="en-US"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533400" y="2996860"/>
            <a:ext cx="820566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FFFFFF"/>
                </a:solidFill>
                <a:latin typeface="Roboto"/>
              </a:rPr>
              <a:t>There's </a:t>
            </a:r>
            <a:r>
              <a:rPr lang="en-US" sz="1400" b="1" dirty="0">
                <a:solidFill>
                  <a:srgbClr val="FFFFFF"/>
                </a:solidFill>
                <a:latin typeface="Roboto"/>
              </a:rPr>
              <a:t>a chance of getting wrong results if the tape isn't put in the same place each time. This is a hands-on process, and if the tape isn't consistently placed, the measurements might not be right.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381000" y="932438"/>
            <a:ext cx="2514600" cy="308023"/>
          </a:xfrm>
        </p:spPr>
        <p:txBody>
          <a:bodyPr/>
          <a:lstStyle/>
          <a:p>
            <a:r>
              <a:rPr lang="en-US" sz="1600" dirty="0"/>
              <a:t>Issue in measuring the shrinkage</a:t>
            </a:r>
          </a:p>
        </p:txBody>
      </p:sp>
    </p:spTree>
    <p:extLst>
      <p:ext uri="{BB962C8B-B14F-4D97-AF65-F5344CB8AC3E}">
        <p14:creationId xmlns:p14="http://schemas.microsoft.com/office/powerpoint/2010/main" val="2996780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SlideSalad Theme 3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D94AE"/>
      </a:accent1>
      <a:accent2>
        <a:srgbClr val="67C6D4"/>
      </a:accent2>
      <a:accent3>
        <a:srgbClr val="2C6C7A"/>
      </a:accent3>
      <a:accent4>
        <a:srgbClr val="85FFF0"/>
      </a:accent4>
      <a:accent5>
        <a:srgbClr val="3D579F"/>
      </a:accent5>
      <a:accent6>
        <a:srgbClr val="75CFD9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2_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5.xml><?xml version="1.0" encoding="utf-8"?>
<a:theme xmlns:a="http://schemas.openxmlformats.org/drawingml/2006/main" name="4_Default Theme">
  <a:themeElements>
    <a:clrScheme name="SlideSalad Theme 5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6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7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8.xml><?xml version="1.0" encoding="utf-8"?>
<a:theme xmlns:a="http://schemas.openxmlformats.org/drawingml/2006/main" name="3_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403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Corbel</vt:lpstr>
      <vt:lpstr>Garamond</vt:lpstr>
      <vt:lpstr>Roboto</vt:lpstr>
      <vt:lpstr>Roboto Light</vt:lpstr>
      <vt:lpstr>Wingdings</vt:lpstr>
      <vt:lpstr>Default Theme</vt:lpstr>
      <vt:lpstr>Custom Design</vt:lpstr>
      <vt:lpstr>1_Default Theme</vt:lpstr>
      <vt:lpstr>2_Default Theme</vt:lpstr>
      <vt:lpstr>4_Default Theme</vt:lpstr>
      <vt:lpstr>Savon</vt:lpstr>
      <vt:lpstr>Parallax</vt:lpstr>
      <vt:lpstr>3_Default Theme</vt:lpstr>
      <vt:lpstr>PowerPoint Presentation</vt:lpstr>
      <vt:lpstr>PowerPoint Presentation</vt:lpstr>
      <vt:lpstr>BRANDIX</vt:lpstr>
      <vt:lpstr>PowerPoint Presentation</vt:lpstr>
      <vt:lpstr>PowerPoint Presentation</vt:lpstr>
      <vt:lpstr>PowerPoint Presentation</vt:lpstr>
      <vt:lpstr>PowerPoint Presentation</vt:lpstr>
      <vt:lpstr>Shrinkage Process (pillow Case process)</vt:lpstr>
      <vt:lpstr>Major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JD</cp:lastModifiedBy>
  <cp:revision>1573</cp:revision>
  <dcterms:created xsi:type="dcterms:W3CDTF">2015-09-08T18:46:55Z</dcterms:created>
  <dcterms:modified xsi:type="dcterms:W3CDTF">2023-09-29T05:29:56Z</dcterms:modified>
</cp:coreProperties>
</file>