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8631" y="641350"/>
            <a:ext cx="10714736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7915" y="4444"/>
            <a:ext cx="4743450" cy="6852920"/>
          </a:xfrm>
          <a:custGeom>
            <a:avLst/>
            <a:gdLst/>
            <a:ahLst/>
            <a:cxnLst/>
            <a:rect l="l" t="t" r="r" b="b"/>
            <a:pathLst>
              <a:path w="4743450" h="6852920">
                <a:moveTo>
                  <a:pt x="1929129" y="0"/>
                </a:moveTo>
                <a:lnTo>
                  <a:pt x="3147694" y="6852919"/>
                </a:lnTo>
              </a:path>
              <a:path w="4743450" h="6852920">
                <a:moveTo>
                  <a:pt x="4743450" y="3689984"/>
                </a:moveTo>
                <a:lnTo>
                  <a:pt x="0" y="6852919"/>
                </a:lnTo>
              </a:path>
            </a:pathLst>
          </a:custGeom>
          <a:ln w="9525">
            <a:solidFill>
              <a:srgbClr val="5FC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1465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7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7EB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469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529" y="0"/>
                </a:moveTo>
                <a:lnTo>
                  <a:pt x="0" y="0"/>
                </a:lnTo>
                <a:lnTo>
                  <a:pt x="1209039" y="6858000"/>
                </a:lnTo>
                <a:lnTo>
                  <a:pt x="2589529" y="6858000"/>
                </a:lnTo>
                <a:lnTo>
                  <a:pt x="2589529" y="0"/>
                </a:lnTo>
                <a:close/>
              </a:path>
            </a:pathLst>
          </a:custGeom>
          <a:solidFill>
            <a:srgbClr val="5FC7EB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3815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CE0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675" y="0"/>
            <a:ext cx="2853690" cy="6858000"/>
          </a:xfrm>
          <a:custGeom>
            <a:avLst/>
            <a:gdLst/>
            <a:ahLst/>
            <a:cxnLst/>
            <a:rect l="l" t="t" r="r" b="b"/>
            <a:pathLst>
              <a:path w="2853690" h="6858000">
                <a:moveTo>
                  <a:pt x="2853690" y="0"/>
                </a:moveTo>
                <a:lnTo>
                  <a:pt x="0" y="0"/>
                </a:lnTo>
                <a:lnTo>
                  <a:pt x="2470150" y="6858000"/>
                </a:lnTo>
                <a:lnTo>
                  <a:pt x="2853690" y="6858000"/>
                </a:lnTo>
                <a:lnTo>
                  <a:pt x="2853690" y="0"/>
                </a:lnTo>
                <a:close/>
              </a:path>
            </a:pathLst>
          </a:custGeom>
          <a:solidFill>
            <a:srgbClr val="17ACE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5965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984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5334" y="0"/>
            <a:ext cx="1255395" cy="6858000"/>
          </a:xfrm>
          <a:custGeom>
            <a:avLst/>
            <a:gdLst/>
            <a:ahLst/>
            <a:cxnLst/>
            <a:rect l="l" t="t" r="r" b="b"/>
            <a:pathLst>
              <a:path w="1255395" h="6858000">
                <a:moveTo>
                  <a:pt x="1255395" y="0"/>
                </a:moveTo>
                <a:lnTo>
                  <a:pt x="0" y="0"/>
                </a:lnTo>
                <a:lnTo>
                  <a:pt x="1114425" y="6858000"/>
                </a:lnTo>
                <a:lnTo>
                  <a:pt x="1255395" y="6858000"/>
                </a:lnTo>
                <a:lnTo>
                  <a:pt x="1255395" y="0"/>
                </a:lnTo>
                <a:close/>
              </a:path>
            </a:pathLst>
          </a:custGeom>
          <a:solidFill>
            <a:srgbClr val="1F5F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090" y="3590924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CE0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746249"/>
            <a:ext cx="7162800" cy="406717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353550" y="534669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C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8800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458200" y="11271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51599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7915" y="4444"/>
            <a:ext cx="4743450" cy="6852920"/>
          </a:xfrm>
          <a:custGeom>
            <a:avLst/>
            <a:gdLst/>
            <a:ahLst/>
            <a:cxnLst/>
            <a:rect l="l" t="t" r="r" b="b"/>
            <a:pathLst>
              <a:path w="4743450" h="6852920">
                <a:moveTo>
                  <a:pt x="1929129" y="0"/>
                </a:moveTo>
                <a:lnTo>
                  <a:pt x="3147694" y="6852919"/>
                </a:lnTo>
              </a:path>
              <a:path w="4743450" h="6852920">
                <a:moveTo>
                  <a:pt x="4743450" y="3689984"/>
                </a:moveTo>
                <a:lnTo>
                  <a:pt x="0" y="6852919"/>
                </a:lnTo>
              </a:path>
            </a:pathLst>
          </a:custGeom>
          <a:ln w="9525">
            <a:solidFill>
              <a:srgbClr val="5FC7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1465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7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7EB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470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529" y="0"/>
                </a:moveTo>
                <a:lnTo>
                  <a:pt x="0" y="0"/>
                </a:lnTo>
                <a:lnTo>
                  <a:pt x="1209039" y="6858000"/>
                </a:lnTo>
                <a:lnTo>
                  <a:pt x="2589529" y="6858000"/>
                </a:lnTo>
                <a:lnTo>
                  <a:pt x="2589529" y="0"/>
                </a:lnTo>
                <a:close/>
              </a:path>
            </a:pathLst>
          </a:custGeom>
          <a:solidFill>
            <a:srgbClr val="5FC7EB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3815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CE0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675" y="0"/>
            <a:ext cx="2853690" cy="6858000"/>
          </a:xfrm>
          <a:custGeom>
            <a:avLst/>
            <a:gdLst/>
            <a:ahLst/>
            <a:cxnLst/>
            <a:rect l="l" t="t" r="r" b="b"/>
            <a:pathLst>
              <a:path w="2853690" h="6858000">
                <a:moveTo>
                  <a:pt x="2853690" y="0"/>
                </a:moveTo>
                <a:lnTo>
                  <a:pt x="0" y="0"/>
                </a:lnTo>
                <a:lnTo>
                  <a:pt x="2470150" y="6858000"/>
                </a:lnTo>
                <a:lnTo>
                  <a:pt x="2853690" y="6858000"/>
                </a:lnTo>
                <a:lnTo>
                  <a:pt x="2853690" y="0"/>
                </a:lnTo>
                <a:close/>
              </a:path>
            </a:pathLst>
          </a:custGeom>
          <a:solidFill>
            <a:srgbClr val="17ACE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5965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984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5335" y="0"/>
            <a:ext cx="1255395" cy="6858000"/>
          </a:xfrm>
          <a:custGeom>
            <a:avLst/>
            <a:gdLst/>
            <a:ahLst/>
            <a:cxnLst/>
            <a:rect l="l" t="t" r="r" b="b"/>
            <a:pathLst>
              <a:path w="1255395" h="6858000">
                <a:moveTo>
                  <a:pt x="1255395" y="0"/>
                </a:moveTo>
                <a:lnTo>
                  <a:pt x="0" y="0"/>
                </a:lnTo>
                <a:lnTo>
                  <a:pt x="1114425" y="6858000"/>
                </a:lnTo>
                <a:lnTo>
                  <a:pt x="1255395" y="6858000"/>
                </a:lnTo>
                <a:lnTo>
                  <a:pt x="1255395" y="0"/>
                </a:lnTo>
                <a:close/>
              </a:path>
            </a:pathLst>
          </a:custGeom>
          <a:solidFill>
            <a:srgbClr val="1F5F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090" y="3590924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CE0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1680" y="894334"/>
            <a:ext cx="10708639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3119" y="2443098"/>
            <a:ext cx="10525760" cy="357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67516" y="6421041"/>
            <a:ext cx="149859" cy="21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564" y="0"/>
                  </a:moveTo>
                  <a:lnTo>
                    <a:pt x="264159" y="0"/>
                  </a:lnTo>
                  <a:lnTo>
                    <a:pt x="0" y="528954"/>
                  </a:lnTo>
                  <a:lnTo>
                    <a:pt x="264159" y="1057275"/>
                  </a:lnTo>
                  <a:lnTo>
                    <a:pt x="964564" y="1057275"/>
                  </a:lnTo>
                  <a:lnTo>
                    <a:pt x="1228725" y="528954"/>
                  </a:lnTo>
                  <a:lnTo>
                    <a:pt x="964564" y="0"/>
                  </a:lnTo>
                  <a:close/>
                </a:path>
              </a:pathLst>
            </a:custGeom>
            <a:solidFill>
              <a:srgbClr val="5FC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364" y="0"/>
                  </a:moveTo>
                  <a:lnTo>
                    <a:pt x="140335" y="0"/>
                  </a:lnTo>
                  <a:lnTo>
                    <a:pt x="0" y="281304"/>
                  </a:lnTo>
                  <a:lnTo>
                    <a:pt x="140335" y="561975"/>
                  </a:lnTo>
                  <a:lnTo>
                    <a:pt x="507364" y="561975"/>
                  </a:lnTo>
                  <a:lnTo>
                    <a:pt x="647700" y="281304"/>
                  </a:lnTo>
                  <a:lnTo>
                    <a:pt x="50736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464" y="0"/>
                </a:moveTo>
                <a:lnTo>
                  <a:pt x="359410" y="0"/>
                </a:lnTo>
                <a:lnTo>
                  <a:pt x="0" y="719454"/>
                </a:lnTo>
                <a:lnTo>
                  <a:pt x="359410" y="1438275"/>
                </a:lnTo>
                <a:lnTo>
                  <a:pt x="1307464" y="1438275"/>
                </a:lnTo>
                <a:lnTo>
                  <a:pt x="1666875" y="719454"/>
                </a:lnTo>
                <a:lnTo>
                  <a:pt x="1307464" y="0"/>
                </a:lnTo>
                <a:close/>
              </a:path>
            </a:pathLst>
          </a:custGeom>
          <a:solidFill>
            <a:srgbClr val="42D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0890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8960" y="0"/>
                </a:moveTo>
                <a:lnTo>
                  <a:pt x="154939" y="0"/>
                </a:lnTo>
                <a:lnTo>
                  <a:pt x="0" y="309245"/>
                </a:lnTo>
                <a:lnTo>
                  <a:pt x="154939" y="619125"/>
                </a:lnTo>
                <a:lnTo>
                  <a:pt x="568960" y="619125"/>
                </a:lnTo>
                <a:lnTo>
                  <a:pt x="723900" y="309245"/>
                </a:lnTo>
                <a:lnTo>
                  <a:pt x="568960" y="0"/>
                </a:lnTo>
                <a:close/>
              </a:path>
            </a:pathLst>
          </a:custGeom>
          <a:solidFill>
            <a:srgbClr val="42AC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138" y="1015"/>
            <a:ext cx="63157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D0D0D"/>
                </a:solidFill>
              </a:rPr>
              <a:t>Employee</a:t>
            </a:r>
            <a:r>
              <a:rPr dirty="0" sz="3200" spc="-15">
                <a:solidFill>
                  <a:srgbClr val="0D0D0D"/>
                </a:solidFill>
              </a:rPr>
              <a:t> </a:t>
            </a:r>
            <a:r>
              <a:rPr dirty="0" sz="3200" spc="-5">
                <a:solidFill>
                  <a:srgbClr val="0D0D0D"/>
                </a:solidFill>
              </a:rPr>
              <a:t>Data</a:t>
            </a:r>
            <a:r>
              <a:rPr dirty="0" sz="3200" spc="-45">
                <a:solidFill>
                  <a:srgbClr val="0D0D0D"/>
                </a:solidFill>
              </a:rPr>
              <a:t> </a:t>
            </a:r>
            <a:r>
              <a:rPr dirty="0" sz="3200" spc="-5">
                <a:solidFill>
                  <a:srgbClr val="0D0D0D"/>
                </a:solidFill>
              </a:rPr>
              <a:t>Analysis</a:t>
            </a:r>
            <a:r>
              <a:rPr dirty="0" sz="3200" spc="-15">
                <a:solidFill>
                  <a:srgbClr val="0D0D0D"/>
                </a:solidFill>
              </a:rPr>
              <a:t> </a:t>
            </a:r>
            <a:r>
              <a:rPr dirty="0" sz="3200" spc="-5">
                <a:solidFill>
                  <a:srgbClr val="0D0D0D"/>
                </a:solidFill>
              </a:rPr>
              <a:t>using</a:t>
            </a:r>
            <a:r>
              <a:rPr dirty="0" sz="3200" spc="-20">
                <a:solidFill>
                  <a:srgbClr val="0D0D0D"/>
                </a:solidFill>
              </a:rPr>
              <a:t> </a:t>
            </a:r>
            <a:r>
              <a:rPr dirty="0" sz="3200" spc="-5">
                <a:solidFill>
                  <a:srgbClr val="0D0D0D"/>
                </a:solidFill>
              </a:rPr>
              <a:t>Excel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2633217" y="3308984"/>
            <a:ext cx="5422900" cy="14966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1308100">
              <a:lnSpc>
                <a:spcPts val="2870"/>
              </a:lnSpc>
              <a:spcBef>
                <a:spcPts val="204"/>
              </a:spcBef>
            </a:pPr>
            <a:r>
              <a:rPr dirty="0" sz="2400" spc="-5">
                <a:latin typeface="Calibri"/>
                <a:cs typeface="Calibri"/>
              </a:rPr>
              <a:t>STUDENT </a:t>
            </a:r>
            <a:r>
              <a:rPr dirty="0" sz="2400" spc="-65">
                <a:latin typeface="Calibri"/>
                <a:cs typeface="Calibri"/>
              </a:rPr>
              <a:t>NAME:SHANKARAN.N 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REGISTER NO: </a:t>
            </a:r>
            <a:r>
              <a:rPr dirty="0" sz="2400">
                <a:latin typeface="Calibri"/>
                <a:cs typeface="Calibri"/>
              </a:rPr>
              <a:t>312210656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DEPARTMENT: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B.COM(GENERAL)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dirty="0" sz="2400" spc="-5">
                <a:latin typeface="Calibri"/>
                <a:cs typeface="Calibri"/>
              </a:rPr>
              <a:t>COLLEGE: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SRM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ARTS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SCIENCE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99097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7EB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29006"/>
            <a:ext cx="76200" cy="1777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152" y="0"/>
            <a:ext cx="4752975" cy="6862445"/>
            <a:chOff x="7443152" y="0"/>
            <a:chExt cx="4752975" cy="6862445"/>
          </a:xfrm>
        </p:grpSpPr>
        <p:sp>
          <p:nvSpPr>
            <p:cNvPr id="3" name="object 3"/>
            <p:cNvSpPr/>
            <p:nvPr/>
          </p:nvSpPr>
          <p:spPr>
            <a:xfrm>
              <a:off x="9353550" y="589534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058400" y="52451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C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8631" y="272541"/>
            <a:ext cx="33064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7880" y="1777110"/>
            <a:ext cx="3963035" cy="2774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Dat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ec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ion: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50"/>
              </a:lnSpc>
              <a:spcBef>
                <a:spcPts val="55"/>
              </a:spcBef>
              <a:buFont typeface="Wingdings"/>
              <a:buChar char=""/>
              <a:tabLst>
                <a:tab pos="297815" algn="l"/>
              </a:tabLst>
            </a:pPr>
            <a:r>
              <a:rPr dirty="0" sz="1800" spc="-10">
                <a:latin typeface="Calibri"/>
                <a:cs typeface="Calibri"/>
              </a:rPr>
              <a:t>Kaggle-Employee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performance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analysis.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Features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*Emp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id=Numerical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>
                <a:latin typeface="Calibri"/>
                <a:cs typeface="Calibri"/>
              </a:rPr>
              <a:t>*First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Name-Alphabet.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*Em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loye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5">
                <a:latin typeface="Calibri"/>
                <a:cs typeface="Calibri"/>
              </a:rPr>
              <a:t>*Perfo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ma</a:t>
            </a:r>
            <a:r>
              <a:rPr dirty="0" sz="1800" spc="5">
                <a:latin typeface="Calibri"/>
                <a:cs typeface="Calibri"/>
              </a:rPr>
              <a:t>n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evel.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*Gender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Female.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*Employees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Rating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Numerical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*Business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unit.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00" spc="-5">
                <a:latin typeface="Calibri"/>
                <a:cs typeface="Calibri"/>
              </a:rPr>
              <a:t>*Employee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008754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7EB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5430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88268" y="6443901"/>
            <a:ext cx="222885" cy="20193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872" y="367029"/>
            <a:ext cx="24917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7EB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288268" y="6443901"/>
            <a:ext cx="222885" cy="20193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152" y="0"/>
            <a:ext cx="4752975" cy="6862445"/>
            <a:chOff x="7443152" y="0"/>
            <a:chExt cx="4752975" cy="6862445"/>
          </a:xfrm>
        </p:grpSpPr>
        <p:sp>
          <p:nvSpPr>
            <p:cNvPr id="3" name="object 3"/>
            <p:cNvSpPr/>
            <p:nvPr/>
          </p:nvSpPr>
          <p:spPr>
            <a:xfrm>
              <a:off x="7447915" y="4444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694" y="6852919"/>
                  </a:lnTo>
                </a:path>
                <a:path w="4743450" h="6852920">
                  <a:moveTo>
                    <a:pt x="4743450" y="3689984"/>
                  </a:moveTo>
                  <a:lnTo>
                    <a:pt x="0" y="6852919"/>
                  </a:lnTo>
                </a:path>
              </a:pathLst>
            </a:custGeom>
            <a:ln w="9525">
              <a:solidFill>
                <a:srgbClr val="5FC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81465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7EB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02470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529" y="0"/>
                  </a:moveTo>
                  <a:lnTo>
                    <a:pt x="0" y="0"/>
                  </a:lnTo>
                  <a:lnTo>
                    <a:pt x="1209039" y="6858000"/>
                  </a:lnTo>
                  <a:lnTo>
                    <a:pt x="2589529" y="6858000"/>
                  </a:lnTo>
                  <a:lnTo>
                    <a:pt x="2589529" y="0"/>
                  </a:lnTo>
                  <a:close/>
                </a:path>
              </a:pathLst>
            </a:custGeom>
            <a:solidFill>
              <a:srgbClr val="5FC7E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33815" y="30479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CE0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37675" y="0"/>
              <a:ext cx="2853690" cy="6858000"/>
            </a:xfrm>
            <a:custGeom>
              <a:avLst/>
              <a:gdLst/>
              <a:ahLst/>
              <a:cxnLst/>
              <a:rect l="l" t="t" r="r" b="b"/>
              <a:pathLst>
                <a:path w="2853690" h="6858000">
                  <a:moveTo>
                    <a:pt x="2853690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3690" y="6858000"/>
                  </a:lnTo>
                  <a:lnTo>
                    <a:pt x="2853690" y="0"/>
                  </a:lnTo>
                  <a:close/>
                </a:path>
              </a:pathLst>
            </a:custGeom>
            <a:solidFill>
              <a:srgbClr val="17ACE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95965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984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35335" y="0"/>
              <a:ext cx="1255395" cy="6858000"/>
            </a:xfrm>
            <a:custGeom>
              <a:avLst/>
              <a:gdLst/>
              <a:ahLst/>
              <a:cxnLst/>
              <a:rect l="l" t="t" r="r" b="b"/>
              <a:pathLst>
                <a:path w="1255395" h="6858000">
                  <a:moveTo>
                    <a:pt x="1255395" y="0"/>
                  </a:moveTo>
                  <a:lnTo>
                    <a:pt x="0" y="0"/>
                  </a:lnTo>
                  <a:lnTo>
                    <a:pt x="1114425" y="6858000"/>
                  </a:lnTo>
                  <a:lnTo>
                    <a:pt x="1255395" y="6858000"/>
                  </a:lnTo>
                  <a:lnTo>
                    <a:pt x="1255395" y="0"/>
                  </a:lnTo>
                  <a:close/>
                </a:path>
              </a:pathLst>
            </a:custGeom>
            <a:solidFill>
              <a:srgbClr val="1F5F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72090" y="3590924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CE0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0" y="1066800"/>
            <a:ext cx="8686800" cy="5791200"/>
            <a:chOff x="0" y="1066800"/>
            <a:chExt cx="8686800" cy="5791200"/>
          </a:xfrm>
        </p:grpSpPr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7EB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550" y="1066800"/>
              <a:ext cx="8223250" cy="5006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680" y="894334"/>
            <a:ext cx="6551930" cy="13017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750"/>
              </a:lnSpc>
              <a:spcBef>
                <a:spcPts val="100"/>
              </a:spcBef>
            </a:pPr>
            <a:r>
              <a:rPr dirty="0" spc="-5"/>
              <a:t>conclusion</a:t>
            </a:r>
          </a:p>
          <a:p>
            <a:pPr marL="103505" marR="5080">
              <a:lnSpc>
                <a:spcPts val="2150"/>
              </a:lnSpc>
              <a:spcBef>
                <a:spcPts val="65"/>
              </a:spcBef>
            </a:pPr>
            <a:r>
              <a:rPr dirty="0" sz="1800" spc="-5" b="0">
                <a:latin typeface="Calibri"/>
                <a:cs typeface="Calibri"/>
              </a:rPr>
              <a:t>Employee </a:t>
            </a:r>
            <a:r>
              <a:rPr dirty="0" sz="1800" b="0">
                <a:latin typeface="Calibri"/>
                <a:cs typeface="Calibri"/>
              </a:rPr>
              <a:t>data </a:t>
            </a:r>
            <a:r>
              <a:rPr dirty="0" sz="1800" spc="-5" b="0">
                <a:latin typeface="Calibri"/>
                <a:cs typeface="Calibri"/>
              </a:rPr>
              <a:t>analysis </a:t>
            </a:r>
            <a:r>
              <a:rPr dirty="0" sz="1800" b="0">
                <a:latin typeface="Calibri"/>
                <a:cs typeface="Calibri"/>
              </a:rPr>
              <a:t>can help </a:t>
            </a:r>
            <a:r>
              <a:rPr dirty="0" sz="1800" spc="-5" b="0">
                <a:latin typeface="Calibri"/>
                <a:cs typeface="Calibri"/>
              </a:rPr>
              <a:t>organizations improve performance, </a:t>
            </a:r>
            <a:r>
              <a:rPr dirty="0" sz="1800" spc="-395" b="0">
                <a:latin typeface="Calibri"/>
                <a:cs typeface="Calibri"/>
              </a:rPr>
              <a:t> </a:t>
            </a:r>
            <a:r>
              <a:rPr dirty="0" sz="1800" spc="-5" b="0">
                <a:latin typeface="Calibri"/>
                <a:cs typeface="Calibri"/>
              </a:rPr>
              <a:t>engagement,</a:t>
            </a:r>
            <a:r>
              <a:rPr dirty="0" sz="1800" spc="-1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and</a:t>
            </a:r>
            <a:r>
              <a:rPr dirty="0" sz="1800" spc="-5" b="0">
                <a:latin typeface="Calibri"/>
                <a:cs typeface="Calibri"/>
              </a:rPr>
              <a:t> retention, </a:t>
            </a:r>
            <a:r>
              <a:rPr dirty="0" sz="1800" b="0">
                <a:latin typeface="Calibri"/>
                <a:cs typeface="Calibri"/>
              </a:rPr>
              <a:t>and</a:t>
            </a:r>
            <a:r>
              <a:rPr dirty="0" sz="1800" spc="1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make </a:t>
            </a:r>
            <a:r>
              <a:rPr dirty="0" sz="1800" spc="-5" b="0">
                <a:latin typeface="Calibri"/>
                <a:cs typeface="Calibri"/>
              </a:rPr>
              <a:t>better</a:t>
            </a:r>
            <a:r>
              <a:rPr dirty="0" sz="180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decisions: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119" y="2443098"/>
            <a:ext cx="6649720" cy="357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Performance:</a:t>
            </a:r>
            <a:endParaRPr sz="1800">
              <a:latin typeface="Calibri"/>
              <a:cs typeface="Calibri"/>
            </a:endParaRPr>
          </a:p>
          <a:p>
            <a:pPr marL="12700" marR="5080" indent="154940">
              <a:lnSpc>
                <a:spcPts val="2150"/>
              </a:lnSpc>
              <a:spcBef>
                <a:spcPts val="75"/>
              </a:spcBef>
            </a:pPr>
            <a:r>
              <a:rPr dirty="0" sz="1800" spc="-5">
                <a:latin typeface="Calibri"/>
                <a:cs typeface="Calibri"/>
              </a:rPr>
              <a:t>Data analytics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help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identify</a:t>
            </a:r>
            <a:r>
              <a:rPr dirty="0" sz="1800">
                <a:latin typeface="Calibri"/>
                <a:cs typeface="Calibri"/>
              </a:rPr>
              <a:t> strengths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areas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improvement,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 </a:t>
            </a:r>
            <a:r>
              <a:rPr dirty="0" sz="1800" spc="-5">
                <a:latin typeface="Calibri"/>
                <a:cs typeface="Calibri"/>
              </a:rPr>
              <a:t>clear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goals. </a:t>
            </a:r>
            <a:r>
              <a:rPr dirty="0" sz="1800">
                <a:latin typeface="Calibri"/>
                <a:cs typeface="Calibri"/>
              </a:rPr>
              <a:t>It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5">
                <a:latin typeface="Calibri"/>
                <a:cs typeface="Calibri"/>
              </a:rPr>
              <a:t> help create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5">
                <a:latin typeface="Calibri"/>
                <a:cs typeface="Calibri"/>
              </a:rPr>
              <a:t> culture 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accountability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</a:pP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transparency by providing objective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feedback.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  <a:spcBef>
                <a:spcPts val="5"/>
              </a:spcBef>
            </a:pPr>
            <a:r>
              <a:rPr dirty="0" sz="1800" b="1">
                <a:latin typeface="Calibri"/>
                <a:cs typeface="Calibri"/>
              </a:rPr>
              <a:t>Engagement:</a:t>
            </a:r>
            <a:endParaRPr sz="1800">
              <a:latin typeface="Calibri"/>
              <a:cs typeface="Calibri"/>
            </a:endParaRPr>
          </a:p>
          <a:p>
            <a:pPr marL="12700" marR="23495" indent="154940">
              <a:lnSpc>
                <a:spcPts val="2160"/>
              </a:lnSpc>
              <a:spcBef>
                <a:spcPts val="65"/>
              </a:spcBef>
            </a:pPr>
            <a:r>
              <a:rPr dirty="0" sz="1800" spc="-5">
                <a:latin typeface="Calibri"/>
                <a:cs typeface="Calibri"/>
              </a:rPr>
              <a:t>Data analytics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help</a:t>
            </a:r>
            <a:r>
              <a:rPr dirty="0" sz="1800">
                <a:latin typeface="Calibri"/>
                <a:cs typeface="Calibri"/>
              </a:rPr>
              <a:t> improve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employee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engagement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 measuring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key</a:t>
            </a:r>
            <a:r>
              <a:rPr dirty="0" sz="1800" spc="-5">
                <a:latin typeface="Calibri"/>
                <a:cs typeface="Calibri"/>
              </a:rPr>
              <a:t> HR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Retention:</a:t>
            </a:r>
            <a:endParaRPr sz="1800">
              <a:latin typeface="Calibri"/>
              <a:cs typeface="Calibri"/>
            </a:endParaRPr>
          </a:p>
          <a:p>
            <a:pPr marL="12700" marR="99695">
              <a:lnSpc>
                <a:spcPts val="2150"/>
              </a:lnSpc>
              <a:spcBef>
                <a:spcPts val="80"/>
              </a:spcBef>
            </a:pPr>
            <a:r>
              <a:rPr dirty="0" sz="1800" spc="-5">
                <a:latin typeface="Calibri"/>
                <a:cs typeface="Calibri"/>
              </a:rPr>
              <a:t>Data analytics </a:t>
            </a:r>
            <a:r>
              <a:rPr dirty="0" sz="1800">
                <a:latin typeface="Calibri"/>
                <a:cs typeface="Calibri"/>
              </a:rPr>
              <a:t>can help improve </a:t>
            </a:r>
            <a:r>
              <a:rPr dirty="0" sz="1800" spc="-5">
                <a:latin typeface="Calibri"/>
                <a:cs typeface="Calibri"/>
              </a:rPr>
              <a:t>retention </a:t>
            </a:r>
            <a:r>
              <a:rPr dirty="0" sz="1800">
                <a:latin typeface="Calibri"/>
                <a:cs typeface="Calibri"/>
              </a:rPr>
              <a:t>rates </a:t>
            </a:r>
            <a:r>
              <a:rPr dirty="0" sz="1800" spc="-5">
                <a:latin typeface="Calibri"/>
                <a:cs typeface="Calibri"/>
              </a:rPr>
              <a:t>by identifying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root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causes of high </a:t>
            </a:r>
            <a:r>
              <a:rPr dirty="0" sz="1800">
                <a:latin typeface="Calibri"/>
                <a:cs typeface="Calibri"/>
              </a:rPr>
              <a:t>turnover, </a:t>
            </a:r>
            <a:r>
              <a:rPr dirty="0" sz="1800" spc="-5">
                <a:latin typeface="Calibri"/>
                <a:cs typeface="Calibri"/>
              </a:rPr>
              <a:t>developing solutions,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measuring their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119" y="517905"/>
            <a:ext cx="6695440" cy="3307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Compliance:</a:t>
            </a:r>
            <a:endParaRPr sz="1800">
              <a:latin typeface="Calibri"/>
              <a:cs typeface="Calibri"/>
            </a:endParaRPr>
          </a:p>
          <a:p>
            <a:pPr marL="12700" marR="71120" indent="207010">
              <a:lnSpc>
                <a:spcPts val="2150"/>
              </a:lnSpc>
              <a:spcBef>
                <a:spcPts val="80"/>
              </a:spcBef>
            </a:pPr>
            <a:r>
              <a:rPr dirty="0" sz="1800" spc="-5">
                <a:latin typeface="Calibri"/>
                <a:cs typeface="Calibri"/>
              </a:rPr>
              <a:t>Data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analytics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help organizations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maintain accurate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transparent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performance records,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 </a:t>
            </a:r>
            <a:r>
              <a:rPr dirty="0" sz="1800">
                <a:latin typeface="Calibri"/>
                <a:cs typeface="Calibri"/>
              </a:rPr>
              <a:t>can help</a:t>
            </a:r>
            <a:r>
              <a:rPr dirty="0" sz="1800" spc="-5">
                <a:latin typeface="Calibri"/>
                <a:cs typeface="Calibri"/>
              </a:rPr>
              <a:t> protect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company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from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legal </a:t>
            </a:r>
            <a:r>
              <a:rPr dirty="0" sz="1800" spc="-5">
                <a:latin typeface="Calibri"/>
                <a:cs typeface="Calibri"/>
              </a:rPr>
              <a:t>disputes.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dirty="0" sz="1800" spc="-5" b="1">
                <a:latin typeface="Calibri"/>
                <a:cs typeface="Calibri"/>
              </a:rPr>
              <a:t>Decision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making:</a:t>
            </a:r>
            <a:endParaRPr sz="1800">
              <a:latin typeface="Calibri"/>
              <a:cs typeface="Calibri"/>
            </a:endParaRPr>
          </a:p>
          <a:p>
            <a:pPr marL="12700" marR="108585" indent="103505">
              <a:lnSpc>
                <a:spcPts val="2150"/>
              </a:lnSpc>
              <a:spcBef>
                <a:spcPts val="75"/>
              </a:spcBef>
            </a:pPr>
            <a:r>
              <a:rPr dirty="0" sz="1800" spc="-5">
                <a:latin typeface="Calibri"/>
                <a:cs typeface="Calibri"/>
              </a:rPr>
              <a:t>Data analytics</a:t>
            </a:r>
            <a:r>
              <a:rPr dirty="0" sz="1800">
                <a:latin typeface="Calibri"/>
                <a:cs typeface="Calibri"/>
              </a:rPr>
              <a:t> can </a:t>
            </a:r>
            <a:r>
              <a:rPr dirty="0" sz="1800" spc="-5">
                <a:latin typeface="Calibri"/>
                <a:cs typeface="Calibri"/>
              </a:rPr>
              <a:t>help organizations</a:t>
            </a:r>
            <a:r>
              <a:rPr dirty="0" sz="1800">
                <a:latin typeface="Calibri"/>
                <a:cs typeface="Calibri"/>
              </a:rPr>
              <a:t> make </a:t>
            </a:r>
            <a:r>
              <a:rPr dirty="0" sz="1800" spc="-5">
                <a:latin typeface="Calibri"/>
                <a:cs typeface="Calibri"/>
              </a:rPr>
              <a:t>data-driven decisions</a:t>
            </a:r>
            <a:r>
              <a:rPr dirty="0" sz="1800">
                <a:latin typeface="Calibri"/>
                <a:cs typeface="Calibri"/>
              </a:rPr>
              <a:t> that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align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>
                <a:latin typeface="Calibri"/>
                <a:cs typeface="Calibri"/>
              </a:rPr>
              <a:t> their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business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goals.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dirty="0" sz="1800" spc="-5" b="1">
                <a:latin typeface="Calibri"/>
                <a:cs typeface="Calibri"/>
              </a:rPr>
              <a:t>Workforce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planning:</a:t>
            </a:r>
            <a:endParaRPr sz="1800">
              <a:latin typeface="Calibri"/>
              <a:cs typeface="Calibri"/>
            </a:endParaRPr>
          </a:p>
          <a:p>
            <a:pPr marL="12700" marR="5080" indent="154940">
              <a:lnSpc>
                <a:spcPts val="2160"/>
              </a:lnSpc>
              <a:spcBef>
                <a:spcPts val="65"/>
              </a:spcBef>
            </a:pPr>
            <a:r>
              <a:rPr dirty="0" sz="1800" spc="-5">
                <a:latin typeface="Calibri"/>
                <a:cs typeface="Calibri"/>
              </a:rPr>
              <a:t>Data analytics can </a:t>
            </a:r>
            <a:r>
              <a:rPr dirty="0" sz="1800">
                <a:latin typeface="Calibri"/>
                <a:cs typeface="Calibri"/>
              </a:rPr>
              <a:t>help </a:t>
            </a:r>
            <a:r>
              <a:rPr dirty="0" sz="1800" spc="-5">
                <a:latin typeface="Calibri"/>
                <a:cs typeface="Calibri"/>
              </a:rPr>
              <a:t>organizations </a:t>
            </a:r>
            <a:r>
              <a:rPr dirty="0" sz="1800">
                <a:latin typeface="Calibri"/>
                <a:cs typeface="Calibri"/>
              </a:rPr>
              <a:t>improve </a:t>
            </a:r>
            <a:r>
              <a:rPr dirty="0" sz="1800" spc="-5">
                <a:latin typeface="Calibri"/>
                <a:cs typeface="Calibri"/>
              </a:rPr>
              <a:t>workforce </a:t>
            </a:r>
            <a:r>
              <a:rPr dirty="0" sz="1800">
                <a:latin typeface="Calibri"/>
                <a:cs typeface="Calibri"/>
              </a:rPr>
              <a:t>planning and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talent </a:t>
            </a:r>
            <a:r>
              <a:rPr dirty="0" sz="1800">
                <a:latin typeface="Calibri"/>
                <a:cs typeface="Calibri"/>
              </a:rPr>
              <a:t>management.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152" y="0"/>
            <a:ext cx="4752975" cy="6862445"/>
            <a:chOff x="7443152" y="0"/>
            <a:chExt cx="4752975" cy="6862445"/>
          </a:xfrm>
        </p:grpSpPr>
        <p:sp>
          <p:nvSpPr>
            <p:cNvPr id="4" name="object 4"/>
            <p:cNvSpPr/>
            <p:nvPr/>
          </p:nvSpPr>
          <p:spPr>
            <a:xfrm>
              <a:off x="7447915" y="4444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694" y="6852919"/>
                  </a:lnTo>
                </a:path>
                <a:path w="4743450" h="6852920">
                  <a:moveTo>
                    <a:pt x="4743450" y="3689984"/>
                  </a:moveTo>
                  <a:lnTo>
                    <a:pt x="0" y="6852919"/>
                  </a:lnTo>
                </a:path>
              </a:pathLst>
            </a:custGeom>
            <a:ln w="9525">
              <a:solidFill>
                <a:srgbClr val="5FC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1465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7EB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470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529" y="0"/>
                  </a:moveTo>
                  <a:lnTo>
                    <a:pt x="0" y="0"/>
                  </a:lnTo>
                  <a:lnTo>
                    <a:pt x="1209039" y="6858000"/>
                  </a:lnTo>
                  <a:lnTo>
                    <a:pt x="2589529" y="6858000"/>
                  </a:lnTo>
                  <a:lnTo>
                    <a:pt x="2589529" y="0"/>
                  </a:lnTo>
                  <a:close/>
                </a:path>
              </a:pathLst>
            </a:custGeom>
            <a:solidFill>
              <a:srgbClr val="5FC7E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3815" y="30479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CE0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675" y="0"/>
              <a:ext cx="2853690" cy="6858000"/>
            </a:xfrm>
            <a:custGeom>
              <a:avLst/>
              <a:gdLst/>
              <a:ahLst/>
              <a:cxnLst/>
              <a:rect l="l" t="t" r="r" b="b"/>
              <a:pathLst>
                <a:path w="2853690" h="6858000">
                  <a:moveTo>
                    <a:pt x="2853690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3690" y="6858000"/>
                  </a:lnTo>
                  <a:lnTo>
                    <a:pt x="2853690" y="0"/>
                  </a:lnTo>
                  <a:close/>
                </a:path>
              </a:pathLst>
            </a:custGeom>
            <a:solidFill>
              <a:srgbClr val="17ACE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5965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984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5335" y="0"/>
              <a:ext cx="1255395" cy="6858000"/>
            </a:xfrm>
            <a:custGeom>
              <a:avLst/>
              <a:gdLst/>
              <a:ahLst/>
              <a:cxnLst/>
              <a:rect l="l" t="t" r="r" b="b"/>
              <a:pathLst>
                <a:path w="1255395" h="6858000">
                  <a:moveTo>
                    <a:pt x="1255395" y="0"/>
                  </a:moveTo>
                  <a:lnTo>
                    <a:pt x="0" y="0"/>
                  </a:lnTo>
                  <a:lnTo>
                    <a:pt x="1114425" y="6858000"/>
                  </a:lnTo>
                  <a:lnTo>
                    <a:pt x="1255395" y="6858000"/>
                  </a:lnTo>
                  <a:lnTo>
                    <a:pt x="1255395" y="0"/>
                  </a:lnTo>
                  <a:close/>
                </a:path>
              </a:pathLst>
            </a:custGeom>
            <a:solidFill>
              <a:srgbClr val="1F5F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090" y="3590924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CE0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53550" y="5359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C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53550" y="5892799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38631" y="816609"/>
            <a:ext cx="3855720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5" b="1">
                <a:latin typeface="Trebuchet MS"/>
                <a:cs typeface="Trebuchet MS"/>
              </a:rPr>
              <a:t>PROJECT</a:t>
            </a:r>
            <a:r>
              <a:rPr dirty="0" sz="4250" spc="-275" b="1">
                <a:latin typeface="Trebuchet MS"/>
                <a:cs typeface="Trebuchet MS"/>
              </a:rPr>
              <a:t> </a:t>
            </a:r>
            <a:r>
              <a:rPr dirty="0" sz="4250" spc="-5" b="1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6669" y="2118487"/>
            <a:ext cx="7723505" cy="136271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ts val="5240"/>
              </a:lnSpc>
              <a:spcBef>
                <a:spcPts val="245"/>
              </a:spcBef>
            </a:pPr>
            <a:r>
              <a:rPr dirty="0" sz="4400" b="1">
                <a:solidFill>
                  <a:srgbClr val="0D0D0D"/>
                </a:solidFill>
                <a:latin typeface="Times New Roman"/>
                <a:cs typeface="Times New Roman"/>
              </a:rPr>
              <a:t>Em</a:t>
            </a:r>
            <a:r>
              <a:rPr dirty="0" sz="4400" spc="-20" b="1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4400" b="1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sz="4400" spc="-20" b="1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4400" b="1">
                <a:solidFill>
                  <a:srgbClr val="0D0D0D"/>
                </a:solidFill>
                <a:latin typeface="Times New Roman"/>
                <a:cs typeface="Times New Roman"/>
              </a:rPr>
              <a:t>yee</a:t>
            </a:r>
            <a:r>
              <a:rPr dirty="0" sz="4400" spc="-1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400" spc="-15" b="1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4400" b="1">
                <a:solidFill>
                  <a:srgbClr val="0D0D0D"/>
                </a:solidFill>
                <a:latin typeface="Times New Roman"/>
                <a:cs typeface="Times New Roman"/>
              </a:rPr>
              <a:t>erformance</a:t>
            </a:r>
            <a:r>
              <a:rPr dirty="0" sz="4400" spc="-34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D0D0D"/>
                </a:solidFill>
                <a:latin typeface="Times New Roman"/>
                <a:cs typeface="Times New Roman"/>
              </a:rPr>
              <a:t>Analysis  </a:t>
            </a:r>
            <a:r>
              <a:rPr dirty="0" sz="4400" b="1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4400" spc="-3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D0D0D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988434"/>
            <a:ext cx="4171950" cy="2847975"/>
            <a:chOff x="0" y="3988434"/>
            <a:chExt cx="4171950" cy="2847975"/>
          </a:xfrm>
        </p:grpSpPr>
        <p:sp>
          <p:nvSpPr>
            <p:cNvPr id="18" name="object 18"/>
            <p:cNvSpPr/>
            <p:nvPr/>
          </p:nvSpPr>
          <p:spPr>
            <a:xfrm>
              <a:off x="0" y="3988434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7EB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45884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388734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855" y="6465745"/>
            <a:ext cx="171958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8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6445" cy="6862445"/>
            <a:chOff x="0" y="0"/>
            <a:chExt cx="12196445" cy="6862445"/>
          </a:xfrm>
        </p:grpSpPr>
        <p:sp>
          <p:nvSpPr>
            <p:cNvPr id="4" name="object 4"/>
            <p:cNvSpPr/>
            <p:nvPr/>
          </p:nvSpPr>
          <p:spPr>
            <a:xfrm>
              <a:off x="0" y="28575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5"/>
                  </a:lnTo>
                  <a:lnTo>
                    <a:pt x="12192000" y="6829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7915" y="4444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694" y="6852919"/>
                  </a:lnTo>
                </a:path>
                <a:path w="4743450" h="6852920">
                  <a:moveTo>
                    <a:pt x="4743450" y="3689984"/>
                  </a:moveTo>
                  <a:lnTo>
                    <a:pt x="0" y="6852919"/>
                  </a:lnTo>
                </a:path>
              </a:pathLst>
            </a:custGeom>
            <a:ln w="9525">
              <a:solidFill>
                <a:srgbClr val="5FC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1465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7EB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469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529" y="0"/>
                  </a:moveTo>
                  <a:lnTo>
                    <a:pt x="0" y="0"/>
                  </a:lnTo>
                  <a:lnTo>
                    <a:pt x="1209039" y="6858000"/>
                  </a:lnTo>
                  <a:lnTo>
                    <a:pt x="2589529" y="6858000"/>
                  </a:lnTo>
                  <a:lnTo>
                    <a:pt x="2589529" y="0"/>
                  </a:lnTo>
                  <a:close/>
                </a:path>
              </a:pathLst>
            </a:custGeom>
            <a:solidFill>
              <a:srgbClr val="5FC7E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3815" y="30479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CE0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675" y="0"/>
              <a:ext cx="2853690" cy="6858000"/>
            </a:xfrm>
            <a:custGeom>
              <a:avLst/>
              <a:gdLst/>
              <a:ahLst/>
              <a:cxnLst/>
              <a:rect l="l" t="t" r="r" b="b"/>
              <a:pathLst>
                <a:path w="2853690" h="6858000">
                  <a:moveTo>
                    <a:pt x="2853690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3690" y="6858000"/>
                  </a:lnTo>
                  <a:lnTo>
                    <a:pt x="2853690" y="0"/>
                  </a:lnTo>
                  <a:close/>
                </a:path>
              </a:pathLst>
            </a:custGeom>
            <a:solidFill>
              <a:srgbClr val="17ACE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5965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984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5334" y="0"/>
              <a:ext cx="1255395" cy="6858000"/>
            </a:xfrm>
            <a:custGeom>
              <a:avLst/>
              <a:gdLst/>
              <a:ahLst/>
              <a:cxnLst/>
              <a:rect l="l" t="t" r="r" b="b"/>
              <a:pathLst>
                <a:path w="1255395" h="6858000">
                  <a:moveTo>
                    <a:pt x="1255395" y="0"/>
                  </a:moveTo>
                  <a:lnTo>
                    <a:pt x="0" y="0"/>
                  </a:lnTo>
                  <a:lnTo>
                    <a:pt x="1114425" y="6858000"/>
                  </a:lnTo>
                  <a:lnTo>
                    <a:pt x="1255395" y="6858000"/>
                  </a:lnTo>
                  <a:lnTo>
                    <a:pt x="1255395" y="0"/>
                  </a:lnTo>
                  <a:close/>
                </a:path>
              </a:pathLst>
            </a:custGeom>
            <a:solidFill>
              <a:srgbClr val="1F5F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090" y="3590924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CE0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4009390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4"/>
                  </a:lnTo>
                  <a:lnTo>
                    <a:pt x="447675" y="2847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7EB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09690"/>
              <a:ext cx="3705225" cy="2952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8887"/>
              <a:ext cx="1733550" cy="3009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7050" y="6133465"/>
              <a:ext cx="247650" cy="2476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715" y="6350"/>
                  </a:lnTo>
                  <a:lnTo>
                    <a:pt x="89534" y="24764"/>
                  </a:lnTo>
                  <a:lnTo>
                    <a:pt x="52704" y="52704"/>
                  </a:lnTo>
                  <a:lnTo>
                    <a:pt x="24765" y="89535"/>
                  </a:lnTo>
                  <a:lnTo>
                    <a:pt x="6350" y="132714"/>
                  </a:lnTo>
                  <a:lnTo>
                    <a:pt x="0" y="180975"/>
                  </a:lnTo>
                  <a:lnTo>
                    <a:pt x="6350" y="229235"/>
                  </a:lnTo>
                  <a:lnTo>
                    <a:pt x="24765" y="272414"/>
                  </a:lnTo>
                  <a:lnTo>
                    <a:pt x="52704" y="309245"/>
                  </a:lnTo>
                  <a:lnTo>
                    <a:pt x="89534" y="337185"/>
                  </a:lnTo>
                  <a:lnTo>
                    <a:pt x="132715" y="355600"/>
                  </a:lnTo>
                  <a:lnTo>
                    <a:pt x="180975" y="361950"/>
                  </a:lnTo>
                  <a:lnTo>
                    <a:pt x="229234" y="355600"/>
                  </a:lnTo>
                  <a:lnTo>
                    <a:pt x="272415" y="337185"/>
                  </a:lnTo>
                  <a:lnTo>
                    <a:pt x="309245" y="309245"/>
                  </a:lnTo>
                  <a:lnTo>
                    <a:pt x="337184" y="272414"/>
                  </a:lnTo>
                  <a:lnTo>
                    <a:pt x="355600" y="229235"/>
                  </a:lnTo>
                  <a:lnTo>
                    <a:pt x="361950" y="180975"/>
                  </a:lnTo>
                  <a:lnTo>
                    <a:pt x="355600" y="132714"/>
                  </a:lnTo>
                  <a:lnTo>
                    <a:pt x="337184" y="89535"/>
                  </a:lnTo>
                  <a:lnTo>
                    <a:pt x="309245" y="52704"/>
                  </a:lnTo>
                  <a:lnTo>
                    <a:pt x="272415" y="24764"/>
                  </a:lnTo>
                  <a:lnTo>
                    <a:pt x="229234" y="635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010900" y="5609590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6225" y="3810"/>
                  </a:lnTo>
                  <a:lnTo>
                    <a:pt x="230504" y="13970"/>
                  </a:lnTo>
                  <a:lnTo>
                    <a:pt x="187325" y="30480"/>
                  </a:lnTo>
                  <a:lnTo>
                    <a:pt x="147320" y="52070"/>
                  </a:lnTo>
                  <a:lnTo>
                    <a:pt x="111125" y="79375"/>
                  </a:lnTo>
                  <a:lnTo>
                    <a:pt x="79375" y="111760"/>
                  </a:lnTo>
                  <a:lnTo>
                    <a:pt x="52070" y="147955"/>
                  </a:lnTo>
                  <a:lnTo>
                    <a:pt x="29845" y="187325"/>
                  </a:lnTo>
                  <a:lnTo>
                    <a:pt x="13970" y="230505"/>
                  </a:lnTo>
                  <a:lnTo>
                    <a:pt x="3809" y="276225"/>
                  </a:lnTo>
                  <a:lnTo>
                    <a:pt x="0" y="323850"/>
                  </a:lnTo>
                  <a:lnTo>
                    <a:pt x="3809" y="372110"/>
                  </a:lnTo>
                  <a:lnTo>
                    <a:pt x="13970" y="417830"/>
                  </a:lnTo>
                  <a:lnTo>
                    <a:pt x="29845" y="460375"/>
                  </a:lnTo>
                  <a:lnTo>
                    <a:pt x="52070" y="500380"/>
                  </a:lnTo>
                  <a:lnTo>
                    <a:pt x="79375" y="536575"/>
                  </a:lnTo>
                  <a:lnTo>
                    <a:pt x="111125" y="568325"/>
                  </a:lnTo>
                  <a:lnTo>
                    <a:pt x="147320" y="595630"/>
                  </a:lnTo>
                  <a:lnTo>
                    <a:pt x="187325" y="617855"/>
                  </a:lnTo>
                  <a:lnTo>
                    <a:pt x="230504" y="634365"/>
                  </a:lnTo>
                  <a:lnTo>
                    <a:pt x="276225" y="644525"/>
                  </a:lnTo>
                  <a:lnTo>
                    <a:pt x="323850" y="647700"/>
                  </a:lnTo>
                  <a:lnTo>
                    <a:pt x="371475" y="644525"/>
                  </a:lnTo>
                  <a:lnTo>
                    <a:pt x="417195" y="634365"/>
                  </a:lnTo>
                  <a:lnTo>
                    <a:pt x="460375" y="617855"/>
                  </a:lnTo>
                  <a:lnTo>
                    <a:pt x="500379" y="595630"/>
                  </a:lnTo>
                  <a:lnTo>
                    <a:pt x="536575" y="568325"/>
                  </a:lnTo>
                  <a:lnTo>
                    <a:pt x="568325" y="536575"/>
                  </a:lnTo>
                  <a:lnTo>
                    <a:pt x="595629" y="500380"/>
                  </a:lnTo>
                  <a:lnTo>
                    <a:pt x="617854" y="460375"/>
                  </a:lnTo>
                  <a:lnTo>
                    <a:pt x="633729" y="417830"/>
                  </a:lnTo>
                  <a:lnTo>
                    <a:pt x="643890" y="372110"/>
                  </a:lnTo>
                  <a:lnTo>
                    <a:pt x="647700" y="323850"/>
                  </a:lnTo>
                  <a:lnTo>
                    <a:pt x="643890" y="276225"/>
                  </a:lnTo>
                  <a:lnTo>
                    <a:pt x="633729" y="230505"/>
                  </a:lnTo>
                  <a:lnTo>
                    <a:pt x="617854" y="187325"/>
                  </a:lnTo>
                  <a:lnTo>
                    <a:pt x="595629" y="147955"/>
                  </a:lnTo>
                  <a:lnTo>
                    <a:pt x="568325" y="111760"/>
                  </a:lnTo>
                  <a:lnTo>
                    <a:pt x="536575" y="79375"/>
                  </a:lnTo>
                  <a:lnTo>
                    <a:pt x="500379" y="52070"/>
                  </a:lnTo>
                  <a:lnTo>
                    <a:pt x="460375" y="30480"/>
                  </a:lnTo>
                  <a:lnTo>
                    <a:pt x="417195" y="13970"/>
                  </a:lnTo>
                  <a:lnTo>
                    <a:pt x="371475" y="3810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38631" y="424941"/>
            <a:ext cx="23514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3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2589022" y="1481073"/>
            <a:ext cx="4425950" cy="34264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459230">
              <a:lnSpc>
                <a:spcPct val="99500"/>
              </a:lnSpc>
              <a:spcBef>
                <a:spcPts val="110"/>
              </a:spcBef>
            </a:pPr>
            <a:r>
              <a:rPr dirty="0" sz="2700" spc="5">
                <a:solidFill>
                  <a:srgbClr val="0D0D0D"/>
                </a:solidFill>
                <a:latin typeface="Times New Roman"/>
                <a:cs typeface="Times New Roman"/>
              </a:rPr>
              <a:t>1</a:t>
            </a:r>
            <a:r>
              <a:rPr dirty="0" sz="2700" spc="-1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800" spc="-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Stat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dirty="0" sz="2800" spc="-15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nt  </a:t>
            </a:r>
            <a:r>
              <a:rPr dirty="0" sz="2700" spc="-5">
                <a:solidFill>
                  <a:srgbClr val="0D0D0D"/>
                </a:solidFill>
                <a:latin typeface="Times New Roman"/>
                <a:cs typeface="Times New Roman"/>
              </a:rPr>
              <a:t>2.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Project Overview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00" spc="-5">
                <a:solidFill>
                  <a:srgbClr val="0D0D0D"/>
                </a:solidFill>
                <a:latin typeface="Times New Roman"/>
                <a:cs typeface="Times New Roman"/>
              </a:rPr>
              <a:t>3.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8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9500"/>
              </a:lnSpc>
              <a:spcBef>
                <a:spcPts val="20"/>
              </a:spcBef>
            </a:pPr>
            <a:r>
              <a:rPr dirty="0" sz="2700" spc="-5">
                <a:solidFill>
                  <a:srgbClr val="0D0D0D"/>
                </a:solidFill>
                <a:latin typeface="Times New Roman"/>
                <a:cs typeface="Times New Roman"/>
              </a:rPr>
              <a:t>4.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2800" spc="-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8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dirty="0" sz="2800" spc="-6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00" spc="-5">
                <a:solidFill>
                  <a:srgbClr val="0D0D0D"/>
                </a:solidFill>
                <a:latin typeface="Times New Roman"/>
                <a:cs typeface="Times New Roman"/>
              </a:rPr>
              <a:t>5.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Dataset Description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00" spc="-5">
                <a:solidFill>
                  <a:srgbClr val="0D0D0D"/>
                </a:solidFill>
                <a:latin typeface="Times New Roman"/>
                <a:cs typeface="Times New Roman"/>
              </a:rPr>
              <a:t>6.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Modelling Approach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00" spc="-5">
                <a:solidFill>
                  <a:srgbClr val="0D0D0D"/>
                </a:solidFill>
                <a:latin typeface="Times New Roman"/>
                <a:cs typeface="Times New Roman"/>
              </a:rPr>
              <a:t>7.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Results and Discussion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00" spc="-5">
                <a:solidFill>
                  <a:srgbClr val="0D0D0D"/>
                </a:solidFill>
                <a:latin typeface="Times New Roman"/>
                <a:cs typeface="Times New Roman"/>
              </a:rPr>
              <a:t>8.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00240" y="0"/>
            <a:ext cx="5196205" cy="6862445"/>
            <a:chOff x="7000240" y="0"/>
            <a:chExt cx="5196205" cy="6862445"/>
          </a:xfrm>
        </p:grpSpPr>
        <p:sp>
          <p:nvSpPr>
            <p:cNvPr id="3" name="object 3"/>
            <p:cNvSpPr/>
            <p:nvPr/>
          </p:nvSpPr>
          <p:spPr>
            <a:xfrm>
              <a:off x="9353550" y="536066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C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4069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5" y="18097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4565" y="2636519"/>
              <a:ext cx="2762250" cy="32575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00240" y="1194434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119" y="560577"/>
            <a:ext cx="5527675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5">
                <a:latin typeface="Trebuchet MS"/>
                <a:cs typeface="Trebuchet MS"/>
              </a:rPr>
              <a:t>PROBLEM</a:t>
            </a:r>
            <a:r>
              <a:rPr dirty="0" sz="4250" spc="-20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372" y="1561846"/>
            <a:ext cx="6293485" cy="38550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74295">
              <a:lnSpc>
                <a:spcPts val="2140"/>
              </a:lnSpc>
              <a:spcBef>
                <a:spcPts val="185"/>
              </a:spcBef>
            </a:pPr>
            <a:r>
              <a:rPr dirty="0" sz="1800" spc="-5">
                <a:latin typeface="Arial MT"/>
                <a:cs typeface="Arial MT"/>
              </a:rPr>
              <a:t>Excel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performance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review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templates: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we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have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honest,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 not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their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biggest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fans.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 </a:t>
            </a:r>
            <a:r>
              <a:rPr dirty="0" sz="1800" spc="-5">
                <a:latin typeface="Arial MT"/>
                <a:cs typeface="Arial MT"/>
              </a:rPr>
              <a:t>do,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marL="12700" marR="367665" indent="62230">
              <a:lnSpc>
                <a:spcPts val="2150"/>
              </a:lnSpc>
            </a:pPr>
            <a:r>
              <a:rPr dirty="0" sz="1800" spc="-5">
                <a:latin typeface="Arial MT"/>
                <a:cs typeface="Arial MT"/>
              </a:rPr>
              <a:t>however,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know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they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massive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part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how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lot of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organizations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through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their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performance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review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cycles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75"/>
              </a:lnSpc>
            </a:pPr>
            <a:r>
              <a:rPr dirty="0" sz="180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 marR="474345">
              <a:lnSpc>
                <a:spcPts val="214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Even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though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find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Excel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performance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review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templates</a:t>
            </a:r>
            <a:r>
              <a:rPr dirty="0" sz="1800">
                <a:latin typeface="Arial MT"/>
                <a:cs typeface="Arial MT"/>
              </a:rPr>
              <a:t> to be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cumbersome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5080" indent="62230">
              <a:lnSpc>
                <a:spcPts val="2150"/>
              </a:lnSpc>
            </a:pPr>
            <a:r>
              <a:rPr dirty="0" sz="1800" spc="-5">
                <a:latin typeface="Arial MT"/>
                <a:cs typeface="Arial MT"/>
              </a:rPr>
              <a:t>process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puts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lot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unnecessary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burden</a:t>
            </a:r>
            <a:r>
              <a:rPr dirty="0" sz="1800" spc="-5">
                <a:latin typeface="Arial MT"/>
                <a:cs typeface="Arial MT"/>
              </a:rPr>
              <a:t> on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backs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of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both reviewers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reviewees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alike,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marL="12700" marR="457200" indent="62230">
              <a:lnSpc>
                <a:spcPts val="2150"/>
              </a:lnSpc>
            </a:pPr>
            <a:r>
              <a:rPr dirty="0" sz="1800" spc="-15">
                <a:latin typeface="Arial MT"/>
                <a:cs typeface="Arial MT"/>
              </a:rPr>
              <a:t>we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know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lot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demand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helpful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Excel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performance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review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templates.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00557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7EB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54914"/>
            <a:ext cx="76200" cy="1778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152" y="0"/>
            <a:ext cx="4752975" cy="6862445"/>
            <a:chOff x="7443152" y="0"/>
            <a:chExt cx="4752975" cy="6862445"/>
          </a:xfrm>
        </p:grpSpPr>
        <p:sp>
          <p:nvSpPr>
            <p:cNvPr id="3" name="object 3"/>
            <p:cNvSpPr/>
            <p:nvPr/>
          </p:nvSpPr>
          <p:spPr>
            <a:xfrm>
              <a:off x="9353550" y="53625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C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49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631" y="816609"/>
            <a:ext cx="5242560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9215" algn="l"/>
              </a:tabLst>
            </a:pPr>
            <a:r>
              <a:rPr dirty="0" sz="4250" spc="-5">
                <a:latin typeface="Trebuchet MS"/>
                <a:cs typeface="Trebuchet MS"/>
              </a:rPr>
              <a:t>PROJECT	</a:t>
            </a:r>
            <a:r>
              <a:rPr dirty="0" sz="4250" spc="-1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339" y="2135251"/>
            <a:ext cx="7148830" cy="1671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18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project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overview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provides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5">
                <a:latin typeface="Calibri"/>
                <a:cs typeface="Calibri"/>
              </a:rPr>
              <a:t> high-level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summary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project,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including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objectives,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key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metrics,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performance </a:t>
            </a:r>
            <a:r>
              <a:rPr dirty="0" sz="1800">
                <a:latin typeface="Calibri"/>
                <a:cs typeface="Calibri"/>
              </a:rPr>
              <a:t>analysis,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overall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results.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serves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 a </a:t>
            </a:r>
            <a:r>
              <a:rPr dirty="0" sz="1800" spc="-5">
                <a:latin typeface="Calibri"/>
                <a:cs typeface="Calibri"/>
              </a:rPr>
              <a:t>comprehensive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snapshot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project's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status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helps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stakeholders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understand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progress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outcomes.</a:t>
            </a:r>
            <a:endParaRPr sz="1800">
              <a:latin typeface="Calibri"/>
              <a:cs typeface="Calibri"/>
            </a:endParaRPr>
          </a:p>
          <a:p>
            <a:pPr marL="12700" marR="17145">
              <a:lnSpc>
                <a:spcPct val="1006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Here’s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structured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approach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creating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project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overview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Excel,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focusing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both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project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management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employee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performance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989704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7EB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46964"/>
            <a:ext cx="76200" cy="1777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96075" y="0"/>
            <a:ext cx="5500370" cy="6862445"/>
            <a:chOff x="6696075" y="0"/>
            <a:chExt cx="5500370" cy="6862445"/>
          </a:xfrm>
        </p:grpSpPr>
        <p:sp>
          <p:nvSpPr>
            <p:cNvPr id="3" name="object 3"/>
            <p:cNvSpPr/>
            <p:nvPr/>
          </p:nvSpPr>
          <p:spPr>
            <a:xfrm>
              <a:off x="9353550" y="536066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C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343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5" y="18097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0" y="2343149"/>
              <a:ext cx="2952750" cy="1552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96075" y="1694815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9008" y="882141"/>
            <a:ext cx="49898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>
                <a:latin typeface="Trebuchet MS"/>
                <a:cs typeface="Trebuchet MS"/>
              </a:rPr>
              <a:t>W</a:t>
            </a:r>
            <a:r>
              <a:rPr dirty="0" sz="3200">
                <a:latin typeface="Trebuchet MS"/>
                <a:cs typeface="Trebuchet MS"/>
              </a:rPr>
              <a:t>HO</a:t>
            </a:r>
            <a:r>
              <a:rPr dirty="0" sz="3200" spc="-26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A</a:t>
            </a:r>
            <a:r>
              <a:rPr dirty="0" sz="3200" spc="-15">
                <a:latin typeface="Trebuchet MS"/>
                <a:cs typeface="Trebuchet MS"/>
              </a:rPr>
              <a:t>R</a:t>
            </a:r>
            <a:r>
              <a:rPr dirty="0" sz="3200">
                <a:latin typeface="Trebuchet MS"/>
                <a:cs typeface="Trebuchet MS"/>
              </a:rPr>
              <a:t>E</a:t>
            </a:r>
            <a:r>
              <a:rPr dirty="0" sz="3200" spc="-55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T</a:t>
            </a:r>
            <a:r>
              <a:rPr dirty="0" sz="3200">
                <a:latin typeface="Trebuchet MS"/>
                <a:cs typeface="Trebuchet MS"/>
              </a:rPr>
              <a:t>HE</a:t>
            </a:r>
            <a:r>
              <a:rPr dirty="0" sz="3200" spc="-4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E</a:t>
            </a:r>
            <a:r>
              <a:rPr dirty="0" sz="3200" spc="-5">
                <a:latin typeface="Trebuchet MS"/>
                <a:cs typeface="Trebuchet MS"/>
              </a:rPr>
              <a:t>N</a:t>
            </a:r>
            <a:r>
              <a:rPr dirty="0" sz="3200">
                <a:latin typeface="Trebuchet MS"/>
                <a:cs typeface="Trebuchet MS"/>
              </a:rPr>
              <a:t>D</a:t>
            </a:r>
            <a:r>
              <a:rPr dirty="0" sz="3200" spc="-6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US</a:t>
            </a:r>
            <a:r>
              <a:rPr dirty="0" sz="3200" spc="-20">
                <a:latin typeface="Trebuchet MS"/>
                <a:cs typeface="Trebuchet MS"/>
              </a:rPr>
              <a:t>E</a:t>
            </a:r>
            <a:r>
              <a:rPr dirty="0" sz="3200">
                <a:latin typeface="Trebuchet MS"/>
                <a:cs typeface="Trebuchet MS"/>
              </a:rPr>
              <a:t>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99097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7EB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48704"/>
            <a:ext cx="2181225" cy="4857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93139" y="2020951"/>
            <a:ext cx="5604510" cy="431990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165100" marR="5080">
              <a:lnSpc>
                <a:spcPts val="2150"/>
              </a:lnSpc>
              <a:spcBef>
                <a:spcPts val="180"/>
              </a:spcBef>
            </a:pPr>
            <a:r>
              <a:rPr dirty="0" sz="1800" spc="-5">
                <a:latin typeface="Calibri"/>
                <a:cs typeface="Calibri"/>
              </a:rPr>
              <a:t>When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creating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employee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performance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analysis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Excel,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it's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important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understand </a:t>
            </a:r>
            <a:r>
              <a:rPr dirty="0" sz="1800">
                <a:latin typeface="Calibri"/>
                <a:cs typeface="Calibri"/>
              </a:rPr>
              <a:t>who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are,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will influence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design, complexity, </a:t>
            </a:r>
            <a:r>
              <a:rPr dirty="0" sz="1800">
                <a:latin typeface="Calibri"/>
                <a:cs typeface="Calibri"/>
              </a:rPr>
              <a:t>and features </a:t>
            </a:r>
            <a:r>
              <a:rPr dirty="0" sz="1800" spc="-5">
                <a:latin typeface="Calibri"/>
                <a:cs typeface="Calibri"/>
              </a:rPr>
              <a:t>of your </a:t>
            </a:r>
            <a:r>
              <a:rPr dirty="0" sz="1800">
                <a:latin typeface="Calibri"/>
                <a:cs typeface="Calibri"/>
              </a:rPr>
              <a:t> analysis.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800" spc="-5">
                <a:latin typeface="Calibri"/>
                <a:cs typeface="Calibri"/>
              </a:rPr>
              <a:t>Human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Resources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(HR)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Managers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dirty="0" sz="1800" spc="-5">
                <a:latin typeface="Calibri"/>
                <a:cs typeface="Calibri"/>
              </a:rPr>
              <a:t>*Comprehensive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overview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employee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  <a:p>
            <a:pPr marL="12700" marR="1298575">
              <a:lnSpc>
                <a:spcPts val="2160"/>
              </a:lnSpc>
              <a:spcBef>
                <a:spcPts val="50"/>
              </a:spcBef>
            </a:pPr>
            <a:r>
              <a:rPr dirty="0" sz="1800" spc="-5">
                <a:latin typeface="Calibri"/>
                <a:cs typeface="Calibri"/>
              </a:rPr>
              <a:t>*Insights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into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trends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patterns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employee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dirty="0" sz="1800" spc="-5">
                <a:latin typeface="Calibri"/>
                <a:cs typeface="Calibri"/>
              </a:rPr>
              <a:t>Department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Managers</a:t>
            </a:r>
            <a:endParaRPr sz="1800">
              <a:latin typeface="Calibri"/>
              <a:cs typeface="Calibri"/>
            </a:endParaRPr>
          </a:p>
          <a:p>
            <a:pPr marL="12700" marR="1316990">
              <a:lnSpc>
                <a:spcPts val="2150"/>
              </a:lnSpc>
              <a:spcBef>
                <a:spcPts val="55"/>
              </a:spcBef>
            </a:pPr>
            <a:r>
              <a:rPr dirty="0" sz="1800" spc="-5">
                <a:latin typeface="Calibri"/>
                <a:cs typeface="Calibri"/>
              </a:rPr>
              <a:t>*Insight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team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performance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individual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contributions.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dirty="0" sz="1800" spc="-5">
                <a:latin typeface="Calibri"/>
                <a:cs typeface="Calibri"/>
              </a:rPr>
              <a:t>*Data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make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decisions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project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assignments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800">
                <a:latin typeface="Calibri"/>
                <a:cs typeface="Calibri"/>
              </a:rPr>
              <a:t>team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development.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152" y="0"/>
            <a:ext cx="4752975" cy="6862445"/>
            <a:chOff x="7443152" y="0"/>
            <a:chExt cx="4752975" cy="6862445"/>
          </a:xfrm>
        </p:grpSpPr>
        <p:sp>
          <p:nvSpPr>
            <p:cNvPr id="3" name="object 3"/>
            <p:cNvSpPr/>
            <p:nvPr/>
          </p:nvSpPr>
          <p:spPr>
            <a:xfrm>
              <a:off x="9353550" y="589343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5" y="18097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36066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C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1475739"/>
            <a:ext cx="2695575" cy="5381625"/>
            <a:chOff x="0" y="1475739"/>
            <a:chExt cx="2695575" cy="5381625"/>
          </a:xfrm>
        </p:grpSpPr>
        <p:sp>
          <p:nvSpPr>
            <p:cNvPr id="6" name="object 6"/>
            <p:cNvSpPr/>
            <p:nvPr/>
          </p:nvSpPr>
          <p:spPr>
            <a:xfrm>
              <a:off x="0" y="4009389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4"/>
                  </a:lnTo>
                  <a:lnTo>
                    <a:pt x="447675" y="2847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7EB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5739"/>
              <a:ext cx="2695575" cy="32480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875" y="6466839"/>
              <a:ext cx="76200" cy="177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696075" y="16948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7276" y="844041"/>
            <a:ext cx="9446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Trebuchet MS"/>
                <a:cs typeface="Trebuchet MS"/>
              </a:rPr>
              <a:t>OU</a:t>
            </a:r>
            <a:r>
              <a:rPr dirty="0" sz="3600">
                <a:latin typeface="Trebuchet MS"/>
                <a:cs typeface="Trebuchet MS"/>
              </a:rPr>
              <a:t>R</a:t>
            </a:r>
            <a:r>
              <a:rPr dirty="0" sz="3600" spc="-165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SOL</a:t>
            </a:r>
            <a:r>
              <a:rPr dirty="0" sz="3600" spc="-20">
                <a:latin typeface="Trebuchet MS"/>
                <a:cs typeface="Trebuchet MS"/>
              </a:rPr>
              <a:t>U</a:t>
            </a:r>
            <a:r>
              <a:rPr dirty="0" sz="3600">
                <a:latin typeface="Trebuchet MS"/>
                <a:cs typeface="Trebuchet MS"/>
              </a:rPr>
              <a:t>T</a:t>
            </a:r>
            <a:r>
              <a:rPr dirty="0" sz="3600" spc="-15">
                <a:latin typeface="Trebuchet MS"/>
                <a:cs typeface="Trebuchet MS"/>
              </a:rPr>
              <a:t>I</a:t>
            </a:r>
            <a:r>
              <a:rPr dirty="0" sz="3600" spc="-5">
                <a:latin typeface="Trebuchet MS"/>
                <a:cs typeface="Trebuchet MS"/>
              </a:rPr>
              <a:t>O</a:t>
            </a:r>
            <a:r>
              <a:rPr dirty="0" sz="3600">
                <a:latin typeface="Trebuchet MS"/>
                <a:cs typeface="Trebuchet MS"/>
              </a:rPr>
              <a:t>N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A</a:t>
            </a:r>
            <a:r>
              <a:rPr dirty="0" sz="3600" spc="-15">
                <a:latin typeface="Trebuchet MS"/>
                <a:cs typeface="Trebuchet MS"/>
              </a:rPr>
              <a:t>N</a:t>
            </a:r>
            <a:r>
              <a:rPr dirty="0" sz="3600">
                <a:latin typeface="Trebuchet MS"/>
                <a:cs typeface="Trebuchet MS"/>
              </a:rPr>
              <a:t>D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IT</a:t>
            </a:r>
            <a:r>
              <a:rPr dirty="0" sz="3600">
                <a:latin typeface="Trebuchet MS"/>
                <a:cs typeface="Trebuchet MS"/>
              </a:rPr>
              <a:t>S</a:t>
            </a:r>
            <a:r>
              <a:rPr dirty="0" sz="3600" spc="-45">
                <a:latin typeface="Trebuchet MS"/>
                <a:cs typeface="Trebuchet MS"/>
              </a:rPr>
              <a:t> </a:t>
            </a:r>
            <a:r>
              <a:rPr dirty="0" sz="3600" spc="-20">
                <a:latin typeface="Trebuchet MS"/>
                <a:cs typeface="Trebuchet MS"/>
              </a:rPr>
              <a:t>V</a:t>
            </a:r>
            <a:r>
              <a:rPr dirty="0" sz="3600" spc="-5">
                <a:latin typeface="Trebuchet MS"/>
                <a:cs typeface="Trebuchet MS"/>
              </a:rPr>
              <a:t>AL</a:t>
            </a:r>
            <a:r>
              <a:rPr dirty="0" sz="3600" spc="-20">
                <a:latin typeface="Trebuchet MS"/>
                <a:cs typeface="Trebuchet MS"/>
              </a:rPr>
              <a:t>U</a:t>
            </a:r>
            <a:r>
              <a:rPr dirty="0" sz="3600">
                <a:latin typeface="Trebuchet MS"/>
                <a:cs typeface="Trebuchet MS"/>
              </a:rPr>
              <a:t>E</a:t>
            </a:r>
            <a:r>
              <a:rPr dirty="0" sz="3600" spc="-130">
                <a:latin typeface="Trebuchet MS"/>
                <a:cs typeface="Trebuchet MS"/>
              </a:rPr>
              <a:t> </a:t>
            </a:r>
            <a:r>
              <a:rPr dirty="0" sz="3600" spc="-15">
                <a:latin typeface="Trebuchet MS"/>
                <a:cs typeface="Trebuchet MS"/>
              </a:rPr>
              <a:t>P</a:t>
            </a:r>
            <a:r>
              <a:rPr dirty="0" sz="3600">
                <a:latin typeface="Trebuchet MS"/>
                <a:cs typeface="Trebuchet MS"/>
              </a:rPr>
              <a:t>ROPOS</a:t>
            </a:r>
            <a:r>
              <a:rPr dirty="0" sz="3600" spc="-25">
                <a:latin typeface="Trebuchet MS"/>
                <a:cs typeface="Trebuchet MS"/>
              </a:rPr>
              <a:t>I</a:t>
            </a:r>
            <a:r>
              <a:rPr dirty="0" sz="3600">
                <a:latin typeface="Trebuchet MS"/>
                <a:cs typeface="Trebuchet MS"/>
              </a:rPr>
              <a:t>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/>
              <a:t>3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2212594" y="2444622"/>
            <a:ext cx="7018020" cy="3308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nt</a:t>
            </a:r>
            <a:r>
              <a:rPr dirty="0" sz="1800" spc="-2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5">
                <a:latin typeface="Calibri"/>
                <a:cs typeface="Calibri"/>
              </a:rPr>
              <a:t>iz</a:t>
            </a:r>
            <a:r>
              <a:rPr dirty="0" sz="1800">
                <a:latin typeface="Calibri"/>
                <a:cs typeface="Calibri"/>
              </a:rPr>
              <a:t>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Mana</a:t>
            </a:r>
            <a:r>
              <a:rPr dirty="0" sz="1800" spc="5">
                <a:latin typeface="Calibri"/>
                <a:cs typeface="Calibri"/>
              </a:rPr>
              <a:t>g</a:t>
            </a:r>
            <a:r>
              <a:rPr dirty="0" sz="1800">
                <a:latin typeface="Calibri"/>
                <a:cs typeface="Calibri"/>
              </a:rPr>
              <a:t>em</a:t>
            </a:r>
            <a:r>
              <a:rPr dirty="0" sz="1800" spc="5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nt:</a:t>
            </a:r>
            <a:endParaRPr sz="1800">
              <a:latin typeface="Calibri"/>
              <a:cs typeface="Calibri"/>
            </a:endParaRPr>
          </a:p>
          <a:p>
            <a:pPr marL="12700" marR="219075">
              <a:lnSpc>
                <a:spcPts val="2150"/>
              </a:lnSpc>
              <a:spcBef>
                <a:spcPts val="55"/>
              </a:spcBef>
            </a:pPr>
            <a:r>
              <a:rPr dirty="0" sz="1800" spc="-5">
                <a:latin typeface="Calibri"/>
                <a:cs typeface="Calibri"/>
              </a:rPr>
              <a:t>*</a:t>
            </a:r>
            <a:r>
              <a:rPr dirty="0" sz="1800" spc="-5" b="1">
                <a:latin typeface="Calibri"/>
                <a:cs typeface="Calibri"/>
              </a:rPr>
              <a:t>Comprehensive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Entry: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Collect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organize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performance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data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such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 task </a:t>
            </a:r>
            <a:r>
              <a:rPr dirty="0" sz="1800" spc="-5">
                <a:latin typeface="Calibri"/>
                <a:cs typeface="Calibri"/>
              </a:rPr>
              <a:t>completion,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hours worked, quality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scores,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feedback in one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central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  <a:p>
            <a:pPr marL="12700" marR="196215">
              <a:lnSpc>
                <a:spcPts val="2160"/>
              </a:lnSpc>
              <a:spcBef>
                <a:spcPts val="35"/>
              </a:spcBef>
            </a:pPr>
            <a:r>
              <a:rPr dirty="0" sz="1800" spc="-5">
                <a:latin typeface="Calibri"/>
                <a:cs typeface="Calibri"/>
              </a:rPr>
              <a:t>*</a:t>
            </a:r>
            <a:r>
              <a:rPr dirty="0" sz="1800" spc="-5" b="1">
                <a:latin typeface="Calibri"/>
                <a:cs typeface="Calibri"/>
              </a:rPr>
              <a:t>Customizable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Metrics: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Define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track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performance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metrics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relevant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organization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project.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ts val="2140"/>
              </a:lnSpc>
            </a:pPr>
            <a:r>
              <a:rPr dirty="0" sz="1800" spc="-5">
                <a:latin typeface="Calibri"/>
                <a:cs typeface="Calibri"/>
              </a:rPr>
              <a:t>Deta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erfo</a:t>
            </a:r>
            <a:r>
              <a:rPr dirty="0" sz="1800" spc="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ma</a:t>
            </a:r>
            <a:r>
              <a:rPr dirty="0" sz="1800" spc="5">
                <a:latin typeface="Calibri"/>
                <a:cs typeface="Calibri"/>
              </a:rPr>
              <a:t>n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ysis: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50"/>
              </a:spcBef>
            </a:pPr>
            <a:r>
              <a:rPr dirty="0" sz="1800" spc="-10">
                <a:latin typeface="Calibri"/>
                <a:cs typeface="Calibri"/>
              </a:rPr>
              <a:t>*</a:t>
            </a:r>
            <a:r>
              <a:rPr dirty="0" sz="1800" spc="-10" b="1">
                <a:latin typeface="Calibri"/>
                <a:cs typeface="Calibri"/>
              </a:rPr>
              <a:t>Performance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Metrics: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Analyze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key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metrics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including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task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rates,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hours worked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vs.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estimated,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quality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scores,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feedback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ratings.</a:t>
            </a:r>
            <a:endParaRPr sz="1800">
              <a:latin typeface="Calibri"/>
              <a:cs typeface="Calibri"/>
            </a:endParaRPr>
          </a:p>
          <a:p>
            <a:pPr marL="12700" marR="605155">
              <a:lnSpc>
                <a:spcPts val="2150"/>
              </a:lnSpc>
              <a:spcBef>
                <a:spcPts val="10"/>
              </a:spcBef>
            </a:pPr>
            <a:r>
              <a:rPr dirty="0" sz="1800" spc="-5">
                <a:latin typeface="Calibri"/>
                <a:cs typeface="Calibri"/>
              </a:rPr>
              <a:t>*</a:t>
            </a:r>
            <a:r>
              <a:rPr dirty="0" sz="1800" spc="-5" b="1">
                <a:latin typeface="Calibri"/>
                <a:cs typeface="Calibri"/>
              </a:rPr>
              <a:t>Trend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Analysis: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Identify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trends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over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compare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performance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across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different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periods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 projects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680" y="353314"/>
            <a:ext cx="55810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dirty="0" spc="-140">
                <a:latin typeface="Trebuchet MS"/>
                <a:cs typeface="Trebuchet MS"/>
              </a:rPr>
              <a:t> </a:t>
            </a:r>
            <a:r>
              <a:rPr dirty="0" spc="-5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25853"/>
            <a:ext cx="4784725" cy="2499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z="1800" spc="-5">
                <a:latin typeface="Calibri"/>
                <a:cs typeface="Calibri"/>
              </a:rPr>
              <a:t>Kaggle-employee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performance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5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26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features-but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only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consider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9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features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*Emp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id=Numerical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*First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Last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Name-Alphabet.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*Em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loye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</a:t>
            </a:r>
            <a:r>
              <a:rPr dirty="0" sz="1800" spc="-10">
                <a:latin typeface="Calibri"/>
                <a:cs typeface="Calibri"/>
              </a:rPr>
              <a:t>.</a:t>
            </a:r>
            <a:r>
              <a:rPr dirty="0" sz="1800" spc="-5">
                <a:latin typeface="Calibri"/>
                <a:cs typeface="Calibri"/>
              </a:rPr>
              <a:t>*Perfo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ma</a:t>
            </a:r>
            <a:r>
              <a:rPr dirty="0" sz="1800" spc="5">
                <a:latin typeface="Calibri"/>
                <a:cs typeface="Calibri"/>
              </a:rPr>
              <a:t>n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evel.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*Gender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Female.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*Employees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Rating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Numerical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*Business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unit.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00" spc="-5">
                <a:latin typeface="Calibri"/>
                <a:cs typeface="Calibri"/>
              </a:rPr>
              <a:t>*Employee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43152" y="0"/>
            <a:ext cx="4752975" cy="6862445"/>
            <a:chOff x="7443152" y="0"/>
            <a:chExt cx="4752975" cy="6862445"/>
          </a:xfrm>
        </p:grpSpPr>
        <p:sp>
          <p:nvSpPr>
            <p:cNvPr id="5" name="object 5"/>
            <p:cNvSpPr/>
            <p:nvPr/>
          </p:nvSpPr>
          <p:spPr>
            <a:xfrm>
              <a:off x="7447915" y="4444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694" y="6852919"/>
                  </a:lnTo>
                </a:path>
                <a:path w="4743450" h="6852920">
                  <a:moveTo>
                    <a:pt x="4743450" y="3689984"/>
                  </a:moveTo>
                  <a:lnTo>
                    <a:pt x="0" y="6852919"/>
                  </a:lnTo>
                </a:path>
              </a:pathLst>
            </a:custGeom>
            <a:ln w="9525">
              <a:solidFill>
                <a:srgbClr val="5FC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1465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7EB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470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529" y="0"/>
                  </a:moveTo>
                  <a:lnTo>
                    <a:pt x="0" y="0"/>
                  </a:lnTo>
                  <a:lnTo>
                    <a:pt x="1209039" y="6858000"/>
                  </a:lnTo>
                  <a:lnTo>
                    <a:pt x="2589529" y="6858000"/>
                  </a:lnTo>
                  <a:lnTo>
                    <a:pt x="2589529" y="0"/>
                  </a:lnTo>
                  <a:close/>
                </a:path>
              </a:pathLst>
            </a:custGeom>
            <a:solidFill>
              <a:srgbClr val="5FC7E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3815" y="30479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CE0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675" y="0"/>
              <a:ext cx="2853690" cy="6858000"/>
            </a:xfrm>
            <a:custGeom>
              <a:avLst/>
              <a:gdLst/>
              <a:ahLst/>
              <a:cxnLst/>
              <a:rect l="l" t="t" r="r" b="b"/>
              <a:pathLst>
                <a:path w="2853690" h="6858000">
                  <a:moveTo>
                    <a:pt x="2853690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3690" y="6858000"/>
                  </a:lnTo>
                  <a:lnTo>
                    <a:pt x="2853690" y="0"/>
                  </a:lnTo>
                  <a:close/>
                </a:path>
              </a:pathLst>
            </a:custGeom>
            <a:solidFill>
              <a:srgbClr val="17ACE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5965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984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5335" y="0"/>
              <a:ext cx="1255395" cy="6858000"/>
            </a:xfrm>
            <a:custGeom>
              <a:avLst/>
              <a:gdLst/>
              <a:ahLst/>
              <a:cxnLst/>
              <a:rect l="l" t="t" r="r" b="b"/>
              <a:pathLst>
                <a:path w="1255395" h="6858000">
                  <a:moveTo>
                    <a:pt x="1255395" y="0"/>
                  </a:moveTo>
                  <a:lnTo>
                    <a:pt x="0" y="0"/>
                  </a:lnTo>
                  <a:lnTo>
                    <a:pt x="1114425" y="6858000"/>
                  </a:lnTo>
                  <a:lnTo>
                    <a:pt x="1255395" y="6858000"/>
                  </a:lnTo>
                  <a:lnTo>
                    <a:pt x="1255395" y="0"/>
                  </a:lnTo>
                  <a:close/>
                </a:path>
              </a:pathLst>
            </a:custGeom>
            <a:solidFill>
              <a:srgbClr val="1F5F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090" y="3590924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CE0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09390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7EB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152" y="0"/>
            <a:ext cx="4752975" cy="6862445"/>
            <a:chOff x="7443152" y="0"/>
            <a:chExt cx="4752975" cy="6862445"/>
          </a:xfrm>
        </p:grpSpPr>
        <p:sp>
          <p:nvSpPr>
            <p:cNvPr id="3" name="object 3"/>
            <p:cNvSpPr/>
            <p:nvPr/>
          </p:nvSpPr>
          <p:spPr>
            <a:xfrm>
              <a:off x="7447915" y="4444"/>
              <a:ext cx="4743450" cy="6852920"/>
            </a:xfrm>
            <a:custGeom>
              <a:avLst/>
              <a:gdLst/>
              <a:ahLst/>
              <a:cxnLst/>
              <a:rect l="l" t="t" r="r" b="b"/>
              <a:pathLst>
                <a:path w="4743450" h="6852920">
                  <a:moveTo>
                    <a:pt x="1929129" y="0"/>
                  </a:moveTo>
                  <a:lnTo>
                    <a:pt x="3147694" y="6852919"/>
                  </a:lnTo>
                </a:path>
                <a:path w="4743450" h="6852920">
                  <a:moveTo>
                    <a:pt x="4743450" y="3689984"/>
                  </a:moveTo>
                  <a:lnTo>
                    <a:pt x="0" y="6852919"/>
                  </a:lnTo>
                </a:path>
              </a:pathLst>
            </a:custGeom>
            <a:ln w="9525">
              <a:solidFill>
                <a:srgbClr val="5FC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81465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700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7EB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02470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529" y="0"/>
                  </a:moveTo>
                  <a:lnTo>
                    <a:pt x="0" y="0"/>
                  </a:lnTo>
                  <a:lnTo>
                    <a:pt x="1209039" y="6858000"/>
                  </a:lnTo>
                  <a:lnTo>
                    <a:pt x="2589529" y="6858000"/>
                  </a:lnTo>
                  <a:lnTo>
                    <a:pt x="2589529" y="0"/>
                  </a:lnTo>
                  <a:close/>
                </a:path>
              </a:pathLst>
            </a:custGeom>
            <a:solidFill>
              <a:srgbClr val="5FC7E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33815" y="30479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CE0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37675" y="0"/>
              <a:ext cx="2853690" cy="6858000"/>
            </a:xfrm>
            <a:custGeom>
              <a:avLst/>
              <a:gdLst/>
              <a:ahLst/>
              <a:cxnLst/>
              <a:rect l="l" t="t" r="r" b="b"/>
              <a:pathLst>
                <a:path w="2853690" h="6858000">
                  <a:moveTo>
                    <a:pt x="2853690" y="0"/>
                  </a:moveTo>
                  <a:lnTo>
                    <a:pt x="0" y="0"/>
                  </a:lnTo>
                  <a:lnTo>
                    <a:pt x="2470150" y="6858000"/>
                  </a:lnTo>
                  <a:lnTo>
                    <a:pt x="2853690" y="6858000"/>
                  </a:lnTo>
                  <a:lnTo>
                    <a:pt x="2853690" y="0"/>
                  </a:lnTo>
                  <a:close/>
                </a:path>
              </a:pathLst>
            </a:custGeom>
            <a:solidFill>
              <a:srgbClr val="17ACE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95965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984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35335" y="0"/>
              <a:ext cx="1255395" cy="6858000"/>
            </a:xfrm>
            <a:custGeom>
              <a:avLst/>
              <a:gdLst/>
              <a:ahLst/>
              <a:cxnLst/>
              <a:rect l="l" t="t" r="r" b="b"/>
              <a:pathLst>
                <a:path w="1255395" h="6858000">
                  <a:moveTo>
                    <a:pt x="1255395" y="0"/>
                  </a:moveTo>
                  <a:lnTo>
                    <a:pt x="0" y="0"/>
                  </a:lnTo>
                  <a:lnTo>
                    <a:pt x="1114425" y="6858000"/>
                  </a:lnTo>
                  <a:lnTo>
                    <a:pt x="1255395" y="6858000"/>
                  </a:lnTo>
                  <a:lnTo>
                    <a:pt x="1255395" y="0"/>
                  </a:lnTo>
                  <a:close/>
                </a:path>
              </a:pathLst>
            </a:custGeom>
            <a:solidFill>
              <a:srgbClr val="1F5F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72090" y="3590924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CE0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53550" y="536130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C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53550" y="589470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38631" y="641350"/>
            <a:ext cx="7510145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5" b="1">
                <a:latin typeface="Trebuchet MS"/>
                <a:cs typeface="Trebuchet MS"/>
              </a:rPr>
              <a:t>THE</a:t>
            </a:r>
            <a:r>
              <a:rPr dirty="0" sz="4250" spc="-75" b="1">
                <a:latin typeface="Trebuchet MS"/>
                <a:cs typeface="Trebuchet MS"/>
              </a:rPr>
              <a:t> </a:t>
            </a:r>
            <a:r>
              <a:rPr dirty="0" sz="4250" spc="-5" b="1">
                <a:latin typeface="Trebuchet MS"/>
                <a:cs typeface="Trebuchet MS"/>
              </a:rPr>
              <a:t>"WOW"</a:t>
            </a:r>
            <a:r>
              <a:rPr dirty="0" sz="4250" spc="-10" b="1">
                <a:latin typeface="Trebuchet MS"/>
                <a:cs typeface="Trebuchet MS"/>
              </a:rPr>
              <a:t> </a:t>
            </a:r>
            <a:r>
              <a:rPr dirty="0" sz="4250" b="1">
                <a:latin typeface="Trebuchet MS"/>
                <a:cs typeface="Trebuchet MS"/>
              </a:rPr>
              <a:t>IN</a:t>
            </a:r>
            <a:r>
              <a:rPr dirty="0" sz="4250" spc="-100" b="1">
                <a:latin typeface="Trebuchet MS"/>
                <a:cs typeface="Trebuchet MS"/>
              </a:rPr>
              <a:t> </a:t>
            </a:r>
            <a:r>
              <a:rPr dirty="0" sz="4250" spc="-5" b="1">
                <a:latin typeface="Trebuchet MS"/>
                <a:cs typeface="Trebuchet MS"/>
              </a:rPr>
              <a:t>OUR</a:t>
            </a:r>
            <a:r>
              <a:rPr dirty="0" sz="4250" spc="-95" b="1">
                <a:latin typeface="Trebuchet MS"/>
                <a:cs typeface="Trebuchet MS"/>
              </a:rPr>
              <a:t> </a:t>
            </a:r>
            <a:r>
              <a:rPr dirty="0" sz="4250" spc="-5" b="1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139" y="1679194"/>
            <a:ext cx="49631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Performance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IFS(Z8&gt;=5,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"HIGH",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Z8&gt;=4,"MODERATE",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Z8&gt;=3,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"LOW", TRUE,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"VERY </a:t>
            </a:r>
            <a:r>
              <a:rPr dirty="0" sz="1800" spc="-5">
                <a:latin typeface="Calibri"/>
                <a:cs typeface="Calibri"/>
              </a:rPr>
              <a:t>LOW")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16716" y="6430771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175" y="2872739"/>
            <a:ext cx="3062604" cy="231609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696075" y="169608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40155" y="6446011"/>
            <a:ext cx="17113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14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7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Rev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61053"/>
            <a:ext cx="2533650" cy="3476625"/>
            <a:chOff x="0" y="3361053"/>
            <a:chExt cx="2533650" cy="3476625"/>
          </a:xfrm>
        </p:grpSpPr>
        <p:sp>
          <p:nvSpPr>
            <p:cNvPr id="20" name="object 20"/>
            <p:cNvSpPr/>
            <p:nvPr/>
          </p:nvSpPr>
          <p:spPr>
            <a:xfrm>
              <a:off x="0" y="398970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7EB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75" y="3361053"/>
              <a:ext cx="2466975" cy="3419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Konduru Narasimha</dc:creator>
  <dc:title>Face Mask Detection using Convolutional Neural Network (CNN)</dc:title>
  <dcterms:created xsi:type="dcterms:W3CDTF">2024-08-30T06:03:59Z</dcterms:created>
  <dcterms:modified xsi:type="dcterms:W3CDTF">2024-08-30T06:03:59Z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2024-08-30T00:00:00Z</vt:filetime>
  </property>
</Properties>
</file>