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51" r:id="rId1"/>
  </p:sldMasterIdLst>
  <p:notesMasterIdLst>
    <p:notesMasterId r:id="rId25"/>
  </p:notesMasterIdLst>
  <p:handoutMasterIdLst>
    <p:handoutMasterId r:id="rId26"/>
  </p:handoutMasterIdLst>
  <p:sldIdLst>
    <p:sldId id="298" r:id="rId2"/>
    <p:sldId id="320" r:id="rId3"/>
    <p:sldId id="321" r:id="rId4"/>
    <p:sldId id="323" r:id="rId5"/>
    <p:sldId id="326" r:id="rId6"/>
    <p:sldId id="327" r:id="rId7"/>
    <p:sldId id="328" r:id="rId8"/>
    <p:sldId id="329" r:id="rId9"/>
    <p:sldId id="339" r:id="rId10"/>
    <p:sldId id="340" r:id="rId11"/>
    <p:sldId id="341" r:id="rId12"/>
    <p:sldId id="342" r:id="rId13"/>
    <p:sldId id="331" r:id="rId14"/>
    <p:sldId id="333" r:id="rId15"/>
    <p:sldId id="334" r:id="rId16"/>
    <p:sldId id="335" r:id="rId17"/>
    <p:sldId id="336" r:id="rId18"/>
    <p:sldId id="337" r:id="rId19"/>
    <p:sldId id="338" r:id="rId20"/>
    <p:sldId id="343" r:id="rId21"/>
    <p:sldId id="344" r:id="rId22"/>
    <p:sldId id="330" r:id="rId23"/>
    <p:sldId id="297"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86369" autoAdjust="0"/>
  </p:normalViewPr>
  <p:slideViewPr>
    <p:cSldViewPr snapToGrid="0" showGuides="1">
      <p:cViewPr varScale="1">
        <p:scale>
          <a:sx n="89" d="100"/>
          <a:sy n="89" d="100"/>
        </p:scale>
        <p:origin x="466"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48" d="100"/>
          <a:sy n="48" d="100"/>
        </p:scale>
        <p:origin x="2752" y="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4E53989-2205-563E-FBC9-0D51E805A36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B17E003-1302-43E4-6A81-3A64296F04D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39EC28-9842-4256-863D-33A48033AE21}" type="datetimeFigureOut">
              <a:rPr lang="en-IN" smtClean="0"/>
              <a:t>10-04-2025</a:t>
            </a:fld>
            <a:endParaRPr lang="en-IN"/>
          </a:p>
        </p:txBody>
      </p:sp>
      <p:sp>
        <p:nvSpPr>
          <p:cNvPr id="4" name="Footer Placeholder 3">
            <a:extLst>
              <a:ext uri="{FF2B5EF4-FFF2-40B4-BE49-F238E27FC236}">
                <a16:creationId xmlns:a16="http://schemas.microsoft.com/office/drawing/2014/main" id="{0945894B-B61C-510A-B395-3BDDF8C2256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F7AC3F20-7D86-9C22-BE86-2EA8DB9056C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7B44A2-77C2-4F8C-88CA-6C096607D4FF}" type="slidenum">
              <a:rPr lang="en-IN" smtClean="0"/>
              <a:t>‹#›</a:t>
            </a:fld>
            <a:endParaRPr lang="en-IN"/>
          </a:p>
        </p:txBody>
      </p:sp>
    </p:spTree>
    <p:extLst>
      <p:ext uri="{BB962C8B-B14F-4D97-AF65-F5344CB8AC3E}">
        <p14:creationId xmlns:p14="http://schemas.microsoft.com/office/powerpoint/2010/main" val="1171081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247214884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 name="Google Shape;5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A74E1-3340-6F56-BDBC-E56ED7AA1C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3ACC6FA-E627-0AB8-A542-51000B43FD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4" name="Date Placeholder 3">
            <a:extLst>
              <a:ext uri="{FF2B5EF4-FFF2-40B4-BE49-F238E27FC236}">
                <a16:creationId xmlns:a16="http://schemas.microsoft.com/office/drawing/2014/main" id="{9D39796B-9780-60FE-6745-6F5AEF5B3FE0}"/>
              </a:ext>
            </a:extLst>
          </p:cNvPr>
          <p:cNvSpPr>
            <a:spLocks noGrp="1"/>
          </p:cNvSpPr>
          <p:nvPr>
            <p:ph type="dt" sz="half" idx="10"/>
          </p:nvPr>
        </p:nvSpPr>
        <p:spPr/>
        <p:txBody>
          <a:bodyPr/>
          <a:lstStyle/>
          <a:p>
            <a:fld id="{79E9745E-6313-4562-9C0D-7172F2638497}" type="datetimeFigureOut">
              <a:rPr lang="en-IN" smtClean="0"/>
              <a:t>10-04-2025</a:t>
            </a:fld>
            <a:endParaRPr lang="en-IN"/>
          </a:p>
        </p:txBody>
      </p:sp>
      <p:sp>
        <p:nvSpPr>
          <p:cNvPr id="6" name="Slide Number Placeholder 5">
            <a:extLst>
              <a:ext uri="{FF2B5EF4-FFF2-40B4-BE49-F238E27FC236}">
                <a16:creationId xmlns:a16="http://schemas.microsoft.com/office/drawing/2014/main" id="{CF2F7331-5B67-3250-C586-01EF942320D5}"/>
              </a:ext>
            </a:extLst>
          </p:cNvPr>
          <p:cNvSpPr>
            <a:spLocks noGrp="1"/>
          </p:cNvSpPr>
          <p:nvPr>
            <p:ph type="sldNum" sz="quarter" idx="12"/>
          </p:nvPr>
        </p:nvSpPr>
        <p:spPr/>
        <p:txBody>
          <a:bodyPr/>
          <a:lstStyle/>
          <a:p>
            <a:fld id="{C7350224-DF8F-4096-A979-6A4377B4A9C3}" type="slidenum">
              <a:rPr lang="en-IN" smtClean="0"/>
              <a:t>‹#›</a:t>
            </a:fld>
            <a:endParaRPr lang="en-IN"/>
          </a:p>
        </p:txBody>
      </p:sp>
    </p:spTree>
    <p:extLst>
      <p:ext uri="{BB962C8B-B14F-4D97-AF65-F5344CB8AC3E}">
        <p14:creationId xmlns:p14="http://schemas.microsoft.com/office/powerpoint/2010/main" val="3034523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A2613-C2B9-5410-7FB9-9913AF4692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CD94C7-CF79-53A9-875B-8202F76A82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79E52B-4B91-97A0-58C2-9BDDEE9D78F8}"/>
              </a:ext>
            </a:extLst>
          </p:cNvPr>
          <p:cNvSpPr>
            <a:spLocks noGrp="1"/>
          </p:cNvSpPr>
          <p:nvPr>
            <p:ph type="dt" sz="half" idx="10"/>
          </p:nvPr>
        </p:nvSpPr>
        <p:spPr/>
        <p:txBody>
          <a:bodyPr/>
          <a:lstStyle/>
          <a:p>
            <a:fld id="{79E9745E-6313-4562-9C0D-7172F2638497}" type="datetimeFigureOut">
              <a:rPr lang="en-IN" smtClean="0"/>
              <a:t>10-04-2025</a:t>
            </a:fld>
            <a:endParaRPr lang="en-IN"/>
          </a:p>
        </p:txBody>
      </p:sp>
      <p:sp>
        <p:nvSpPr>
          <p:cNvPr id="6" name="Slide Number Placeholder 5">
            <a:extLst>
              <a:ext uri="{FF2B5EF4-FFF2-40B4-BE49-F238E27FC236}">
                <a16:creationId xmlns:a16="http://schemas.microsoft.com/office/drawing/2014/main" id="{55F34BBD-3A42-F599-D081-013FAF72C334}"/>
              </a:ext>
            </a:extLst>
          </p:cNvPr>
          <p:cNvSpPr>
            <a:spLocks noGrp="1"/>
          </p:cNvSpPr>
          <p:nvPr>
            <p:ph type="sldNum" sz="quarter" idx="12"/>
          </p:nvPr>
        </p:nvSpPr>
        <p:spPr/>
        <p:txBody>
          <a:bodyPr/>
          <a:lstStyle/>
          <a:p>
            <a:fld id="{C7350224-DF8F-4096-A979-6A4377B4A9C3}" type="slidenum">
              <a:rPr lang="en-IN" smtClean="0"/>
              <a:t>‹#›</a:t>
            </a:fld>
            <a:endParaRPr lang="en-IN"/>
          </a:p>
        </p:txBody>
      </p:sp>
      <p:pic>
        <p:nvPicPr>
          <p:cNvPr id="7" name="Picture 6">
            <a:extLst>
              <a:ext uri="{FF2B5EF4-FFF2-40B4-BE49-F238E27FC236}">
                <a16:creationId xmlns:a16="http://schemas.microsoft.com/office/drawing/2014/main" id="{1B255014-B287-A3C6-1E1C-EC8364CAD9A7}"/>
              </a:ext>
            </a:extLst>
          </p:cNvPr>
          <p:cNvPicPr>
            <a:picLocks noChangeAspect="1"/>
          </p:cNvPicPr>
          <p:nvPr userDrawn="1"/>
        </p:nvPicPr>
        <p:blipFill>
          <a:blip r:embed="rId2"/>
          <a:stretch>
            <a:fillRect/>
          </a:stretch>
        </p:blipFill>
        <p:spPr>
          <a:xfrm>
            <a:off x="0" y="169482"/>
            <a:ext cx="2091194" cy="1455089"/>
          </a:xfrm>
          <a:prstGeom prst="rect">
            <a:avLst/>
          </a:prstGeom>
        </p:spPr>
      </p:pic>
      <p:sp>
        <p:nvSpPr>
          <p:cNvPr id="8" name="Google Shape;16;p7">
            <a:extLst>
              <a:ext uri="{FF2B5EF4-FFF2-40B4-BE49-F238E27FC236}">
                <a16:creationId xmlns:a16="http://schemas.microsoft.com/office/drawing/2014/main" id="{419AD0D1-95E1-6915-677E-3C22090A7ADB}"/>
              </a:ext>
            </a:extLst>
          </p:cNvPr>
          <p:cNvSpPr/>
          <p:nvPr userDrawn="1"/>
        </p:nvSpPr>
        <p:spPr>
          <a:xfrm flipV="1">
            <a:off x="572494" y="1451133"/>
            <a:ext cx="10781306" cy="201052"/>
          </a:xfrm>
          <a:prstGeom prst="roundRect">
            <a:avLst>
              <a:gd name="adj" fmla="val 16667"/>
            </a:avLst>
          </a:prstGeom>
          <a:solidFill>
            <a:srgbClr val="DA7214"/>
          </a:solidFill>
          <a:ln w="12700"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extLst>
      <p:ext uri="{BB962C8B-B14F-4D97-AF65-F5344CB8AC3E}">
        <p14:creationId xmlns:p14="http://schemas.microsoft.com/office/powerpoint/2010/main" val="35615931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5201D3-E53E-D714-CC11-37D4F1936F8E}"/>
              </a:ext>
            </a:extLst>
          </p:cNvPr>
          <p:cNvSpPr>
            <a:spLocks noGrp="1"/>
          </p:cNvSpPr>
          <p:nvPr>
            <p:ph type="title"/>
          </p:nvPr>
        </p:nvSpPr>
        <p:spPr>
          <a:xfrm>
            <a:off x="1709530" y="365125"/>
            <a:ext cx="9644270" cy="1325563"/>
          </a:xfrm>
          <a:prstGeom prst="rect">
            <a:avLst/>
          </a:prstGeom>
        </p:spPr>
        <p:txBody>
          <a:bodyPr vert="horz" lIns="91440" tIns="45720" rIns="91440" bIns="45720" rtlCol="0" anchor="ctr">
            <a:normAutofit/>
          </a:bodyPr>
          <a:lstStyle/>
          <a:p>
            <a:endParaRPr lang="en-IN" dirty="0"/>
          </a:p>
        </p:txBody>
      </p:sp>
      <p:sp>
        <p:nvSpPr>
          <p:cNvPr id="3" name="Text Placeholder 2">
            <a:extLst>
              <a:ext uri="{FF2B5EF4-FFF2-40B4-BE49-F238E27FC236}">
                <a16:creationId xmlns:a16="http://schemas.microsoft.com/office/drawing/2014/main" id="{F6521201-ACA3-1B51-8905-F8A9C52CC0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3C36BFF5-F366-30A2-BF2E-95AC47BB03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E9745E-6313-4562-9C0D-7172F2638497}" type="datetimeFigureOut">
              <a:rPr lang="en-IN" smtClean="0"/>
              <a:t>10-04-2025</a:t>
            </a:fld>
            <a:endParaRPr lang="en-IN"/>
          </a:p>
        </p:txBody>
      </p:sp>
      <p:sp>
        <p:nvSpPr>
          <p:cNvPr id="6" name="Slide Number Placeholder 5">
            <a:extLst>
              <a:ext uri="{FF2B5EF4-FFF2-40B4-BE49-F238E27FC236}">
                <a16:creationId xmlns:a16="http://schemas.microsoft.com/office/drawing/2014/main" id="{BF1EB165-2588-C66A-F3C4-A96FA336BE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350224-DF8F-4096-A979-6A4377B4A9C3}" type="slidenum">
              <a:rPr lang="en-IN" smtClean="0"/>
              <a:t>‹#›</a:t>
            </a:fld>
            <a:endParaRPr lang="en-IN"/>
          </a:p>
        </p:txBody>
      </p:sp>
    </p:spTree>
    <p:extLst>
      <p:ext uri="{BB962C8B-B14F-4D97-AF65-F5344CB8AC3E}">
        <p14:creationId xmlns:p14="http://schemas.microsoft.com/office/powerpoint/2010/main" val="1549633531"/>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4220" y="3127393"/>
            <a:ext cx="9822815" cy="977640"/>
          </a:xfrm>
          <a:prstGeom prst="rect">
            <a:avLst/>
          </a:prstGeom>
        </p:spPr>
        <p:txBody>
          <a:bodyPr vert="horz" wrap="square" lIns="0" tIns="11430" rIns="0" bIns="0" rtlCol="0">
            <a:spAutoFit/>
          </a:bodyPr>
          <a:lstStyle/>
          <a:p>
            <a:pPr marL="12065" marR="5080" indent="100965" algn="ctr">
              <a:lnSpc>
                <a:spcPct val="101000"/>
              </a:lnSpc>
              <a:spcBef>
                <a:spcPts val="90"/>
              </a:spcBef>
            </a:pPr>
            <a:r>
              <a:rPr lang="en-US" sz="2400" b="1" dirty="0">
                <a:latin typeface="Times New Roman" panose="02020603050405020304"/>
                <a:cs typeface="Times New Roman" panose="02020603050405020304"/>
              </a:rPr>
              <a:t> </a:t>
            </a:r>
            <a:r>
              <a:rPr lang="en-US" sz="3200" dirty="0" err="1"/>
              <a:t>Healthguard</a:t>
            </a:r>
            <a:r>
              <a:rPr lang="en-US" sz="3200" dirty="0"/>
              <a:t> : Evaluating Health                  Monitoring System</a:t>
            </a:r>
            <a:endParaRPr sz="2400" b="1" dirty="0">
              <a:latin typeface="Times New Roman" panose="02020603050405020304"/>
              <a:cs typeface="Times New Roman" panose="02020603050405020304"/>
            </a:endParaRPr>
          </a:p>
        </p:txBody>
      </p:sp>
      <p:sp>
        <p:nvSpPr>
          <p:cNvPr id="3" name="object 3"/>
          <p:cNvSpPr txBox="1"/>
          <p:nvPr/>
        </p:nvSpPr>
        <p:spPr>
          <a:xfrm>
            <a:off x="7315200" y="4557609"/>
            <a:ext cx="2251015" cy="31496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panose="02020603050405020304"/>
                <a:cs typeface="Times New Roman" panose="02020603050405020304"/>
              </a:rPr>
              <a:t>By</a:t>
            </a:r>
            <a:r>
              <a:rPr sz="1800" spc="-30" dirty="0">
                <a:latin typeface="Times New Roman" panose="02020603050405020304"/>
                <a:cs typeface="Times New Roman" panose="02020603050405020304"/>
              </a:rPr>
              <a:t> </a:t>
            </a:r>
            <a:r>
              <a:rPr sz="1800" dirty="0">
                <a:latin typeface="Times New Roman" panose="02020603050405020304"/>
                <a:cs typeface="Times New Roman" panose="02020603050405020304"/>
              </a:rPr>
              <a:t>:</a:t>
            </a:r>
            <a:r>
              <a:rPr lang="en-IN" sz="1900" b="1" spc="-20" dirty="0">
                <a:latin typeface="Times New Roman" panose="02020603050405020304"/>
                <a:cs typeface="Times New Roman" panose="02020603050405020304"/>
              </a:rPr>
              <a:t>Team Members</a:t>
            </a:r>
            <a:r>
              <a:rPr lang="en-IN" sz="1900" b="1" spc="-15" dirty="0">
                <a:latin typeface="Times New Roman" panose="02020603050405020304"/>
                <a:cs typeface="Times New Roman" panose="02020603050405020304"/>
              </a:rPr>
              <a:t> </a:t>
            </a:r>
            <a:endParaRPr sz="1900" dirty="0">
              <a:latin typeface="Times New Roman" panose="02020603050405020304"/>
              <a:cs typeface="Times New Roman" panose="02020603050405020304"/>
            </a:endParaRPr>
          </a:p>
        </p:txBody>
      </p:sp>
      <p:sp>
        <p:nvSpPr>
          <p:cNvPr id="4" name="object 4"/>
          <p:cNvSpPr txBox="1"/>
          <p:nvPr/>
        </p:nvSpPr>
        <p:spPr>
          <a:xfrm>
            <a:off x="7315200" y="4847372"/>
            <a:ext cx="1759525" cy="349519"/>
          </a:xfrm>
          <a:prstGeom prst="rect">
            <a:avLst/>
          </a:prstGeom>
        </p:spPr>
        <p:txBody>
          <a:bodyPr vert="horz" wrap="square" lIns="0" tIns="12700" rIns="0" bIns="0" rtlCol="0">
            <a:spAutoFit/>
          </a:bodyPr>
          <a:lstStyle/>
          <a:p>
            <a:pPr marL="12700" marR="5080">
              <a:lnSpc>
                <a:spcPct val="136000"/>
              </a:lnSpc>
              <a:spcBef>
                <a:spcPts val="100"/>
              </a:spcBef>
            </a:pPr>
            <a:r>
              <a:rPr sz="1800" spc="-10" dirty="0">
                <a:latin typeface="Times New Roman" panose="02020603050405020304"/>
                <a:cs typeface="Times New Roman" panose="02020603050405020304"/>
              </a:rPr>
              <a:t> </a:t>
            </a:r>
            <a:endParaRPr sz="1800" dirty="0">
              <a:latin typeface="Times New Roman" panose="02020603050405020304"/>
              <a:cs typeface="Times New Roman" panose="02020603050405020304"/>
            </a:endParaRPr>
          </a:p>
        </p:txBody>
      </p:sp>
      <p:sp>
        <p:nvSpPr>
          <p:cNvPr id="6" name="object 6"/>
          <p:cNvSpPr txBox="1">
            <a:spLocks noGrp="1"/>
          </p:cNvSpPr>
          <p:nvPr>
            <p:ph type="title"/>
          </p:nvPr>
        </p:nvSpPr>
        <p:spPr>
          <a:xfrm>
            <a:off x="1492897" y="732448"/>
            <a:ext cx="10364157" cy="590915"/>
          </a:xfrm>
          <a:prstGeom prst="rect">
            <a:avLst/>
          </a:prstGeom>
        </p:spPr>
        <p:txBody>
          <a:bodyPr vert="horz" wrap="square" lIns="0" tIns="85772" rIns="0" bIns="0" rtlCol="0">
            <a:spAutoFit/>
          </a:bodyPr>
          <a:lstStyle/>
          <a:p>
            <a:pPr marL="292735" algn="ctr">
              <a:lnSpc>
                <a:spcPts val="3935"/>
              </a:lnSpc>
              <a:spcBef>
                <a:spcPts val="100"/>
              </a:spcBef>
            </a:pPr>
            <a:r>
              <a:rPr lang="en-IN" sz="4300">
                <a:latin typeface="Times New Roman" panose="02020603050405020304"/>
                <a:cs typeface="Times New Roman" panose="02020603050405020304"/>
              </a:rPr>
              <a:t>f</a:t>
            </a:r>
            <a:endParaRPr sz="4300" dirty="0">
              <a:latin typeface="Times New Roman" panose="02020603050405020304"/>
              <a:cs typeface="Times New Roman" panose="02020603050405020304"/>
            </a:endParaRPr>
          </a:p>
        </p:txBody>
      </p:sp>
      <p:sp>
        <p:nvSpPr>
          <p:cNvPr id="7" name="object 7"/>
          <p:cNvSpPr txBox="1"/>
          <p:nvPr/>
        </p:nvSpPr>
        <p:spPr>
          <a:xfrm>
            <a:off x="1437057" y="4427898"/>
            <a:ext cx="2061210" cy="1479829"/>
          </a:xfrm>
          <a:prstGeom prst="rect">
            <a:avLst/>
          </a:prstGeom>
        </p:spPr>
        <p:txBody>
          <a:bodyPr vert="horz" wrap="square" lIns="0" tIns="4445" rIns="0" bIns="0" rtlCol="0">
            <a:spAutoFit/>
          </a:bodyPr>
          <a:lstStyle/>
          <a:p>
            <a:pPr marL="12700" marR="5080">
              <a:lnSpc>
                <a:spcPct val="141000"/>
              </a:lnSpc>
              <a:spcBef>
                <a:spcPts val="35"/>
              </a:spcBef>
            </a:pPr>
            <a:r>
              <a:rPr sz="1800" dirty="0">
                <a:solidFill>
                  <a:srgbClr val="272525"/>
                </a:solidFill>
                <a:latin typeface="Times New Roman" panose="02020603050405020304"/>
                <a:cs typeface="Times New Roman" panose="02020603050405020304"/>
              </a:rPr>
              <a:t>Under</a:t>
            </a:r>
            <a:r>
              <a:rPr sz="1800" spc="-20" dirty="0">
                <a:solidFill>
                  <a:srgbClr val="272525"/>
                </a:solidFill>
                <a:latin typeface="Times New Roman" panose="02020603050405020304"/>
                <a:cs typeface="Times New Roman" panose="02020603050405020304"/>
              </a:rPr>
              <a:t> </a:t>
            </a:r>
            <a:r>
              <a:rPr sz="1800" dirty="0">
                <a:solidFill>
                  <a:srgbClr val="272525"/>
                </a:solidFill>
                <a:latin typeface="Times New Roman" panose="02020603050405020304"/>
                <a:cs typeface="Times New Roman" panose="02020603050405020304"/>
              </a:rPr>
              <a:t>the</a:t>
            </a:r>
            <a:r>
              <a:rPr sz="1800" spc="-20" dirty="0">
                <a:solidFill>
                  <a:srgbClr val="272525"/>
                </a:solidFill>
                <a:latin typeface="Times New Roman" panose="02020603050405020304"/>
                <a:cs typeface="Times New Roman" panose="02020603050405020304"/>
              </a:rPr>
              <a:t> </a:t>
            </a:r>
            <a:r>
              <a:rPr sz="1800" dirty="0">
                <a:solidFill>
                  <a:srgbClr val="272525"/>
                </a:solidFill>
                <a:latin typeface="Times New Roman" panose="02020603050405020304"/>
                <a:cs typeface="Times New Roman" panose="02020603050405020304"/>
              </a:rPr>
              <a:t>guidance</a:t>
            </a:r>
            <a:r>
              <a:rPr sz="1800" spc="-15" dirty="0">
                <a:solidFill>
                  <a:srgbClr val="272525"/>
                </a:solidFill>
                <a:latin typeface="Times New Roman" panose="02020603050405020304"/>
                <a:cs typeface="Times New Roman" panose="02020603050405020304"/>
              </a:rPr>
              <a:t> </a:t>
            </a:r>
            <a:r>
              <a:rPr sz="1800" spc="-25" dirty="0">
                <a:solidFill>
                  <a:srgbClr val="272525"/>
                </a:solidFill>
                <a:latin typeface="Times New Roman" panose="02020603050405020304"/>
                <a:cs typeface="Times New Roman" panose="02020603050405020304"/>
              </a:rPr>
              <a:t>of </a:t>
            </a:r>
            <a:endParaRPr lang="en-IN" sz="1800" b="1" spc="-40" dirty="0">
              <a:solidFill>
                <a:srgbClr val="272525"/>
              </a:solidFill>
              <a:latin typeface="Times New Roman" panose="02020603050405020304"/>
              <a:cs typeface="Times New Roman" panose="02020603050405020304"/>
            </a:endParaRPr>
          </a:p>
          <a:p>
            <a:pPr marL="12700" marR="5080" algn="ctr">
              <a:lnSpc>
                <a:spcPct val="141000"/>
              </a:lnSpc>
              <a:spcBef>
                <a:spcPts val="35"/>
              </a:spcBef>
            </a:pPr>
            <a:r>
              <a:rPr lang="en-IN" sz="1600" b="1" dirty="0">
                <a:latin typeface="+mj-lt"/>
              </a:rPr>
              <a:t>Mr. B SRINIVASULU</a:t>
            </a:r>
            <a:endParaRPr lang="en-IN" sz="1600" b="1" spc="-40" dirty="0">
              <a:latin typeface="+mj-lt"/>
              <a:cs typeface="Times New Roman" panose="02020603050405020304"/>
            </a:endParaRPr>
          </a:p>
          <a:p>
            <a:pPr marL="12700" marR="5080" algn="ctr">
              <a:lnSpc>
                <a:spcPct val="141000"/>
              </a:lnSpc>
              <a:spcBef>
                <a:spcPts val="35"/>
              </a:spcBef>
            </a:pPr>
            <a:r>
              <a:rPr lang="en-US" sz="1800" dirty="0">
                <a:effectLst/>
                <a:latin typeface="Times New Roman" panose="02020603050405020304" pitchFamily="18" charset="0"/>
                <a:ea typeface="Times New Roman" panose="02020603050405020304" pitchFamily="18" charset="0"/>
              </a:rPr>
              <a:t>Associate</a:t>
            </a:r>
            <a:r>
              <a:rPr lang="en-US" sz="1800" spc="-3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Professor</a:t>
            </a:r>
          </a:p>
          <a:p>
            <a:pPr marL="12700" marR="5080" algn="ctr">
              <a:lnSpc>
                <a:spcPct val="141000"/>
              </a:lnSpc>
              <a:spcBef>
                <a:spcPts val="35"/>
              </a:spcBef>
            </a:pPr>
            <a:r>
              <a:rPr sz="1800" dirty="0">
                <a:latin typeface="Times New Roman" panose="02020603050405020304"/>
                <a:cs typeface="Times New Roman" panose="02020603050405020304"/>
              </a:rPr>
              <a:t>Department</a:t>
            </a:r>
            <a:r>
              <a:rPr sz="1800" spc="-40" dirty="0">
                <a:latin typeface="Times New Roman" panose="02020603050405020304"/>
                <a:cs typeface="Times New Roman" panose="02020603050405020304"/>
              </a:rPr>
              <a:t> </a:t>
            </a:r>
            <a:r>
              <a:rPr sz="1800" dirty="0">
                <a:latin typeface="Times New Roman" panose="02020603050405020304"/>
                <a:cs typeface="Times New Roman" panose="02020603050405020304"/>
              </a:rPr>
              <a:t>of</a:t>
            </a:r>
            <a:r>
              <a:rPr sz="1800" spc="-110" dirty="0">
                <a:latin typeface="Times New Roman" panose="02020603050405020304"/>
                <a:cs typeface="Times New Roman" panose="02020603050405020304"/>
              </a:rPr>
              <a:t> </a:t>
            </a:r>
            <a:r>
              <a:rPr lang="en-US" sz="1800" spc="-110" dirty="0">
                <a:latin typeface="Times New Roman" panose="02020603050405020304"/>
                <a:cs typeface="Times New Roman" panose="02020603050405020304"/>
              </a:rPr>
              <a:t> </a:t>
            </a:r>
            <a:r>
              <a:rPr lang="en-IN" sz="1800" spc="-35" dirty="0">
                <a:latin typeface="Times New Roman" panose="02020603050405020304"/>
                <a:cs typeface="Times New Roman" panose="02020603050405020304"/>
              </a:rPr>
              <a:t>IT</a:t>
            </a:r>
            <a:endParaRPr sz="1800" dirty="0">
              <a:latin typeface="Times New Roman" panose="02020603050405020304"/>
              <a:cs typeface="Times New Roman" panose="02020603050405020304"/>
            </a:endParaRPr>
          </a:p>
        </p:txBody>
      </p:sp>
      <p:sp>
        <p:nvSpPr>
          <p:cNvPr id="9" name="TextBox 8"/>
          <p:cNvSpPr txBox="1"/>
          <p:nvPr/>
        </p:nvSpPr>
        <p:spPr>
          <a:xfrm>
            <a:off x="7239000" y="4953000"/>
            <a:ext cx="4800600" cy="923330"/>
          </a:xfrm>
          <a:prstGeom prst="rect">
            <a:avLst/>
          </a:prstGeom>
          <a:noFill/>
        </p:spPr>
        <p:txBody>
          <a:bodyPr wrap="square" rtlCol="0">
            <a:spAutoFit/>
          </a:bodyPr>
          <a:lstStyle/>
          <a:p>
            <a:r>
              <a:rPr lang="it-IT" sz="1800" dirty="0"/>
              <a:t>Bairedla Pavan Kumar  [21911A1207]</a:t>
            </a:r>
          </a:p>
          <a:p>
            <a:r>
              <a:rPr lang="it-IT" sz="1800" dirty="0"/>
              <a:t>Beldhare Shankar         [21911A1210]</a:t>
            </a:r>
          </a:p>
          <a:p>
            <a:r>
              <a:rPr lang="it-IT" sz="1800" dirty="0"/>
              <a:t>Samala Saiteja              [21911A1250]</a:t>
            </a:r>
          </a:p>
        </p:txBody>
      </p:sp>
      <p:pic>
        <p:nvPicPr>
          <p:cNvPr id="5" name="image2.jpeg">
            <a:extLst>
              <a:ext uri="{FF2B5EF4-FFF2-40B4-BE49-F238E27FC236}">
                <a16:creationId xmlns:a16="http://schemas.microsoft.com/office/drawing/2014/main" id="{690384D0-5E0D-EBF2-D6A3-6715D4130E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946" y="0"/>
            <a:ext cx="11149933" cy="3037758"/>
          </a:xfrm>
          <a:prstGeom prst="rect">
            <a:avLst/>
          </a:prstGeom>
        </p:spPr>
      </p:pic>
      <p:sp>
        <p:nvSpPr>
          <p:cNvPr id="10" name="TextBox 9">
            <a:extLst>
              <a:ext uri="{FF2B5EF4-FFF2-40B4-BE49-F238E27FC236}">
                <a16:creationId xmlns:a16="http://schemas.microsoft.com/office/drawing/2014/main" id="{CD69B3D2-7681-6326-27E3-A855272A0FE0}"/>
              </a:ext>
            </a:extLst>
          </p:cNvPr>
          <p:cNvSpPr txBox="1"/>
          <p:nvPr/>
        </p:nvSpPr>
        <p:spPr>
          <a:xfrm>
            <a:off x="2531533" y="2557164"/>
            <a:ext cx="7272867" cy="461665"/>
          </a:xfrm>
          <a:prstGeom prst="rect">
            <a:avLst/>
          </a:prstGeom>
          <a:noFill/>
        </p:spPr>
        <p:txBody>
          <a:bodyPr wrap="square" rtlCol="0">
            <a:spAutoFit/>
          </a:bodyPr>
          <a:lstStyle/>
          <a:p>
            <a:r>
              <a:rPr lang="en-IN" sz="2400" b="1">
                <a:solidFill>
                  <a:srgbClr val="C00000"/>
                </a:solidFill>
                <a:latin typeface="+mj-lt"/>
              </a:rPr>
              <a:t>                        </a:t>
            </a:r>
            <a:r>
              <a:rPr lang="en-IN" sz="2000" b="1">
                <a:solidFill>
                  <a:srgbClr val="C00000"/>
                </a:solidFill>
                <a:latin typeface="+mj-lt"/>
              </a:rPr>
              <a:t>Department of Information Technology</a:t>
            </a:r>
            <a:endParaRPr lang="en-IN" sz="2400" b="1">
              <a:solidFill>
                <a:srgbClr val="C00000"/>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4CF19-D2E3-3876-445A-2CE96A78DCD3}"/>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5A9D7192-C803-AB08-5EEE-AE83989ACFC0}"/>
              </a:ext>
            </a:extLst>
          </p:cNvPr>
          <p:cNvSpPr>
            <a:spLocks noGrp="1"/>
          </p:cNvSpPr>
          <p:nvPr>
            <p:ph idx="1"/>
          </p:nvPr>
        </p:nvSpPr>
        <p:spPr/>
        <p:txBody>
          <a:bodyPr/>
          <a:lstStyle/>
          <a:p>
            <a:pPr marL="0" indent="0">
              <a:buNone/>
            </a:pPr>
            <a:r>
              <a:rPr lang="en-IN" sz="1800" b="1" dirty="0">
                <a:latin typeface="+mj-lt"/>
              </a:rPr>
              <a:t>Use Case Diagram:</a:t>
            </a:r>
          </a:p>
          <a:p>
            <a:pPr marL="0" indent="0">
              <a:buNone/>
            </a:pPr>
            <a:endParaRPr lang="en-IN" dirty="0"/>
          </a:p>
        </p:txBody>
      </p:sp>
      <p:pic>
        <p:nvPicPr>
          <p:cNvPr id="5" name="Picture 4">
            <a:extLst>
              <a:ext uri="{FF2B5EF4-FFF2-40B4-BE49-F238E27FC236}">
                <a16:creationId xmlns:a16="http://schemas.microsoft.com/office/drawing/2014/main" id="{409AA4BB-68AF-1D0D-645B-FBC8244CC91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04927" y="2054656"/>
            <a:ext cx="5305798" cy="4596310"/>
          </a:xfrm>
          <a:prstGeom prst="rect">
            <a:avLst/>
          </a:prstGeom>
          <a:noFill/>
          <a:ln>
            <a:noFill/>
          </a:ln>
        </p:spPr>
      </p:pic>
    </p:spTree>
    <p:extLst>
      <p:ext uri="{BB962C8B-B14F-4D97-AF65-F5344CB8AC3E}">
        <p14:creationId xmlns:p14="http://schemas.microsoft.com/office/powerpoint/2010/main" val="1912666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9B79D-6EBF-FD6D-39CE-CE875E6113B2}"/>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7B2658E5-1278-1517-44ED-08667B347217}"/>
              </a:ext>
            </a:extLst>
          </p:cNvPr>
          <p:cNvSpPr>
            <a:spLocks noGrp="1"/>
          </p:cNvSpPr>
          <p:nvPr>
            <p:ph idx="1"/>
          </p:nvPr>
        </p:nvSpPr>
        <p:spPr/>
        <p:txBody>
          <a:bodyPr/>
          <a:lstStyle/>
          <a:p>
            <a:pPr marL="0" indent="0">
              <a:buNone/>
            </a:pPr>
            <a:r>
              <a:rPr lang="en-IN" sz="1800" b="1" dirty="0">
                <a:latin typeface="+mj-lt"/>
              </a:rPr>
              <a:t>Activity Diagram:</a:t>
            </a:r>
          </a:p>
          <a:p>
            <a:pPr marL="0" indent="0">
              <a:buNone/>
            </a:pPr>
            <a:endParaRPr lang="en-IN" dirty="0"/>
          </a:p>
        </p:txBody>
      </p:sp>
      <p:pic>
        <p:nvPicPr>
          <p:cNvPr id="4" name="Picture 3">
            <a:extLst>
              <a:ext uri="{FF2B5EF4-FFF2-40B4-BE49-F238E27FC236}">
                <a16:creationId xmlns:a16="http://schemas.microsoft.com/office/drawing/2014/main" id="{6B5743E4-77C0-2420-7264-91A5C9EA7AF9}"/>
              </a:ext>
            </a:extLst>
          </p:cNvPr>
          <p:cNvPicPr>
            <a:picLocks noChangeAspect="1"/>
          </p:cNvPicPr>
          <p:nvPr/>
        </p:nvPicPr>
        <p:blipFill>
          <a:blip r:embed="rId2"/>
          <a:stretch>
            <a:fillRect/>
          </a:stretch>
        </p:blipFill>
        <p:spPr>
          <a:xfrm>
            <a:off x="3300581" y="1909594"/>
            <a:ext cx="5193102" cy="4583281"/>
          </a:xfrm>
          <a:prstGeom prst="rect">
            <a:avLst/>
          </a:prstGeom>
        </p:spPr>
      </p:pic>
    </p:spTree>
    <p:extLst>
      <p:ext uri="{BB962C8B-B14F-4D97-AF65-F5344CB8AC3E}">
        <p14:creationId xmlns:p14="http://schemas.microsoft.com/office/powerpoint/2010/main" val="280809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FD23C-BF9D-5CFF-0A63-A082DBEC2EDB}"/>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453FA730-2F4D-43E3-B670-A41F16208525}"/>
              </a:ext>
            </a:extLst>
          </p:cNvPr>
          <p:cNvSpPr>
            <a:spLocks noGrp="1"/>
          </p:cNvSpPr>
          <p:nvPr>
            <p:ph idx="1"/>
          </p:nvPr>
        </p:nvSpPr>
        <p:spPr/>
        <p:txBody>
          <a:bodyPr/>
          <a:lstStyle/>
          <a:p>
            <a:pPr marL="0" indent="0">
              <a:buNone/>
            </a:pPr>
            <a:r>
              <a:rPr lang="en-IN" sz="1800" b="1" dirty="0">
                <a:latin typeface="+mj-lt"/>
              </a:rPr>
              <a:t>Sequence Diagram:</a:t>
            </a:r>
          </a:p>
          <a:p>
            <a:pPr marL="0" indent="0">
              <a:buNone/>
            </a:pPr>
            <a:endParaRPr lang="en-IN" dirty="0"/>
          </a:p>
        </p:txBody>
      </p:sp>
      <p:pic>
        <p:nvPicPr>
          <p:cNvPr id="4" name="Picture 3">
            <a:extLst>
              <a:ext uri="{FF2B5EF4-FFF2-40B4-BE49-F238E27FC236}">
                <a16:creationId xmlns:a16="http://schemas.microsoft.com/office/drawing/2014/main" id="{ADEDEA39-5A93-EBF1-900F-68137FB8ABAA}"/>
              </a:ext>
            </a:extLst>
          </p:cNvPr>
          <p:cNvPicPr>
            <a:picLocks noChangeAspect="1"/>
          </p:cNvPicPr>
          <p:nvPr/>
        </p:nvPicPr>
        <p:blipFill>
          <a:blip r:embed="rId2"/>
          <a:stretch>
            <a:fillRect/>
          </a:stretch>
        </p:blipFill>
        <p:spPr>
          <a:xfrm>
            <a:off x="2329132" y="2246698"/>
            <a:ext cx="7832411" cy="4536887"/>
          </a:xfrm>
          <a:prstGeom prst="rect">
            <a:avLst/>
          </a:prstGeom>
        </p:spPr>
      </p:pic>
    </p:spTree>
    <p:extLst>
      <p:ext uri="{BB962C8B-B14F-4D97-AF65-F5344CB8AC3E}">
        <p14:creationId xmlns:p14="http://schemas.microsoft.com/office/powerpoint/2010/main" val="2341085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16EF6-361C-E2E1-9996-9D31544B6AA7}"/>
              </a:ext>
            </a:extLst>
          </p:cNvPr>
          <p:cNvSpPr>
            <a:spLocks noGrp="1"/>
          </p:cNvSpPr>
          <p:nvPr>
            <p:ph type="title"/>
          </p:nvPr>
        </p:nvSpPr>
        <p:spPr/>
        <p:txBody>
          <a:bodyPr/>
          <a:lstStyle/>
          <a:p>
            <a:r>
              <a:rPr lang="en-IN" b="1" dirty="0"/>
              <a:t>Work Flow Modules</a:t>
            </a:r>
          </a:p>
        </p:txBody>
      </p:sp>
      <p:sp>
        <p:nvSpPr>
          <p:cNvPr id="3" name="Content Placeholder 2">
            <a:extLst>
              <a:ext uri="{FF2B5EF4-FFF2-40B4-BE49-F238E27FC236}">
                <a16:creationId xmlns:a16="http://schemas.microsoft.com/office/drawing/2014/main" id="{3A81087C-5F4E-E77D-1A6B-EB36A386AECD}"/>
              </a:ext>
            </a:extLst>
          </p:cNvPr>
          <p:cNvSpPr>
            <a:spLocks noGrp="1"/>
          </p:cNvSpPr>
          <p:nvPr>
            <p:ph idx="1"/>
          </p:nvPr>
        </p:nvSpPr>
        <p:spPr/>
        <p:txBody>
          <a:bodyPr>
            <a:normAutofit/>
          </a:bodyPr>
          <a:lstStyle/>
          <a:p>
            <a:pPr marL="0" indent="0">
              <a:lnSpc>
                <a:spcPct val="110000"/>
              </a:lnSpc>
              <a:buNone/>
            </a:pPr>
            <a:r>
              <a:rPr lang="en-US" sz="1600" b="1" dirty="0">
                <a:latin typeface="+mj-lt"/>
              </a:rPr>
              <a:t>1. User Registration &amp; Authentication Module</a:t>
            </a:r>
          </a:p>
          <a:p>
            <a:pPr marL="0" indent="0">
              <a:lnSpc>
                <a:spcPct val="110000"/>
              </a:lnSpc>
              <a:buNone/>
            </a:pPr>
            <a:r>
              <a:rPr lang="en-US" sz="1600" b="1" dirty="0">
                <a:latin typeface="+mj-lt"/>
              </a:rPr>
              <a:t>User Workflow:</a:t>
            </a:r>
            <a:endParaRPr lang="en-US" sz="1600" dirty="0"/>
          </a:p>
          <a:p>
            <a:pPr algn="just">
              <a:lnSpc>
                <a:spcPct val="110000"/>
              </a:lnSpc>
            </a:pPr>
            <a:r>
              <a:rPr lang="en-US" sz="1600" dirty="0"/>
              <a:t>Users sign up with their details (name, email, password, fitness goals).</a:t>
            </a:r>
          </a:p>
          <a:p>
            <a:pPr algn="just">
              <a:lnSpc>
                <a:spcPct val="110000"/>
              </a:lnSpc>
            </a:pPr>
            <a:r>
              <a:rPr lang="en-US" sz="1600" dirty="0"/>
              <a:t>Existing users log in, and credentials are validated against the database.</a:t>
            </a:r>
          </a:p>
          <a:p>
            <a:pPr algn="just">
              <a:lnSpc>
                <a:spcPct val="110000"/>
              </a:lnSpc>
            </a:pPr>
            <a:r>
              <a:rPr lang="en-US" sz="1600" dirty="0"/>
              <a:t>Successful login redirects users to their personalized dashboard.</a:t>
            </a:r>
          </a:p>
          <a:p>
            <a:pPr marL="0" indent="0">
              <a:lnSpc>
                <a:spcPct val="110000"/>
              </a:lnSpc>
              <a:buNone/>
            </a:pPr>
            <a:r>
              <a:rPr lang="en-US" sz="1600" b="1" dirty="0">
                <a:latin typeface="+mj-lt"/>
              </a:rPr>
              <a:t>Trainer Workflow:</a:t>
            </a:r>
            <a:endParaRPr lang="en-US" sz="1600" dirty="0"/>
          </a:p>
          <a:p>
            <a:pPr>
              <a:lnSpc>
                <a:spcPct val="110000"/>
              </a:lnSpc>
            </a:pPr>
            <a:r>
              <a:rPr lang="en-US" sz="1600" dirty="0"/>
              <a:t>Trainers and admins log in with role-based access.</a:t>
            </a:r>
          </a:p>
          <a:p>
            <a:pPr marL="0" indent="0">
              <a:buNone/>
            </a:pPr>
            <a:endParaRPr lang="en-IN" dirty="0"/>
          </a:p>
        </p:txBody>
      </p:sp>
    </p:spTree>
    <p:extLst>
      <p:ext uri="{BB962C8B-B14F-4D97-AF65-F5344CB8AC3E}">
        <p14:creationId xmlns:p14="http://schemas.microsoft.com/office/powerpoint/2010/main" val="2662910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F7DC-A3CD-E4FA-E521-92D531D50983}"/>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60E35331-447B-E05D-14BA-D7AF8D79288D}"/>
              </a:ext>
            </a:extLst>
          </p:cNvPr>
          <p:cNvSpPr>
            <a:spLocks noGrp="1"/>
          </p:cNvSpPr>
          <p:nvPr>
            <p:ph idx="1"/>
          </p:nvPr>
        </p:nvSpPr>
        <p:spPr/>
        <p:txBody>
          <a:bodyPr>
            <a:normAutofit/>
          </a:bodyPr>
          <a:lstStyle/>
          <a:p>
            <a:pPr marL="0" indent="0">
              <a:lnSpc>
                <a:spcPct val="100000"/>
              </a:lnSpc>
              <a:buNone/>
            </a:pPr>
            <a:r>
              <a:rPr lang="en-IN" dirty="0"/>
              <a:t> </a:t>
            </a:r>
            <a:r>
              <a:rPr lang="en-US" sz="1600" b="1" dirty="0">
                <a:latin typeface="+mj-lt"/>
              </a:rPr>
              <a:t>2. Dashboard &amp; Profile Management Module</a:t>
            </a:r>
          </a:p>
          <a:p>
            <a:pPr marL="0" indent="0">
              <a:lnSpc>
                <a:spcPct val="100000"/>
              </a:lnSpc>
              <a:buNone/>
            </a:pPr>
            <a:r>
              <a:rPr lang="en-US" sz="1600" b="1" dirty="0">
                <a:latin typeface="+mj-lt"/>
              </a:rPr>
              <a:t>User Workflow:</a:t>
            </a:r>
            <a:endParaRPr lang="en-US" sz="1600" dirty="0"/>
          </a:p>
          <a:p>
            <a:pPr>
              <a:lnSpc>
                <a:spcPct val="100000"/>
              </a:lnSpc>
            </a:pPr>
            <a:r>
              <a:rPr lang="en-US" sz="1600" dirty="0"/>
              <a:t>Users access their dashboard to view fitness progress.</a:t>
            </a:r>
          </a:p>
          <a:p>
            <a:pPr>
              <a:lnSpc>
                <a:spcPct val="100000"/>
              </a:lnSpc>
            </a:pPr>
            <a:r>
              <a:rPr lang="en-US" sz="1600" dirty="0"/>
              <a:t>They can update personal details, set fitness goals, and manage subscriptions.</a:t>
            </a:r>
          </a:p>
          <a:p>
            <a:pPr marL="0" indent="0">
              <a:lnSpc>
                <a:spcPct val="100000"/>
              </a:lnSpc>
              <a:buNone/>
            </a:pPr>
            <a:r>
              <a:rPr lang="en-US" sz="1600" b="1" dirty="0">
                <a:latin typeface="+mj-lt"/>
              </a:rPr>
              <a:t>Trainer Workflow:</a:t>
            </a:r>
            <a:endParaRPr lang="en-US" sz="1600" dirty="0"/>
          </a:p>
          <a:p>
            <a:pPr>
              <a:lnSpc>
                <a:spcPct val="100000"/>
              </a:lnSpc>
            </a:pPr>
            <a:r>
              <a:rPr lang="en-US" sz="1600" dirty="0"/>
              <a:t>Trainer's view and update user fitness plans.</a:t>
            </a:r>
          </a:p>
          <a:p>
            <a:pPr marL="0" indent="0">
              <a:buNone/>
            </a:pPr>
            <a:endParaRPr lang="en-IN" dirty="0"/>
          </a:p>
        </p:txBody>
      </p:sp>
    </p:spTree>
    <p:extLst>
      <p:ext uri="{BB962C8B-B14F-4D97-AF65-F5344CB8AC3E}">
        <p14:creationId xmlns:p14="http://schemas.microsoft.com/office/powerpoint/2010/main" val="2784975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54B7E-E904-B66B-2AE3-6737ABA5C85D}"/>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FB38DAF7-3069-5416-68E5-81DAF4897A6D}"/>
              </a:ext>
            </a:extLst>
          </p:cNvPr>
          <p:cNvSpPr>
            <a:spLocks noGrp="1"/>
          </p:cNvSpPr>
          <p:nvPr>
            <p:ph idx="1"/>
          </p:nvPr>
        </p:nvSpPr>
        <p:spPr/>
        <p:txBody>
          <a:bodyPr>
            <a:normAutofit/>
          </a:bodyPr>
          <a:lstStyle/>
          <a:p>
            <a:pPr marL="0" indent="0">
              <a:lnSpc>
                <a:spcPct val="120000"/>
              </a:lnSpc>
              <a:buNone/>
            </a:pPr>
            <a:r>
              <a:rPr lang="en-US" sz="1600" b="1" dirty="0">
                <a:latin typeface="+mj-lt"/>
              </a:rPr>
              <a:t>3. Workout Plan Module</a:t>
            </a:r>
          </a:p>
          <a:p>
            <a:pPr marL="0" indent="0">
              <a:lnSpc>
                <a:spcPct val="120000"/>
              </a:lnSpc>
              <a:buNone/>
            </a:pPr>
            <a:r>
              <a:rPr lang="en-US" sz="1600" b="1" dirty="0">
                <a:latin typeface="+mj-lt"/>
              </a:rPr>
              <a:t>User Workflow:</a:t>
            </a:r>
            <a:endParaRPr lang="en-US" sz="1600" dirty="0"/>
          </a:p>
          <a:p>
            <a:pPr>
              <a:lnSpc>
                <a:spcPct val="120000"/>
              </a:lnSpc>
            </a:pPr>
            <a:r>
              <a:rPr lang="en-US" sz="1600" dirty="0"/>
              <a:t>Users receive a personalized workout plan based on fitness goals.</a:t>
            </a:r>
          </a:p>
          <a:p>
            <a:pPr>
              <a:lnSpc>
                <a:spcPct val="120000"/>
              </a:lnSpc>
            </a:pPr>
            <a:r>
              <a:rPr lang="en-US" sz="1600" dirty="0"/>
              <a:t>The app displays exercises with sets, reps, and video demonstrations.</a:t>
            </a:r>
          </a:p>
          <a:p>
            <a:pPr>
              <a:lnSpc>
                <a:spcPct val="120000"/>
              </a:lnSpc>
            </a:pPr>
            <a:r>
              <a:rPr lang="en-US" sz="1600" dirty="0"/>
              <a:t>Users mark workouts as completed and track progress over time.</a:t>
            </a:r>
          </a:p>
          <a:p>
            <a:pPr marL="0" indent="0">
              <a:lnSpc>
                <a:spcPct val="120000"/>
              </a:lnSpc>
              <a:buNone/>
            </a:pPr>
            <a:r>
              <a:rPr lang="en-US" sz="1600" b="1" dirty="0">
                <a:latin typeface="+mj-lt"/>
              </a:rPr>
              <a:t>Trainer Workflow:</a:t>
            </a:r>
            <a:endParaRPr lang="en-US" sz="1600" dirty="0"/>
          </a:p>
          <a:p>
            <a:pPr>
              <a:lnSpc>
                <a:spcPct val="120000"/>
              </a:lnSpc>
            </a:pPr>
            <a:r>
              <a:rPr lang="en-US" sz="1600" dirty="0"/>
              <a:t>Trainers create, modify, and assign workout plans to users.</a:t>
            </a:r>
          </a:p>
          <a:p>
            <a:pPr>
              <a:lnSpc>
                <a:spcPct val="120000"/>
              </a:lnSpc>
            </a:pPr>
            <a:r>
              <a:rPr lang="en-US" sz="1600" dirty="0"/>
              <a:t>Trainers monitor user progress and suggest improvements.</a:t>
            </a:r>
            <a:endParaRPr lang="en-IN" sz="1600" dirty="0"/>
          </a:p>
        </p:txBody>
      </p:sp>
    </p:spTree>
    <p:extLst>
      <p:ext uri="{BB962C8B-B14F-4D97-AF65-F5344CB8AC3E}">
        <p14:creationId xmlns:p14="http://schemas.microsoft.com/office/powerpoint/2010/main" val="3210506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BF84B-4EA4-0358-BA4F-A6527724E183}"/>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698A3168-8876-4E66-E881-E3164C6119DF}"/>
              </a:ext>
            </a:extLst>
          </p:cNvPr>
          <p:cNvSpPr>
            <a:spLocks noGrp="1"/>
          </p:cNvSpPr>
          <p:nvPr>
            <p:ph idx="1"/>
          </p:nvPr>
        </p:nvSpPr>
        <p:spPr/>
        <p:txBody>
          <a:bodyPr>
            <a:normAutofit/>
          </a:bodyPr>
          <a:lstStyle/>
          <a:p>
            <a:pPr marL="0" indent="0">
              <a:lnSpc>
                <a:spcPct val="120000"/>
              </a:lnSpc>
              <a:buNone/>
            </a:pPr>
            <a:r>
              <a:rPr lang="en-US" sz="1600" b="1" dirty="0">
                <a:latin typeface="+mj-lt"/>
              </a:rPr>
              <a:t>4. AI Chatbot Module</a:t>
            </a:r>
          </a:p>
          <a:p>
            <a:pPr marL="0" indent="0">
              <a:lnSpc>
                <a:spcPct val="120000"/>
              </a:lnSpc>
              <a:buNone/>
            </a:pPr>
            <a:r>
              <a:rPr lang="en-US" sz="1600" b="1" dirty="0">
                <a:latin typeface="+mj-lt"/>
              </a:rPr>
              <a:t>User Workflow:</a:t>
            </a:r>
            <a:endParaRPr lang="en-US" sz="1600" dirty="0"/>
          </a:p>
          <a:p>
            <a:pPr>
              <a:lnSpc>
                <a:spcPct val="120000"/>
              </a:lnSpc>
            </a:pPr>
            <a:r>
              <a:rPr lang="en-US" sz="1600" dirty="0"/>
              <a:t>Users interact with an AI Chatbot for instant assistance.</a:t>
            </a:r>
          </a:p>
          <a:p>
            <a:pPr>
              <a:lnSpc>
                <a:spcPct val="120000"/>
              </a:lnSpc>
            </a:pPr>
            <a:r>
              <a:rPr lang="en-US" sz="1600" dirty="0"/>
              <a:t>The chatbot answers queries related to workouts, diet, BMI, progress tracking, and app navigation.</a:t>
            </a:r>
          </a:p>
          <a:p>
            <a:pPr>
              <a:lnSpc>
                <a:spcPct val="120000"/>
              </a:lnSpc>
            </a:pPr>
            <a:r>
              <a:rPr lang="en-US" sz="1600" dirty="0"/>
              <a:t>The chatbot offers AI-based recommendations on exercise routines and nutrition plans.</a:t>
            </a:r>
          </a:p>
          <a:p>
            <a:pPr>
              <a:lnSpc>
                <a:spcPct val="120000"/>
              </a:lnSpc>
            </a:pPr>
            <a:r>
              <a:rPr lang="en-US" sz="1600" dirty="0"/>
              <a:t>Users can ask real-time fitness-related questions and receive AI-driven responses.</a:t>
            </a:r>
          </a:p>
          <a:p>
            <a:pPr marL="0" indent="0">
              <a:lnSpc>
                <a:spcPct val="120000"/>
              </a:lnSpc>
              <a:buNone/>
            </a:pPr>
            <a:r>
              <a:rPr lang="en-US" sz="1600" b="1" dirty="0">
                <a:latin typeface="+mj-lt"/>
              </a:rPr>
              <a:t>Trainer Workflow:</a:t>
            </a:r>
          </a:p>
          <a:p>
            <a:pPr>
              <a:lnSpc>
                <a:spcPct val="120000"/>
              </a:lnSpc>
            </a:pPr>
            <a:r>
              <a:rPr lang="en-US" sz="1600" dirty="0"/>
              <a:t>Trainers receive chatbot-generated insights about user queries and progress.</a:t>
            </a:r>
            <a:endParaRPr lang="en-IN" sz="1600" dirty="0"/>
          </a:p>
          <a:p>
            <a:pPr marL="0" indent="0">
              <a:buNone/>
            </a:pPr>
            <a:endParaRPr lang="en-IN" dirty="0"/>
          </a:p>
        </p:txBody>
      </p:sp>
    </p:spTree>
    <p:extLst>
      <p:ext uri="{BB962C8B-B14F-4D97-AF65-F5344CB8AC3E}">
        <p14:creationId xmlns:p14="http://schemas.microsoft.com/office/powerpoint/2010/main" val="3625299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CA5CA-EB28-2476-3AC4-F15C5B07BB44}"/>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8AD11515-E120-0EF4-11A6-1CDE18ABE252}"/>
              </a:ext>
            </a:extLst>
          </p:cNvPr>
          <p:cNvSpPr>
            <a:spLocks noGrp="1"/>
          </p:cNvSpPr>
          <p:nvPr>
            <p:ph idx="1"/>
          </p:nvPr>
        </p:nvSpPr>
        <p:spPr/>
        <p:txBody>
          <a:bodyPr>
            <a:normAutofit/>
          </a:bodyPr>
          <a:lstStyle/>
          <a:p>
            <a:pPr marL="0" indent="0">
              <a:lnSpc>
                <a:spcPct val="120000"/>
              </a:lnSpc>
              <a:buNone/>
            </a:pPr>
            <a:r>
              <a:rPr lang="en-US" sz="1600" b="1" dirty="0">
                <a:latin typeface="+mj-lt"/>
              </a:rPr>
              <a:t>5. Diet Plan &amp; Nutrition Tracking Module</a:t>
            </a:r>
          </a:p>
          <a:p>
            <a:pPr marL="0" indent="0">
              <a:lnSpc>
                <a:spcPct val="120000"/>
              </a:lnSpc>
              <a:buNone/>
            </a:pPr>
            <a:r>
              <a:rPr lang="en-US" sz="1600" b="1" dirty="0">
                <a:latin typeface="+mj-lt"/>
              </a:rPr>
              <a:t>User Workflow:</a:t>
            </a:r>
            <a:endParaRPr lang="en-US" sz="1600" dirty="0"/>
          </a:p>
          <a:p>
            <a:pPr>
              <a:lnSpc>
                <a:spcPct val="120000"/>
              </a:lnSpc>
            </a:pPr>
            <a:r>
              <a:rPr lang="en-US" sz="1600" dirty="0"/>
              <a:t>Users get a customized diet plan tailored to their fitness goals.</a:t>
            </a:r>
          </a:p>
          <a:p>
            <a:pPr>
              <a:lnSpc>
                <a:spcPct val="120000"/>
              </a:lnSpc>
            </a:pPr>
            <a:r>
              <a:rPr lang="en-US" sz="1600" dirty="0"/>
              <a:t>The app allows users to log meals, track calories, and receive nutritional insights.</a:t>
            </a:r>
          </a:p>
          <a:p>
            <a:pPr>
              <a:lnSpc>
                <a:spcPct val="120000"/>
              </a:lnSpc>
            </a:pPr>
            <a:r>
              <a:rPr lang="en-US" sz="1600" dirty="0"/>
              <a:t>AI Chatbot provides dietary suggestions based on user preferences and fitness goals.</a:t>
            </a:r>
          </a:p>
          <a:p>
            <a:pPr marL="0" indent="0">
              <a:lnSpc>
                <a:spcPct val="120000"/>
              </a:lnSpc>
              <a:buNone/>
            </a:pPr>
            <a:r>
              <a:rPr lang="en-US" sz="1600" b="1" dirty="0">
                <a:latin typeface="+mj-lt"/>
              </a:rPr>
              <a:t>Trainer Workflow:</a:t>
            </a:r>
            <a:endParaRPr lang="en-US" sz="1600" dirty="0"/>
          </a:p>
          <a:p>
            <a:pPr>
              <a:lnSpc>
                <a:spcPct val="120000"/>
              </a:lnSpc>
            </a:pPr>
            <a:r>
              <a:rPr lang="en-US" sz="1600" dirty="0"/>
              <a:t>Trainers design diet plans for users based on fitness assessments.</a:t>
            </a:r>
          </a:p>
          <a:p>
            <a:pPr>
              <a:lnSpc>
                <a:spcPct val="120000"/>
              </a:lnSpc>
            </a:pPr>
            <a:r>
              <a:rPr lang="en-US" sz="1600" dirty="0"/>
              <a:t>They modify meal recommendations as per progress.</a:t>
            </a:r>
            <a:endParaRPr lang="en-IN" sz="1600" dirty="0"/>
          </a:p>
        </p:txBody>
      </p:sp>
    </p:spTree>
    <p:extLst>
      <p:ext uri="{BB962C8B-B14F-4D97-AF65-F5344CB8AC3E}">
        <p14:creationId xmlns:p14="http://schemas.microsoft.com/office/powerpoint/2010/main" val="184056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06A7D-B354-2287-0E99-AA302E7B208E}"/>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1515AD6D-9EF7-9E5B-845F-2584565FB759}"/>
              </a:ext>
            </a:extLst>
          </p:cNvPr>
          <p:cNvSpPr>
            <a:spLocks noGrp="1"/>
          </p:cNvSpPr>
          <p:nvPr>
            <p:ph idx="1"/>
          </p:nvPr>
        </p:nvSpPr>
        <p:spPr/>
        <p:txBody>
          <a:bodyPr>
            <a:normAutofit/>
          </a:bodyPr>
          <a:lstStyle/>
          <a:p>
            <a:pPr marL="0" indent="0">
              <a:lnSpc>
                <a:spcPct val="100000"/>
              </a:lnSpc>
              <a:buNone/>
            </a:pPr>
            <a:r>
              <a:rPr lang="en-IN" sz="1600" b="1" dirty="0">
                <a:latin typeface="+mj-lt"/>
              </a:rPr>
              <a:t>6. BMI &amp; Health Metrics Calculation Module</a:t>
            </a:r>
          </a:p>
          <a:p>
            <a:pPr marL="0" indent="0">
              <a:lnSpc>
                <a:spcPct val="100000"/>
              </a:lnSpc>
              <a:buNone/>
            </a:pPr>
            <a:r>
              <a:rPr lang="en-IN" sz="1600" b="1" dirty="0">
                <a:latin typeface="+mj-lt"/>
              </a:rPr>
              <a:t>User Workflow:</a:t>
            </a:r>
            <a:endParaRPr lang="en-IN" sz="1600" dirty="0"/>
          </a:p>
          <a:p>
            <a:pPr>
              <a:lnSpc>
                <a:spcPct val="100000"/>
              </a:lnSpc>
            </a:pPr>
            <a:r>
              <a:rPr lang="en-IN" sz="1600" dirty="0"/>
              <a:t>Users input their height and weight to calculate BMI.</a:t>
            </a:r>
          </a:p>
          <a:p>
            <a:pPr>
              <a:lnSpc>
                <a:spcPct val="100000"/>
              </a:lnSpc>
            </a:pPr>
            <a:r>
              <a:rPr lang="en-IN" sz="1600" dirty="0"/>
              <a:t>The app categorizes BMI into Underweight, Normal, Overweight, or Obese.</a:t>
            </a:r>
          </a:p>
          <a:p>
            <a:pPr>
              <a:lnSpc>
                <a:spcPct val="100000"/>
              </a:lnSpc>
            </a:pPr>
            <a:r>
              <a:rPr lang="en-IN" sz="1600" dirty="0"/>
              <a:t>AI Chatbot provides fitness tips based on BMI results.</a:t>
            </a:r>
          </a:p>
          <a:p>
            <a:pPr marL="0" indent="0">
              <a:buNone/>
            </a:pPr>
            <a:endParaRPr lang="en-IN" dirty="0"/>
          </a:p>
        </p:txBody>
      </p:sp>
    </p:spTree>
    <p:extLst>
      <p:ext uri="{BB962C8B-B14F-4D97-AF65-F5344CB8AC3E}">
        <p14:creationId xmlns:p14="http://schemas.microsoft.com/office/powerpoint/2010/main" val="2173683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3E036-3A40-9811-4B20-A655AE50037C}"/>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796C74DB-7261-3029-B112-E08DE556D182}"/>
              </a:ext>
            </a:extLst>
          </p:cNvPr>
          <p:cNvSpPr>
            <a:spLocks noGrp="1"/>
          </p:cNvSpPr>
          <p:nvPr>
            <p:ph idx="1"/>
          </p:nvPr>
        </p:nvSpPr>
        <p:spPr/>
        <p:txBody>
          <a:bodyPr>
            <a:normAutofit/>
          </a:bodyPr>
          <a:lstStyle/>
          <a:p>
            <a:pPr marL="0" indent="0">
              <a:lnSpc>
                <a:spcPct val="110000"/>
              </a:lnSpc>
              <a:buNone/>
            </a:pPr>
            <a:r>
              <a:rPr lang="en-US" sz="1600" b="1" dirty="0">
                <a:latin typeface="+mj-lt"/>
              </a:rPr>
              <a:t>7. Logout &amp; Session Management Module</a:t>
            </a:r>
          </a:p>
          <a:p>
            <a:pPr marL="0" indent="0">
              <a:lnSpc>
                <a:spcPct val="110000"/>
              </a:lnSpc>
              <a:buNone/>
            </a:pPr>
            <a:r>
              <a:rPr lang="en-US" sz="1600" b="1" dirty="0">
                <a:latin typeface="+mj-lt"/>
              </a:rPr>
              <a:t>User Workflow:</a:t>
            </a:r>
            <a:endParaRPr lang="en-US" sz="1600" dirty="0"/>
          </a:p>
          <a:p>
            <a:pPr>
              <a:lnSpc>
                <a:spcPct val="110000"/>
              </a:lnSpc>
            </a:pPr>
            <a:r>
              <a:rPr lang="en-US" sz="1600" dirty="0"/>
              <a:t>Users can log out securely.</a:t>
            </a:r>
          </a:p>
          <a:p>
            <a:pPr>
              <a:lnSpc>
                <a:spcPct val="110000"/>
              </a:lnSpc>
            </a:pPr>
            <a:r>
              <a:rPr lang="en-US" sz="1600" dirty="0"/>
              <a:t>Sessions expire automatically for security.</a:t>
            </a:r>
          </a:p>
          <a:p>
            <a:pPr marL="0" indent="0">
              <a:lnSpc>
                <a:spcPct val="110000"/>
              </a:lnSpc>
              <a:buNone/>
            </a:pPr>
            <a:r>
              <a:rPr lang="en-US" sz="1600" b="1" dirty="0">
                <a:latin typeface="+mj-lt"/>
              </a:rPr>
              <a:t>Trainer Workflow:</a:t>
            </a:r>
            <a:endParaRPr lang="en-US" sz="1600" dirty="0"/>
          </a:p>
          <a:p>
            <a:pPr>
              <a:lnSpc>
                <a:spcPct val="110000"/>
              </a:lnSpc>
            </a:pPr>
            <a:r>
              <a:rPr lang="en-US" sz="1600" dirty="0"/>
              <a:t>Trainers follow the same session management process.</a:t>
            </a:r>
            <a:endParaRPr lang="en-IN" sz="1600" dirty="0"/>
          </a:p>
          <a:p>
            <a:pPr marL="0" indent="0">
              <a:buNone/>
            </a:pPr>
            <a:endParaRPr lang="en-IN" dirty="0"/>
          </a:p>
        </p:txBody>
      </p:sp>
    </p:spTree>
    <p:extLst>
      <p:ext uri="{BB962C8B-B14F-4D97-AF65-F5344CB8AC3E}">
        <p14:creationId xmlns:p14="http://schemas.microsoft.com/office/powerpoint/2010/main" val="3505370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5"/>
          <p:cNvSpPr txBox="1">
            <a:spLocks noGrp="1"/>
          </p:cNvSpPr>
          <p:nvPr>
            <p:ph type="title"/>
          </p:nvPr>
        </p:nvSpPr>
        <p:spPr>
          <a:xfrm>
            <a:off x="1631328" y="260350"/>
            <a:ext cx="9860902" cy="122354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panose="02020603050405020304"/>
              <a:buNone/>
            </a:pPr>
            <a:r>
              <a:rPr lang="en-US" b="1"/>
              <a:t>Abstract</a:t>
            </a:r>
            <a:endParaRPr lang="en-US" b="1" dirty="0"/>
          </a:p>
        </p:txBody>
      </p:sp>
      <p:sp>
        <p:nvSpPr>
          <p:cNvPr id="64" name="Google Shape;64;p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lang="en-US"/>
          </a:p>
        </p:txBody>
      </p:sp>
      <p:sp>
        <p:nvSpPr>
          <p:cNvPr id="5" name="Content Placeholder 4">
            <a:extLst>
              <a:ext uri="{FF2B5EF4-FFF2-40B4-BE49-F238E27FC236}">
                <a16:creationId xmlns:a16="http://schemas.microsoft.com/office/drawing/2014/main" id="{50197F3D-48A3-5922-C0A1-30B702F2E883}"/>
              </a:ext>
            </a:extLst>
          </p:cNvPr>
          <p:cNvSpPr>
            <a:spLocks noGrp="1" noChangeArrowheads="1"/>
          </p:cNvSpPr>
          <p:nvPr>
            <p:ph idx="4294967295"/>
          </p:nvPr>
        </p:nvSpPr>
        <p:spPr bwMode="auto">
          <a:xfrm>
            <a:off x="1212640" y="2417264"/>
            <a:ext cx="9121806" cy="3370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lang="en-US" sz="1600" dirty="0"/>
              <a:t>	The fitness training web application is an innovative platform designed to help users achieve their health and wellness goals through personalized and accessible solutions. Key features include an AI chatbot for real-time assistance, providing fitness tips, answering queries. The platform also offers a rich library of video training sessions led by professional trainers, catering to various skill levels and fitness goals. Users can engage in direct interactions with certified personal trainers for customized guidance, ensuring tailored advice and personalized plans. Additional features include nutrition tracking, progress monitoring, and integration for seamless activity tracking. By combining technology with expert human support, this application empowers users to adopt sustainable fitness habits and achieve long-term success.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6288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12E8-A212-1A57-4734-1E850C4BFF66}"/>
              </a:ext>
            </a:extLst>
          </p:cNvPr>
          <p:cNvSpPr>
            <a:spLocks noGrp="1"/>
          </p:cNvSpPr>
          <p:nvPr>
            <p:ph type="title"/>
          </p:nvPr>
        </p:nvSpPr>
        <p:spPr/>
        <p:txBody>
          <a:bodyPr/>
          <a:lstStyle/>
          <a:p>
            <a:r>
              <a:rPr lang="en-IN" sz="4400" dirty="0"/>
              <a:t>Future Plan</a:t>
            </a:r>
            <a:endParaRPr lang="en-IN" dirty="0"/>
          </a:p>
        </p:txBody>
      </p:sp>
      <p:sp>
        <p:nvSpPr>
          <p:cNvPr id="3" name="Content Placeholder 2">
            <a:extLst>
              <a:ext uri="{FF2B5EF4-FFF2-40B4-BE49-F238E27FC236}">
                <a16:creationId xmlns:a16="http://schemas.microsoft.com/office/drawing/2014/main" id="{10D7EAB3-63AD-5500-F6EF-573A233D1C4E}"/>
              </a:ext>
            </a:extLst>
          </p:cNvPr>
          <p:cNvSpPr>
            <a:spLocks noGrp="1"/>
          </p:cNvSpPr>
          <p:nvPr>
            <p:ph idx="1"/>
          </p:nvPr>
        </p:nvSpPr>
        <p:spPr/>
        <p:txBody>
          <a:bodyPr>
            <a:normAutofit/>
          </a:bodyPr>
          <a:lstStyle/>
          <a:p>
            <a:pPr marL="0" indent="0">
              <a:lnSpc>
                <a:spcPct val="120000"/>
              </a:lnSpc>
              <a:buNone/>
            </a:pPr>
            <a:r>
              <a:rPr lang="en-US" sz="1600" b="1" dirty="0">
                <a:latin typeface="+mj-lt"/>
              </a:rPr>
              <a:t>0-6 Months (Short-Term)</a:t>
            </a:r>
          </a:p>
          <a:p>
            <a:pPr>
              <a:lnSpc>
                <a:spcPct val="120000"/>
              </a:lnSpc>
            </a:pPr>
            <a:r>
              <a:rPr lang="en-US" sz="1600" dirty="0"/>
              <a:t>Complete development &amp; testing.</a:t>
            </a:r>
          </a:p>
          <a:p>
            <a:pPr>
              <a:lnSpc>
                <a:spcPct val="120000"/>
              </a:lnSpc>
            </a:pPr>
            <a:r>
              <a:rPr lang="en-US" sz="1600" dirty="0"/>
              <a:t>Launch Beta version &amp; gather feedback.</a:t>
            </a:r>
          </a:p>
          <a:p>
            <a:pPr>
              <a:lnSpc>
                <a:spcPct val="120000"/>
              </a:lnSpc>
            </a:pPr>
            <a:r>
              <a:rPr lang="en-US" sz="1600" dirty="0"/>
              <a:t>Deploy on Google Play &amp; App Store.</a:t>
            </a:r>
          </a:p>
          <a:p>
            <a:pPr marL="0" indent="0">
              <a:lnSpc>
                <a:spcPct val="120000"/>
              </a:lnSpc>
              <a:buNone/>
            </a:pPr>
            <a:r>
              <a:rPr lang="en-US" sz="1600" b="1" dirty="0">
                <a:latin typeface="+mj-lt"/>
              </a:rPr>
              <a:t>6-12 Months (Mid-Term)</a:t>
            </a:r>
          </a:p>
          <a:p>
            <a:pPr>
              <a:lnSpc>
                <a:spcPct val="120000"/>
              </a:lnSpc>
            </a:pPr>
            <a:r>
              <a:rPr lang="en-US" sz="1600" dirty="0"/>
              <a:t>Enhance AI Chatbot with voice &amp; personalization.</a:t>
            </a:r>
          </a:p>
          <a:p>
            <a:pPr>
              <a:lnSpc>
                <a:spcPct val="120000"/>
              </a:lnSpc>
            </a:pPr>
            <a:r>
              <a:rPr lang="en-US" sz="1600" dirty="0"/>
              <a:t>Add gamification (challenges, rewards, leaderboards).</a:t>
            </a:r>
          </a:p>
          <a:p>
            <a:pPr>
              <a:lnSpc>
                <a:spcPct val="120000"/>
              </a:lnSpc>
            </a:pPr>
            <a:r>
              <a:rPr lang="en-US" sz="1600" dirty="0"/>
              <a:t>Introduce trainer live sessions &amp; premium features.</a:t>
            </a:r>
          </a:p>
          <a:p>
            <a:pPr marL="0" indent="0">
              <a:buNone/>
            </a:pPr>
            <a:endParaRPr lang="en-IN" dirty="0"/>
          </a:p>
        </p:txBody>
      </p:sp>
    </p:spTree>
    <p:extLst>
      <p:ext uri="{BB962C8B-B14F-4D97-AF65-F5344CB8AC3E}">
        <p14:creationId xmlns:p14="http://schemas.microsoft.com/office/powerpoint/2010/main" val="2724507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79AE-AB78-1E34-410B-70F5E9560DD1}"/>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6F845FBA-58E3-767A-95B4-ED6035936F34}"/>
              </a:ext>
            </a:extLst>
          </p:cNvPr>
          <p:cNvSpPr>
            <a:spLocks noGrp="1"/>
          </p:cNvSpPr>
          <p:nvPr>
            <p:ph idx="1"/>
          </p:nvPr>
        </p:nvSpPr>
        <p:spPr/>
        <p:txBody>
          <a:bodyPr>
            <a:normAutofit/>
          </a:bodyPr>
          <a:lstStyle/>
          <a:p>
            <a:pPr marL="0" indent="0">
              <a:lnSpc>
                <a:spcPct val="110000"/>
              </a:lnSpc>
              <a:buNone/>
            </a:pPr>
            <a:r>
              <a:rPr lang="en-US" sz="1600" b="1" dirty="0">
                <a:latin typeface="+mj-lt"/>
              </a:rPr>
              <a:t>1-2 Years (Long-Term)</a:t>
            </a:r>
          </a:p>
          <a:p>
            <a:pPr>
              <a:lnSpc>
                <a:spcPct val="110000"/>
              </a:lnSpc>
            </a:pPr>
            <a:r>
              <a:rPr lang="en-US" sz="1600" dirty="0"/>
              <a:t>Integrate wearable devices (smartwatches, fitness trackers).</a:t>
            </a:r>
          </a:p>
          <a:p>
            <a:pPr>
              <a:lnSpc>
                <a:spcPct val="110000"/>
              </a:lnSpc>
            </a:pPr>
            <a:r>
              <a:rPr lang="en-US" sz="1600" dirty="0"/>
              <a:t>Expand to corporate wellness &amp; B2B market.</a:t>
            </a:r>
          </a:p>
          <a:p>
            <a:pPr>
              <a:lnSpc>
                <a:spcPct val="110000"/>
              </a:lnSpc>
            </a:pPr>
            <a:r>
              <a:rPr lang="en-US" sz="1600" dirty="0"/>
              <a:t>Develop AI-powered virtual personal trainer.</a:t>
            </a:r>
          </a:p>
          <a:p>
            <a:pPr marL="0" indent="0">
              <a:lnSpc>
                <a:spcPct val="110000"/>
              </a:lnSpc>
              <a:buNone/>
            </a:pPr>
            <a:r>
              <a:rPr lang="en-US" sz="1600" b="1" dirty="0">
                <a:latin typeface="+mj-lt"/>
              </a:rPr>
              <a:t>Beyond 2 Years</a:t>
            </a:r>
          </a:p>
          <a:p>
            <a:pPr>
              <a:lnSpc>
                <a:spcPct val="110000"/>
              </a:lnSpc>
            </a:pPr>
            <a:r>
              <a:rPr lang="en-US" sz="1600" dirty="0"/>
              <a:t>Expand globally with multi-language support.</a:t>
            </a:r>
          </a:p>
          <a:p>
            <a:pPr>
              <a:lnSpc>
                <a:spcPct val="110000"/>
              </a:lnSpc>
            </a:pPr>
            <a:r>
              <a:rPr lang="en-US" sz="1600" dirty="0"/>
              <a:t>Partner with international trainers &amp; gyms.</a:t>
            </a:r>
          </a:p>
          <a:p>
            <a:pPr marL="0" indent="0">
              <a:lnSpc>
                <a:spcPct val="110000"/>
              </a:lnSpc>
              <a:buNone/>
            </a:pPr>
            <a:r>
              <a:rPr lang="en-US" sz="1600" b="1" dirty="0"/>
              <a:t>Goal: </a:t>
            </a:r>
            <a:r>
              <a:rPr lang="en-US" sz="1600" dirty="0"/>
              <a:t>Build a smart, interactive, and global fitness solution with AI-driven insights &amp; real-time coaching.</a:t>
            </a:r>
          </a:p>
          <a:p>
            <a:pPr marL="0" indent="0">
              <a:buNone/>
            </a:pPr>
            <a:endParaRPr lang="en-IN" dirty="0"/>
          </a:p>
        </p:txBody>
      </p:sp>
    </p:spTree>
    <p:extLst>
      <p:ext uri="{BB962C8B-B14F-4D97-AF65-F5344CB8AC3E}">
        <p14:creationId xmlns:p14="http://schemas.microsoft.com/office/powerpoint/2010/main" val="1315952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88A0F-9F53-15EC-105D-0EA72E39B34E}"/>
              </a:ext>
            </a:extLst>
          </p:cNvPr>
          <p:cNvSpPr>
            <a:spLocks noGrp="1"/>
          </p:cNvSpPr>
          <p:nvPr>
            <p:ph type="title"/>
          </p:nvPr>
        </p:nvSpPr>
        <p:spPr/>
        <p:txBody>
          <a:bodyPr/>
          <a:lstStyle/>
          <a:p>
            <a:r>
              <a:rPr lang="en-US" b="1" dirty="0"/>
              <a:t>References</a:t>
            </a:r>
            <a:endParaRPr lang="en-IN" b="1" dirty="0"/>
          </a:p>
        </p:txBody>
      </p:sp>
      <p:sp>
        <p:nvSpPr>
          <p:cNvPr id="3" name="Content Placeholder 2">
            <a:extLst>
              <a:ext uri="{FF2B5EF4-FFF2-40B4-BE49-F238E27FC236}">
                <a16:creationId xmlns:a16="http://schemas.microsoft.com/office/drawing/2014/main" id="{75C94711-5136-0CE3-9F4D-B25F5A06DE9A}"/>
              </a:ext>
            </a:extLst>
          </p:cNvPr>
          <p:cNvSpPr>
            <a:spLocks noGrp="1"/>
          </p:cNvSpPr>
          <p:nvPr>
            <p:ph idx="1"/>
          </p:nvPr>
        </p:nvSpPr>
        <p:spPr/>
        <p:txBody>
          <a:bodyPr>
            <a:normAutofit/>
          </a:bodyPr>
          <a:lstStyle/>
          <a:p>
            <a:pPr marL="342900" indent="-342900" algn="just" eaLnBrk="1" hangingPunct="1">
              <a:lnSpc>
                <a:spcPct val="150000"/>
              </a:lnSpc>
              <a:buFont typeface="Arial" panose="020B0604020202020204" pitchFamily="34" charset="0"/>
              <a:buNone/>
            </a:pPr>
            <a:endParaRPr lang="en-US" altLang="en-US" sz="1800" dirty="0">
              <a:solidFill>
                <a:schemeClr val="tx1">
                  <a:lumMod val="95000"/>
                  <a:lumOff val="5000"/>
                </a:schemeClr>
              </a:solidFill>
              <a:latin typeface="+mj-lt"/>
              <a:cs typeface="Times New Roman" panose="02020603050405020304" pitchFamily="18" charset="0"/>
            </a:endParaRPr>
          </a:p>
          <a:p>
            <a:pPr marL="0" indent="0" eaLnBrk="1" hangingPunct="1">
              <a:lnSpc>
                <a:spcPct val="150000"/>
              </a:lnSpc>
              <a:buFont typeface="Arial" panose="020B0604020202020204" pitchFamily="34" charset="0"/>
              <a:buNone/>
            </a:pPr>
            <a:r>
              <a:rPr lang="en-US" altLang="en-US" sz="1800" dirty="0">
                <a:latin typeface="+mj-lt"/>
              </a:rPr>
              <a:t>• R. </a:t>
            </a:r>
            <a:r>
              <a:rPr lang="en-US" altLang="en-US" sz="1800" dirty="0" err="1">
                <a:latin typeface="+mj-lt"/>
              </a:rPr>
              <a:t>Pevin</a:t>
            </a:r>
            <a:r>
              <a:rPr lang="en-US" altLang="en-US" sz="1800" dirty="0">
                <a:latin typeface="+mj-lt"/>
              </a:rPr>
              <a:t> Raj', S. Nirmala </a:t>
            </a:r>
            <a:r>
              <a:rPr lang="en-US" altLang="en-US" sz="1800" dirty="0" err="1">
                <a:latin typeface="+mj-lt"/>
              </a:rPr>
              <a:t>Sujithra</a:t>
            </a:r>
            <a:r>
              <a:rPr lang="en-US" altLang="en-US" sz="1800" dirty="0">
                <a:latin typeface="+mj-lt"/>
              </a:rPr>
              <a:t> Rajini; FIT Quest App Embark on Your Fitness Journey; March 2024.</a:t>
            </a:r>
          </a:p>
          <a:p>
            <a:pPr marL="0" indent="0" eaLnBrk="1" hangingPunct="1">
              <a:lnSpc>
                <a:spcPct val="150000"/>
              </a:lnSpc>
              <a:buFont typeface="Arial" panose="020B0604020202020204" pitchFamily="34" charset="0"/>
              <a:buNone/>
            </a:pPr>
            <a:r>
              <a:rPr lang="en-US" altLang="en-US" sz="1800" dirty="0">
                <a:latin typeface="+mj-lt"/>
              </a:rPr>
              <a:t>• Ritik Gaur', Rohit Singh, Mrs. V. Vijayalakshmi; Human Fitness Application; December 2022.</a:t>
            </a:r>
          </a:p>
          <a:p>
            <a:pPr marL="0" indent="0" eaLnBrk="1" hangingPunct="1">
              <a:lnSpc>
                <a:spcPct val="150000"/>
              </a:lnSpc>
              <a:buFont typeface="Arial" panose="020B0604020202020204" pitchFamily="34" charset="0"/>
              <a:buNone/>
            </a:pPr>
            <a:r>
              <a:rPr lang="en-US" altLang="en-US" sz="1800" dirty="0">
                <a:latin typeface="+mj-lt"/>
              </a:rPr>
              <a:t>• Karan Kumar Waghmare', Vinay </a:t>
            </a:r>
            <a:r>
              <a:rPr lang="en-US" altLang="en-US" sz="1800" dirty="0" err="1">
                <a:latin typeface="+mj-lt"/>
              </a:rPr>
              <a:t>Funde</a:t>
            </a:r>
            <a:r>
              <a:rPr lang="en-US" altLang="en-US" sz="1800" dirty="0">
                <a:latin typeface="+mj-lt"/>
              </a:rPr>
              <a:t>, Disha </a:t>
            </a:r>
            <a:r>
              <a:rPr lang="en-US" altLang="en-US" sz="1800" dirty="0" err="1">
                <a:latin typeface="+mj-lt"/>
              </a:rPr>
              <a:t>Dhawle</a:t>
            </a:r>
            <a:r>
              <a:rPr lang="en-US" altLang="en-US" sz="1800" dirty="0">
                <a:latin typeface="+mj-lt"/>
              </a:rPr>
              <a:t>, Asmita Jangle, Prof. Anuja </a:t>
            </a:r>
            <a:r>
              <a:rPr lang="en-US" altLang="en-US" sz="1800" dirty="0" err="1">
                <a:latin typeface="+mj-lt"/>
              </a:rPr>
              <a:t>Ghasad</a:t>
            </a:r>
            <a:r>
              <a:rPr lang="en-US" altLang="en-US" sz="1800" dirty="0">
                <a:latin typeface="+mj-lt"/>
              </a:rPr>
              <a:t>'; Survey on Unite   </a:t>
            </a:r>
          </a:p>
          <a:p>
            <a:pPr marL="0" indent="0" eaLnBrk="1" hangingPunct="1">
              <a:lnSpc>
                <a:spcPct val="150000"/>
              </a:lnSpc>
              <a:buFont typeface="Arial" panose="020B0604020202020204" pitchFamily="34" charset="0"/>
              <a:buNone/>
            </a:pPr>
            <a:r>
              <a:rPr lang="en-US" altLang="en-US" sz="1800" dirty="0">
                <a:latin typeface="+mj-lt"/>
              </a:rPr>
              <a:t> Gymnasium Web Application for Daily Routine; October 2023.</a:t>
            </a:r>
          </a:p>
          <a:p>
            <a:pPr marL="0" indent="0" algn="just" eaLnBrk="1" hangingPunct="1">
              <a:lnSpc>
                <a:spcPct val="150000"/>
              </a:lnSpc>
              <a:buFont typeface="Arial" panose="020B0604020202020204" pitchFamily="34" charset="0"/>
              <a:buNone/>
            </a:pPr>
            <a:r>
              <a:rPr lang="en-US" altLang="en-US" sz="1800" dirty="0">
                <a:latin typeface="+mj-lt"/>
              </a:rPr>
              <a:t>• Mr. Atharva S. </a:t>
            </a:r>
            <a:r>
              <a:rPr lang="en-US" altLang="en-US" sz="1800" dirty="0" err="1">
                <a:latin typeface="+mj-lt"/>
              </a:rPr>
              <a:t>Wankhade</a:t>
            </a:r>
            <a:r>
              <a:rPr lang="en-US" altLang="en-US" sz="1800" dirty="0">
                <a:latin typeface="+mj-lt"/>
              </a:rPr>
              <a:t>', Mr. Prathamesh M. </a:t>
            </a:r>
            <a:r>
              <a:rPr lang="en-US" altLang="en-US" sz="1800" dirty="0" err="1">
                <a:latin typeface="+mj-lt"/>
              </a:rPr>
              <a:t>Bambal</a:t>
            </a:r>
            <a:r>
              <a:rPr lang="en-US" altLang="en-US" sz="1800" dirty="0">
                <a:latin typeface="+mj-lt"/>
              </a:rPr>
              <a:t>, Mr. Sarthak S. </a:t>
            </a:r>
            <a:r>
              <a:rPr lang="en-US" altLang="en-US" sz="1800" dirty="0" err="1">
                <a:latin typeface="+mj-lt"/>
              </a:rPr>
              <a:t>Kharkar</a:t>
            </a:r>
            <a:r>
              <a:rPr lang="en-US" altLang="en-US" sz="1800" dirty="0">
                <a:latin typeface="+mj-lt"/>
              </a:rPr>
              <a:t>, Mr. Smit D. </a:t>
            </a:r>
            <a:r>
              <a:rPr lang="en-US" altLang="en-US" sz="1800" dirty="0" err="1">
                <a:latin typeface="+mj-lt"/>
              </a:rPr>
              <a:t>Solao</a:t>
            </a:r>
            <a:r>
              <a:rPr lang="en-US" altLang="en-US" sz="1800" dirty="0">
                <a:latin typeface="+mj-lt"/>
              </a:rPr>
              <a:t>, </a:t>
            </a:r>
          </a:p>
          <a:p>
            <a:pPr marL="0" indent="0" algn="just" eaLnBrk="1" hangingPunct="1">
              <a:lnSpc>
                <a:spcPct val="150000"/>
              </a:lnSpc>
              <a:buFont typeface="Arial" panose="020B0604020202020204" pitchFamily="34" charset="0"/>
              <a:buNone/>
            </a:pPr>
            <a:r>
              <a:rPr lang="en-US" altLang="en-US" sz="1800" dirty="0">
                <a:latin typeface="+mj-lt"/>
              </a:rPr>
              <a:t> Mr. Mandar V. </a:t>
            </a:r>
            <a:r>
              <a:rPr lang="en-US" altLang="en-US" sz="1800" dirty="0" err="1">
                <a:latin typeface="+mj-lt"/>
              </a:rPr>
              <a:t>Charthal</a:t>
            </a:r>
            <a:r>
              <a:rPr lang="en-US" altLang="en-US" sz="1800" dirty="0">
                <a:latin typeface="+mj-lt"/>
              </a:rPr>
              <a:t>, Prof. N.G. Rathi; Doctor Appointment Booking System; May 2023.</a:t>
            </a:r>
          </a:p>
        </p:txBody>
      </p:sp>
    </p:spTree>
    <p:extLst>
      <p:ext uri="{BB962C8B-B14F-4D97-AF65-F5344CB8AC3E}">
        <p14:creationId xmlns:p14="http://schemas.microsoft.com/office/powerpoint/2010/main" val="4157194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
        <p:nvSpPr>
          <p:cNvPr id="2" name="TextBox 1"/>
          <p:cNvSpPr txBox="1"/>
          <p:nvPr/>
        </p:nvSpPr>
        <p:spPr>
          <a:xfrm>
            <a:off x="2552227" y="3496682"/>
            <a:ext cx="6928657" cy="1200329"/>
          </a:xfrm>
          <a:prstGeom prst="rect">
            <a:avLst/>
          </a:prstGeom>
          <a:noFill/>
        </p:spPr>
        <p:txBody>
          <a:bodyPr wrap="square">
            <a:spAutoFit/>
          </a:bodyPr>
          <a:lstStyle/>
          <a:p>
            <a:r>
              <a:rPr lang="en-US" sz="4400">
                <a:latin typeface="Times New Roman" panose="02020603050405020304" pitchFamily="18" charset="0"/>
                <a:cs typeface="Times New Roman" panose="02020603050405020304" pitchFamily="18" charset="0"/>
              </a:rPr>
              <a:t>        </a:t>
            </a:r>
            <a:r>
              <a:rPr lang="en-US" sz="7200" b="1" i="1">
                <a:solidFill>
                  <a:srgbClr val="C00000"/>
                </a:solidFill>
                <a:latin typeface="Times New Roman" panose="02020603050405020304" pitchFamily="18" charset="0"/>
                <a:cs typeface="Times New Roman" panose="02020603050405020304" pitchFamily="18" charset="0"/>
              </a:rPr>
              <a:t>Thank You !  </a:t>
            </a:r>
            <a:endParaRPr lang="en-IN" sz="7200" b="1" i="1"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2AB74-B355-075A-010D-7ED0A3C748F4}"/>
              </a:ext>
            </a:extLst>
          </p:cNvPr>
          <p:cNvSpPr>
            <a:spLocks noGrp="1"/>
          </p:cNvSpPr>
          <p:nvPr>
            <p:ph type="title"/>
          </p:nvPr>
        </p:nvSpPr>
        <p:spPr/>
        <p:txBody>
          <a:bodyPr/>
          <a:lstStyle/>
          <a:p>
            <a:r>
              <a:rPr lang="en-US" b="1" dirty="0"/>
              <a:t>Introduction</a:t>
            </a:r>
            <a:endParaRPr lang="en-IN" b="1" dirty="0"/>
          </a:p>
        </p:txBody>
      </p:sp>
      <p:sp>
        <p:nvSpPr>
          <p:cNvPr id="5" name="Rectangle 2">
            <a:extLst>
              <a:ext uri="{FF2B5EF4-FFF2-40B4-BE49-F238E27FC236}">
                <a16:creationId xmlns:a16="http://schemas.microsoft.com/office/drawing/2014/main" id="{52B9CC41-4683-C4CD-9F4A-8576A49962E2}"/>
              </a:ext>
            </a:extLst>
          </p:cNvPr>
          <p:cNvSpPr>
            <a:spLocks noGrp="1" noChangeArrowheads="1"/>
          </p:cNvSpPr>
          <p:nvPr>
            <p:ph idx="1"/>
          </p:nvPr>
        </p:nvSpPr>
        <p:spPr bwMode="auto">
          <a:xfrm>
            <a:off x="1040756" y="2307887"/>
            <a:ext cx="10110488" cy="3001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eaLnBrk="1" hangingPunct="1">
              <a:lnSpc>
                <a:spcPct val="150000"/>
              </a:lnSpc>
              <a:buNone/>
            </a:pPr>
            <a:r>
              <a:rPr lang="en-US" altLang="en-US" sz="1600" dirty="0">
                <a:ea typeface="Calibri" panose="020F0502020204030204" pitchFamily="34" charset="0"/>
                <a:cs typeface="Times New Roman" panose="02020603050405020304" pitchFamily="18" charset="0"/>
              </a:rPr>
              <a:t>	The Fitness App is an innovative solution designed to revolutionize the way individuals manage their fitness journeys. In a world where fitness management is often fragmented across multiple platforms, our app offers a unified ecosystem that integrates exercise routines, diet planning, and trainer interactions. With seamless user registration and login processes, users gain access to personalized exercise routines, comprehensive diet plans, and the ability to calculate BMI. Admins oversee the system, managing trainers and user data, while trainers create and manage tailored diet plans. Premium users enjoy enhanced features for a more enriching fitness experience. By simplifying fitness management and providing personalized support, our app empowers users to achieve their health and fitness goals effectively.</a:t>
            </a:r>
            <a:endParaRPr lang="en-IN" altLang="en-US" sz="16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91235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1D699-CCBF-F319-2A99-B1BE48CB7EA2}"/>
              </a:ext>
            </a:extLst>
          </p:cNvPr>
          <p:cNvSpPr>
            <a:spLocks noGrp="1"/>
          </p:cNvSpPr>
          <p:nvPr>
            <p:ph type="title"/>
          </p:nvPr>
        </p:nvSpPr>
        <p:spPr/>
        <p:txBody>
          <a:bodyPr/>
          <a:lstStyle/>
          <a:p>
            <a:r>
              <a:rPr lang="en-US" b="1" dirty="0"/>
              <a:t>Existing Method</a:t>
            </a:r>
            <a:endParaRPr lang="en-IN" b="1" dirty="0"/>
          </a:p>
        </p:txBody>
      </p:sp>
      <p:sp>
        <p:nvSpPr>
          <p:cNvPr id="3" name="Content Placeholder 2">
            <a:extLst>
              <a:ext uri="{FF2B5EF4-FFF2-40B4-BE49-F238E27FC236}">
                <a16:creationId xmlns:a16="http://schemas.microsoft.com/office/drawing/2014/main" id="{931788D8-30E2-4BEB-92A6-1C883216ABD1}"/>
              </a:ext>
            </a:extLst>
          </p:cNvPr>
          <p:cNvSpPr>
            <a:spLocks noGrp="1"/>
          </p:cNvSpPr>
          <p:nvPr>
            <p:ph idx="1"/>
          </p:nvPr>
        </p:nvSpPr>
        <p:spPr>
          <a:xfrm>
            <a:off x="838200" y="1833576"/>
            <a:ext cx="10515600" cy="4351338"/>
          </a:xfrm>
        </p:spPr>
        <p:txBody>
          <a:bodyPr>
            <a:normAutofit/>
          </a:bodyPr>
          <a:lstStyle/>
          <a:p>
            <a:pPr marL="0" indent="0" algn="just">
              <a:buNone/>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Traditional Fitness Programs:</a:t>
            </a:r>
          </a:p>
          <a:p>
            <a:pPr marL="0" indent="0" algn="just">
              <a:buNone/>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Conventional fitness programs often rely on in-person gym sessions, group classes, or personal trainers. While effective, these methods lack the flexibility and accessibility that many users need, especially those with busy schedules or limited access to gyms.</a:t>
            </a:r>
          </a:p>
          <a:p>
            <a:pPr marL="0" indent="0" algn="just">
              <a:buNone/>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Generic Fitness Apps:</a:t>
            </a:r>
          </a:p>
          <a:p>
            <a:pPr marL="0" indent="0" algn="just">
              <a:buNone/>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Many fitness applications offer pre-recorded workout videos, generic fitness plans, and calorie trackers. However, these apps often lack personalization, real-time support, and seamless integration with wearable devices.</a:t>
            </a:r>
          </a:p>
          <a:p>
            <a:pPr marL="0" indent="0" algn="just">
              <a:buNone/>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Manual Progress Tracking:</a:t>
            </a:r>
          </a:p>
          <a:p>
            <a:pPr marL="0" indent="0" algn="just">
              <a:buNone/>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Users often rely on spreadsheets, paper logs, or standalone tracking apps to monitor their fitness progress and nutrition. This approach is time-consuming and may result in inconsistent tracking or a lack of motivation.</a:t>
            </a:r>
            <a:endParaRPr lang="en-IN" sz="1800" dirty="0"/>
          </a:p>
        </p:txBody>
      </p:sp>
    </p:spTree>
    <p:extLst>
      <p:ext uri="{BB962C8B-B14F-4D97-AF65-F5344CB8AC3E}">
        <p14:creationId xmlns:p14="http://schemas.microsoft.com/office/powerpoint/2010/main" val="3857702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84AC8-A17D-72EC-4C36-A96B30D14B85}"/>
              </a:ext>
            </a:extLst>
          </p:cNvPr>
          <p:cNvSpPr>
            <a:spLocks noGrp="1"/>
          </p:cNvSpPr>
          <p:nvPr>
            <p:ph type="title"/>
          </p:nvPr>
        </p:nvSpPr>
        <p:spPr/>
        <p:txBody>
          <a:bodyPr/>
          <a:lstStyle/>
          <a:p>
            <a:r>
              <a:rPr lang="en-US" b="1" dirty="0"/>
              <a:t>Proposed Method</a:t>
            </a:r>
            <a:endParaRPr lang="en-IN" b="1" dirty="0"/>
          </a:p>
        </p:txBody>
      </p:sp>
      <p:sp>
        <p:nvSpPr>
          <p:cNvPr id="4" name="Rectangle 1">
            <a:extLst>
              <a:ext uri="{FF2B5EF4-FFF2-40B4-BE49-F238E27FC236}">
                <a16:creationId xmlns:a16="http://schemas.microsoft.com/office/drawing/2014/main" id="{78571FE8-8522-BDA8-B3E2-70B7F4F43AE6}"/>
              </a:ext>
            </a:extLst>
          </p:cNvPr>
          <p:cNvSpPr>
            <a:spLocks noGrp="1" noChangeArrowheads="1"/>
          </p:cNvSpPr>
          <p:nvPr>
            <p:ph idx="1"/>
          </p:nvPr>
        </p:nvSpPr>
        <p:spPr bwMode="auto">
          <a:xfrm>
            <a:off x="838200" y="2685294"/>
            <a:ext cx="10515600" cy="2632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The proposed methods for this fitness training web application focus on creating a user-centric platform that combines innovative technology with expert guidance. The development process begins with a thorough requirement analysis to identify user needs, followed by designing an intuitive interface and building a responsive frontend and robust backend. Key features include integrating an AI chatbot for real-time assistance, a video training library led by certified trainers, and a system for direct interaction with personal trainers. Tools for nutrition tracking, progress monitoring, and synchronization with fitness devices ensure a comprehensive experience, while data security and privacy measures protect user information.</a:t>
            </a:r>
          </a:p>
        </p:txBody>
      </p:sp>
    </p:spTree>
    <p:extLst>
      <p:ext uri="{BB962C8B-B14F-4D97-AF65-F5344CB8AC3E}">
        <p14:creationId xmlns:p14="http://schemas.microsoft.com/office/powerpoint/2010/main" val="1396775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410F2-CC3D-97A1-D9A0-15E3D31CF2A2}"/>
              </a:ext>
            </a:extLst>
          </p:cNvPr>
          <p:cNvSpPr>
            <a:spLocks noGrp="1"/>
          </p:cNvSpPr>
          <p:nvPr>
            <p:ph type="title"/>
          </p:nvPr>
        </p:nvSpPr>
        <p:spPr/>
        <p:txBody>
          <a:bodyPr/>
          <a:lstStyle/>
          <a:p>
            <a:r>
              <a:rPr lang="en-US" b="1" dirty="0"/>
              <a:t>Objective</a:t>
            </a:r>
            <a:endParaRPr lang="en-IN" b="1" dirty="0"/>
          </a:p>
        </p:txBody>
      </p:sp>
      <p:sp>
        <p:nvSpPr>
          <p:cNvPr id="3" name="Content Placeholder 2">
            <a:extLst>
              <a:ext uri="{FF2B5EF4-FFF2-40B4-BE49-F238E27FC236}">
                <a16:creationId xmlns:a16="http://schemas.microsoft.com/office/drawing/2014/main" id="{6EF6CE9C-C44B-C4E4-D672-2A67AC4BAF17}"/>
              </a:ext>
            </a:extLst>
          </p:cNvPr>
          <p:cNvSpPr>
            <a:spLocks noGrp="1"/>
          </p:cNvSpPr>
          <p:nvPr>
            <p:ph idx="1"/>
          </p:nvPr>
        </p:nvSpPr>
        <p:spPr/>
        <p:txBody>
          <a:bodyPr>
            <a:normAutofit/>
          </a:bodyPr>
          <a:lstStyle/>
          <a:p>
            <a:pPr algn="just"/>
            <a:r>
              <a:rPr lang="en-US" sz="1600" dirty="0"/>
              <a:t>Develop a comprehensive fitness training web application to help users achieve their health and wellness goals.</a:t>
            </a:r>
          </a:p>
          <a:p>
            <a:pPr algn="just"/>
            <a:r>
              <a:rPr lang="en-US" sz="1600" dirty="0"/>
              <a:t>Provide real-time assistance through an AI chatbot, offering fitness tips and answering queries.</a:t>
            </a:r>
          </a:p>
          <a:p>
            <a:pPr algn="just"/>
            <a:r>
              <a:rPr lang="en-US" sz="1600" dirty="0"/>
              <a:t>Offer a diverse library of video training sessions led by professional trainers, catering to various skill levels and fitness goals.</a:t>
            </a:r>
          </a:p>
          <a:p>
            <a:pPr algn="just"/>
            <a:r>
              <a:rPr lang="en-US" sz="1600" dirty="0"/>
              <a:t>Facilitate personalized guidance through direct interactions with certified personal trainers.</a:t>
            </a:r>
          </a:p>
          <a:p>
            <a:pPr algn="just"/>
            <a:r>
              <a:rPr lang="en-US" sz="1600" dirty="0"/>
              <a:t>Includes nutrition tracking and progress monitoring.</a:t>
            </a:r>
          </a:p>
          <a:p>
            <a:pPr algn="just"/>
            <a:r>
              <a:rPr lang="en-US" sz="1600" dirty="0"/>
              <a:t>Promote sustainable fitness habits and long-term user success through a combination of technology and expert human support.</a:t>
            </a:r>
          </a:p>
          <a:p>
            <a:pPr algn="just"/>
            <a:r>
              <a:rPr lang="en-US" sz="1600" dirty="0"/>
              <a:t>Ensure a user-friendly and accessible platform for a holistic fitness experience.</a:t>
            </a:r>
            <a:endParaRPr lang="en-IN" sz="1600" dirty="0"/>
          </a:p>
        </p:txBody>
      </p:sp>
    </p:spTree>
    <p:extLst>
      <p:ext uri="{BB962C8B-B14F-4D97-AF65-F5344CB8AC3E}">
        <p14:creationId xmlns:p14="http://schemas.microsoft.com/office/powerpoint/2010/main" val="1684870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7209D-8792-7FEC-9DE5-14D6DEF93092}"/>
              </a:ext>
            </a:extLst>
          </p:cNvPr>
          <p:cNvSpPr>
            <a:spLocks noGrp="1"/>
          </p:cNvSpPr>
          <p:nvPr>
            <p:ph type="title"/>
          </p:nvPr>
        </p:nvSpPr>
        <p:spPr/>
        <p:txBody>
          <a:bodyPr/>
          <a:lstStyle/>
          <a:p>
            <a:r>
              <a:rPr lang="en-US" b="1" dirty="0"/>
              <a:t>Requirements</a:t>
            </a:r>
            <a:endParaRPr lang="en-IN" b="1" dirty="0"/>
          </a:p>
        </p:txBody>
      </p:sp>
      <p:sp>
        <p:nvSpPr>
          <p:cNvPr id="4" name="Content Placeholder 2">
            <a:extLst>
              <a:ext uri="{FF2B5EF4-FFF2-40B4-BE49-F238E27FC236}">
                <a16:creationId xmlns:a16="http://schemas.microsoft.com/office/drawing/2014/main" id="{F6911CAF-E760-C2C2-8F71-FA85E2D9EE5C}"/>
              </a:ext>
            </a:extLst>
          </p:cNvPr>
          <p:cNvSpPr>
            <a:spLocks noGrp="1"/>
          </p:cNvSpPr>
          <p:nvPr>
            <p:ph idx="1"/>
          </p:nvPr>
        </p:nvSpPr>
        <p:spPr>
          <a:xfrm>
            <a:off x="710978" y="1491669"/>
            <a:ext cx="10642821" cy="4583127"/>
          </a:xfrm>
        </p:spPr>
        <p:txBody>
          <a:bodyPr>
            <a:noAutofit/>
          </a:bodyPr>
          <a:lstStyle/>
          <a:p>
            <a:pPr marL="0" indent="0">
              <a:lnSpc>
                <a:spcPct val="116000"/>
              </a:lnSpc>
              <a:spcBef>
                <a:spcPts val="1800"/>
              </a:spcBef>
              <a:spcAft>
                <a:spcPts val="400"/>
              </a:spcAft>
              <a:buNone/>
            </a:pPr>
            <a:endParaRPr lang="en-GB" sz="1800" b="1" kern="0" dirty="0">
              <a:latin typeface="+mj-lt"/>
              <a:ea typeface="Times New Roman" panose="02020603050405020304" pitchFamily="18" charset="0"/>
              <a:cs typeface="Arial" panose="020B0604020202020204" pitchFamily="34" charset="0"/>
            </a:endParaRPr>
          </a:p>
          <a:p>
            <a:pPr marL="0" indent="0">
              <a:lnSpc>
                <a:spcPct val="116000"/>
              </a:lnSpc>
              <a:spcBef>
                <a:spcPts val="1800"/>
              </a:spcBef>
              <a:spcAft>
                <a:spcPts val="400"/>
              </a:spcAft>
              <a:buNone/>
            </a:pPr>
            <a:r>
              <a:rPr lang="en-GB" sz="1800" b="1" kern="0" dirty="0">
                <a:effectLst/>
                <a:latin typeface="+mj-lt"/>
                <a:ea typeface="Times New Roman" panose="02020603050405020304" pitchFamily="18" charset="0"/>
                <a:cs typeface="Arial" panose="020B0604020202020204" pitchFamily="34" charset="0"/>
              </a:rPr>
              <a:t>Hardware</a:t>
            </a:r>
            <a:r>
              <a:rPr lang="en-GB" sz="1800" b="1" kern="0" spc="-10" dirty="0">
                <a:effectLst/>
                <a:latin typeface="+mj-lt"/>
                <a:ea typeface="Times New Roman" panose="02020603050405020304" pitchFamily="18" charset="0"/>
                <a:cs typeface="Arial" panose="020B0604020202020204" pitchFamily="34" charset="0"/>
              </a:rPr>
              <a:t> </a:t>
            </a:r>
            <a:r>
              <a:rPr lang="en-GB" sz="1800" b="1" kern="0" dirty="0">
                <a:effectLst/>
                <a:latin typeface="+mj-lt"/>
                <a:ea typeface="Times New Roman" panose="02020603050405020304" pitchFamily="18" charset="0"/>
                <a:cs typeface="Arial" panose="020B0604020202020204" pitchFamily="34" charset="0"/>
              </a:rPr>
              <a:t>Requirements:</a:t>
            </a:r>
            <a:endParaRPr lang="en-IN" sz="1800" b="1" kern="0" dirty="0">
              <a:effectLst/>
              <a:latin typeface="+mj-lt"/>
              <a:ea typeface="Times New Roman" panose="02020603050405020304" pitchFamily="18" charset="0"/>
              <a:cs typeface="Arial" panose="020B0604020202020204" pitchFamily="34" charset="0"/>
            </a:endParaRPr>
          </a:p>
          <a:p>
            <a:pPr marL="1371600" lvl="3" indent="0">
              <a:spcBef>
                <a:spcPts val="700"/>
              </a:spcBef>
              <a:buNone/>
              <a:tabLst>
                <a:tab pos="1042035" algn="l"/>
                <a:tab pos="1042670" algn="l"/>
                <a:tab pos="2380615" algn="l"/>
              </a:tabLst>
            </a:pPr>
            <a:r>
              <a:rPr lang="en-US" sz="1600" dirty="0">
                <a:solidFill>
                  <a:schemeClr val="tx1">
                    <a:lumMod val="95000"/>
                    <a:lumOff val="5000"/>
                  </a:schemeClr>
                </a:solidFill>
                <a:effectLst/>
                <a:ea typeface="Microsoft Sans Serif" panose="020B0604020202020204" pitchFamily="34" charset="0"/>
                <a:cs typeface="Arial" panose="020B0604020202020204" pitchFamily="34" charset="0"/>
              </a:rPr>
              <a:t>System	</a:t>
            </a:r>
            <a:r>
              <a:rPr lang="en-US" sz="1600" b="1" dirty="0">
                <a:solidFill>
                  <a:schemeClr val="tx1">
                    <a:lumMod val="95000"/>
                    <a:lumOff val="5000"/>
                  </a:schemeClr>
                </a:solidFill>
                <a:effectLst/>
                <a:ea typeface="Microsoft Sans Serif" panose="020B0604020202020204" pitchFamily="34" charset="0"/>
                <a:cs typeface="Arial" panose="020B0604020202020204" pitchFamily="34" charset="0"/>
              </a:rPr>
              <a:t>:</a:t>
            </a:r>
            <a:r>
              <a:rPr lang="en-US" sz="1600" b="1" spc="50" dirty="0">
                <a:solidFill>
                  <a:schemeClr val="tx1">
                    <a:lumMod val="95000"/>
                    <a:lumOff val="5000"/>
                  </a:schemeClr>
                </a:solidFill>
                <a:effectLst/>
                <a:ea typeface="Microsoft Sans Serif" panose="020B0604020202020204" pitchFamily="34" charset="0"/>
                <a:cs typeface="Arial" panose="020B0604020202020204" pitchFamily="34" charset="0"/>
              </a:rPr>
              <a:t> </a:t>
            </a:r>
            <a:r>
              <a:rPr lang="en-IN" sz="1600" dirty="0" err="1">
                <a:solidFill>
                  <a:schemeClr val="tx1">
                    <a:lumMod val="95000"/>
                    <a:lumOff val="5000"/>
                  </a:schemeClr>
                </a:solidFill>
                <a:effectLst/>
                <a:ea typeface="Microsoft Sans Serif" panose="020B0604020202020204" pitchFamily="34" charset="0"/>
                <a:cs typeface="Arial" panose="020B0604020202020204" pitchFamily="34" charset="0"/>
              </a:rPr>
              <a:t>Ryzen</a:t>
            </a:r>
            <a:r>
              <a:rPr lang="en-IN" sz="1600" dirty="0">
                <a:solidFill>
                  <a:schemeClr val="tx1">
                    <a:lumMod val="95000"/>
                    <a:lumOff val="5000"/>
                  </a:schemeClr>
                </a:solidFill>
                <a:effectLst/>
                <a:ea typeface="Microsoft Sans Serif" panose="020B0604020202020204" pitchFamily="34" charset="0"/>
                <a:cs typeface="Arial" panose="020B0604020202020204" pitchFamily="34" charset="0"/>
              </a:rPr>
              <a:t> 55600H</a:t>
            </a:r>
          </a:p>
          <a:p>
            <a:pPr marL="1371600" lvl="3" indent="0">
              <a:spcBef>
                <a:spcPts val="5"/>
              </a:spcBef>
              <a:buNone/>
              <a:tabLst>
                <a:tab pos="1042035" algn="l"/>
                <a:tab pos="1042670" algn="l"/>
                <a:tab pos="2380615" algn="l"/>
              </a:tabLst>
            </a:pPr>
            <a:r>
              <a:rPr lang="en-US" sz="1600" dirty="0">
                <a:solidFill>
                  <a:schemeClr val="tx1">
                    <a:lumMod val="95000"/>
                    <a:lumOff val="5000"/>
                  </a:schemeClr>
                </a:solidFill>
                <a:effectLst/>
                <a:ea typeface="Microsoft Sans Serif" panose="020B0604020202020204" pitchFamily="34" charset="0"/>
                <a:cs typeface="Arial" panose="020B0604020202020204" pitchFamily="34" charset="0"/>
              </a:rPr>
              <a:t>RAM	</a:t>
            </a:r>
            <a:r>
              <a:rPr lang="en-US" sz="1600" b="1" dirty="0">
                <a:solidFill>
                  <a:schemeClr val="tx1">
                    <a:lumMod val="95000"/>
                    <a:lumOff val="5000"/>
                  </a:schemeClr>
                </a:solidFill>
                <a:effectLst/>
                <a:ea typeface="Microsoft Sans Serif" panose="020B0604020202020204" pitchFamily="34" charset="0"/>
                <a:cs typeface="Arial" panose="020B0604020202020204" pitchFamily="34" charset="0"/>
              </a:rPr>
              <a:t>: </a:t>
            </a:r>
            <a:r>
              <a:rPr lang="en-US" sz="1600" dirty="0">
                <a:solidFill>
                  <a:schemeClr val="tx1">
                    <a:lumMod val="95000"/>
                    <a:lumOff val="5000"/>
                  </a:schemeClr>
                </a:solidFill>
                <a:ea typeface="Microsoft Sans Serif" panose="020B0604020202020204" pitchFamily="34" charset="0"/>
                <a:cs typeface="Arial" panose="020B0604020202020204" pitchFamily="34" charset="0"/>
              </a:rPr>
              <a:t>16 GB DDR4</a:t>
            </a:r>
            <a:endParaRPr lang="en-IN" sz="1600" dirty="0">
              <a:solidFill>
                <a:schemeClr val="tx1">
                  <a:lumMod val="95000"/>
                  <a:lumOff val="5000"/>
                </a:schemeClr>
              </a:solidFill>
              <a:effectLst/>
              <a:ea typeface="Microsoft Sans Serif" panose="020B0604020202020204" pitchFamily="34" charset="0"/>
              <a:cs typeface="Arial" panose="020B0604020202020204" pitchFamily="34" charset="0"/>
            </a:endParaRPr>
          </a:p>
          <a:p>
            <a:pPr marL="1371600" lvl="3" indent="0">
              <a:spcBef>
                <a:spcPts val="5"/>
              </a:spcBef>
              <a:buNone/>
              <a:tabLst>
                <a:tab pos="1042035" algn="l"/>
                <a:tab pos="1042670" algn="l"/>
                <a:tab pos="2390140" algn="l"/>
              </a:tabLst>
            </a:pPr>
            <a:r>
              <a:rPr lang="en-US" sz="1600" dirty="0">
                <a:solidFill>
                  <a:schemeClr val="tx1">
                    <a:lumMod val="95000"/>
                    <a:lumOff val="5000"/>
                  </a:schemeClr>
                </a:solidFill>
                <a:effectLst/>
                <a:ea typeface="Microsoft Sans Serif" panose="020B0604020202020204" pitchFamily="34" charset="0"/>
                <a:cs typeface="Arial" panose="020B0604020202020204" pitchFamily="34" charset="0"/>
              </a:rPr>
              <a:t>Hard</a:t>
            </a:r>
            <a:r>
              <a:rPr lang="en-US" sz="1600" spc="10" dirty="0">
                <a:solidFill>
                  <a:schemeClr val="tx1">
                    <a:lumMod val="95000"/>
                    <a:lumOff val="5000"/>
                  </a:schemeClr>
                </a:solidFill>
                <a:effectLst/>
                <a:ea typeface="Microsoft Sans Serif" panose="020B0604020202020204" pitchFamily="34" charset="0"/>
                <a:cs typeface="Arial" panose="020B0604020202020204" pitchFamily="34" charset="0"/>
              </a:rPr>
              <a:t> </a:t>
            </a:r>
            <a:r>
              <a:rPr lang="en-US" sz="1600" dirty="0">
                <a:solidFill>
                  <a:schemeClr val="tx1">
                    <a:lumMod val="95000"/>
                    <a:lumOff val="5000"/>
                  </a:schemeClr>
                </a:solidFill>
                <a:effectLst/>
                <a:ea typeface="Microsoft Sans Serif" panose="020B0604020202020204" pitchFamily="34" charset="0"/>
                <a:cs typeface="Arial" panose="020B0604020202020204" pitchFamily="34" charset="0"/>
              </a:rPr>
              <a:t>Disk	</a:t>
            </a:r>
            <a:r>
              <a:rPr lang="en-US" sz="1600" b="1" dirty="0">
                <a:solidFill>
                  <a:schemeClr val="tx1">
                    <a:lumMod val="95000"/>
                    <a:lumOff val="5000"/>
                  </a:schemeClr>
                </a:solidFill>
                <a:effectLst/>
                <a:ea typeface="Microsoft Sans Serif" panose="020B0604020202020204" pitchFamily="34" charset="0"/>
                <a:cs typeface="Arial" panose="020B0604020202020204" pitchFamily="34" charset="0"/>
              </a:rPr>
              <a:t>: </a:t>
            </a:r>
            <a:r>
              <a:rPr lang="en-US" sz="1600" dirty="0">
                <a:solidFill>
                  <a:schemeClr val="tx1">
                    <a:lumMod val="95000"/>
                    <a:lumOff val="5000"/>
                  </a:schemeClr>
                </a:solidFill>
                <a:effectLst/>
                <a:ea typeface="Microsoft Sans Serif" panose="020B0604020202020204" pitchFamily="34" charset="0"/>
                <a:cs typeface="Arial" panose="020B0604020202020204" pitchFamily="34" charset="0"/>
              </a:rPr>
              <a:t>512 GB SSD</a:t>
            </a:r>
            <a:endParaRPr lang="en-IN" sz="1600" dirty="0">
              <a:solidFill>
                <a:schemeClr val="tx1">
                  <a:lumMod val="95000"/>
                  <a:lumOff val="5000"/>
                </a:schemeClr>
              </a:solidFill>
              <a:effectLst/>
              <a:ea typeface="Microsoft Sans Serif" panose="020B0604020202020204" pitchFamily="34" charset="0"/>
              <a:cs typeface="Arial" panose="020B0604020202020204" pitchFamily="34" charset="0"/>
            </a:endParaRPr>
          </a:p>
          <a:p>
            <a:pPr marL="0" indent="0">
              <a:spcBef>
                <a:spcPts val="40"/>
              </a:spcBef>
              <a:buNone/>
            </a:pPr>
            <a:r>
              <a:rPr lang="en-US" sz="1600" dirty="0">
                <a:effectLst/>
                <a:ea typeface="Microsoft Sans Serif" panose="020B0604020202020204" pitchFamily="34" charset="0"/>
              </a:rPr>
              <a:t> </a:t>
            </a:r>
            <a:endParaRPr lang="en-IN" sz="1600" dirty="0">
              <a:effectLst/>
              <a:ea typeface="Microsoft Sans Serif" panose="020B0604020202020204" pitchFamily="34" charset="0"/>
            </a:endParaRPr>
          </a:p>
          <a:p>
            <a:pPr marL="0" indent="0">
              <a:lnSpc>
                <a:spcPct val="116000"/>
              </a:lnSpc>
              <a:spcBef>
                <a:spcPts val="5"/>
              </a:spcBef>
              <a:spcAft>
                <a:spcPts val="400"/>
              </a:spcAft>
              <a:buNone/>
              <a:tabLst>
                <a:tab pos="968375" algn="l"/>
              </a:tabLst>
            </a:pPr>
            <a:r>
              <a:rPr lang="en-GB" sz="1800" b="1" dirty="0">
                <a:effectLst/>
                <a:latin typeface="+mj-lt"/>
                <a:ea typeface="Times New Roman" panose="02020603050405020304" pitchFamily="18" charset="0"/>
                <a:cs typeface="Arial" panose="020B0604020202020204" pitchFamily="34" charset="0"/>
              </a:rPr>
              <a:t>Software</a:t>
            </a:r>
            <a:r>
              <a:rPr lang="en-GB" sz="1800" b="1" spc="-35" dirty="0">
                <a:effectLst/>
                <a:latin typeface="+mj-lt"/>
                <a:ea typeface="Times New Roman" panose="02020603050405020304" pitchFamily="18" charset="0"/>
                <a:cs typeface="Arial" panose="020B0604020202020204" pitchFamily="34" charset="0"/>
              </a:rPr>
              <a:t> </a:t>
            </a:r>
            <a:r>
              <a:rPr lang="en-GB" sz="1800" b="1" dirty="0">
                <a:effectLst/>
                <a:latin typeface="+mj-lt"/>
                <a:ea typeface="Times New Roman" panose="02020603050405020304" pitchFamily="18" charset="0"/>
                <a:cs typeface="Arial" panose="020B0604020202020204" pitchFamily="34" charset="0"/>
              </a:rPr>
              <a:t>Requirements:</a:t>
            </a:r>
            <a:endParaRPr lang="en-IN" sz="1800" b="1" dirty="0">
              <a:latin typeface="+mj-lt"/>
              <a:ea typeface="Times New Roman" panose="02020603050405020304" pitchFamily="18" charset="0"/>
              <a:cs typeface="Arial" panose="020B0604020202020204" pitchFamily="34" charset="0"/>
            </a:endParaRPr>
          </a:p>
          <a:p>
            <a:pPr marL="0" indent="0">
              <a:lnSpc>
                <a:spcPct val="116000"/>
              </a:lnSpc>
              <a:spcBef>
                <a:spcPts val="5"/>
              </a:spcBef>
              <a:spcAft>
                <a:spcPts val="400"/>
              </a:spcAft>
              <a:buNone/>
              <a:tabLst>
                <a:tab pos="968375" algn="l"/>
              </a:tabLst>
            </a:pPr>
            <a:r>
              <a:rPr lang="en-IN" sz="1800" b="1" dirty="0">
                <a:solidFill>
                  <a:schemeClr val="tx1">
                    <a:lumMod val="95000"/>
                    <a:lumOff val="5000"/>
                  </a:schemeClr>
                </a:solidFill>
                <a:effectLst/>
                <a:latin typeface="+mj-lt"/>
                <a:ea typeface="Microsoft Sans Serif" panose="020B0604020202020204" pitchFamily="34" charset="0"/>
                <a:cs typeface="Arial" panose="020B0604020202020204" pitchFamily="34" charset="0"/>
              </a:rPr>
              <a:t>	       </a:t>
            </a:r>
            <a:r>
              <a:rPr lang="en-US" sz="1600" dirty="0">
                <a:solidFill>
                  <a:schemeClr val="tx1">
                    <a:lumMod val="95000"/>
                    <a:lumOff val="5000"/>
                  </a:schemeClr>
                </a:solidFill>
                <a:effectLst/>
                <a:ea typeface="Microsoft Sans Serif" panose="020B0604020202020204" pitchFamily="34" charset="0"/>
                <a:cs typeface="Arial" panose="020B0604020202020204" pitchFamily="34" charset="0"/>
              </a:rPr>
              <a:t>Operating</a:t>
            </a:r>
            <a:r>
              <a:rPr lang="en-US" sz="1600" spc="-5" dirty="0">
                <a:solidFill>
                  <a:schemeClr val="tx1">
                    <a:lumMod val="95000"/>
                    <a:lumOff val="5000"/>
                  </a:schemeClr>
                </a:solidFill>
                <a:effectLst/>
                <a:ea typeface="Microsoft Sans Serif" panose="020B0604020202020204" pitchFamily="34" charset="0"/>
                <a:cs typeface="Arial" panose="020B0604020202020204" pitchFamily="34" charset="0"/>
              </a:rPr>
              <a:t> </a:t>
            </a:r>
            <a:r>
              <a:rPr lang="en-US" sz="1600" dirty="0">
                <a:solidFill>
                  <a:schemeClr val="tx1">
                    <a:lumMod val="95000"/>
                    <a:lumOff val="5000"/>
                  </a:schemeClr>
                </a:solidFill>
                <a:effectLst/>
                <a:ea typeface="Microsoft Sans Serif" panose="020B0604020202020204" pitchFamily="34" charset="0"/>
                <a:cs typeface="Arial" panose="020B0604020202020204" pitchFamily="34" charset="0"/>
              </a:rPr>
              <a:t>System</a:t>
            </a:r>
            <a:r>
              <a:rPr lang="en-US" sz="1600" dirty="0">
                <a:solidFill>
                  <a:schemeClr val="tx1">
                    <a:lumMod val="95000"/>
                    <a:lumOff val="5000"/>
                  </a:schemeClr>
                </a:solidFill>
                <a:ea typeface="Microsoft Sans Serif" panose="020B0604020202020204" pitchFamily="34" charset="0"/>
                <a:cs typeface="Arial" panose="020B0604020202020204" pitchFamily="34" charset="0"/>
              </a:rPr>
              <a:t>    </a:t>
            </a:r>
            <a:r>
              <a:rPr lang="en-US" sz="1600" b="1" dirty="0">
                <a:solidFill>
                  <a:schemeClr val="tx1">
                    <a:lumMod val="95000"/>
                    <a:lumOff val="5000"/>
                  </a:schemeClr>
                </a:solidFill>
                <a:effectLst/>
                <a:ea typeface="Microsoft Sans Serif" panose="020B0604020202020204" pitchFamily="34" charset="0"/>
                <a:cs typeface="Arial" panose="020B0604020202020204" pitchFamily="34" charset="0"/>
              </a:rPr>
              <a:t>:</a:t>
            </a:r>
            <a:r>
              <a:rPr lang="en-US" sz="1600" b="1" spc="-15" dirty="0">
                <a:solidFill>
                  <a:schemeClr val="tx1">
                    <a:lumMod val="95000"/>
                    <a:lumOff val="5000"/>
                  </a:schemeClr>
                </a:solidFill>
                <a:effectLst/>
                <a:ea typeface="Microsoft Sans Serif" panose="020B0604020202020204" pitchFamily="34" charset="0"/>
                <a:cs typeface="Arial" panose="020B0604020202020204" pitchFamily="34" charset="0"/>
              </a:rPr>
              <a:t> </a:t>
            </a:r>
            <a:r>
              <a:rPr lang="en-US" sz="1600" dirty="0">
                <a:solidFill>
                  <a:schemeClr val="tx1">
                    <a:lumMod val="95000"/>
                    <a:lumOff val="5000"/>
                  </a:schemeClr>
                </a:solidFill>
                <a:effectLst/>
                <a:ea typeface="Microsoft Sans Serif" panose="020B0604020202020204" pitchFamily="34" charset="0"/>
                <a:cs typeface="Arial" panose="020B0604020202020204" pitchFamily="34" charset="0"/>
              </a:rPr>
              <a:t>Windows 11</a:t>
            </a:r>
            <a:endParaRPr lang="en-IN" sz="1600" dirty="0">
              <a:solidFill>
                <a:schemeClr val="tx1">
                  <a:lumMod val="95000"/>
                  <a:lumOff val="5000"/>
                </a:schemeClr>
              </a:solidFill>
              <a:effectLst/>
              <a:ea typeface="Microsoft Sans Serif" panose="020B0604020202020204" pitchFamily="34" charset="0"/>
              <a:cs typeface="Arial" panose="020B0604020202020204" pitchFamily="34" charset="0"/>
            </a:endParaRPr>
          </a:p>
          <a:p>
            <a:pPr marL="1371600" lvl="3" indent="0">
              <a:buNone/>
              <a:tabLst>
                <a:tab pos="1042035" algn="l"/>
                <a:tab pos="1042670" algn="l"/>
                <a:tab pos="2397760" algn="l"/>
              </a:tabLst>
            </a:pPr>
            <a:r>
              <a:rPr lang="en-US" sz="1600" dirty="0">
                <a:solidFill>
                  <a:schemeClr val="tx1">
                    <a:lumMod val="95000"/>
                    <a:lumOff val="5000"/>
                  </a:schemeClr>
                </a:solidFill>
                <a:effectLst/>
                <a:ea typeface="Microsoft Sans Serif" panose="020B0604020202020204" pitchFamily="34" charset="0"/>
                <a:cs typeface="Arial" panose="020B0604020202020204" pitchFamily="34" charset="0"/>
              </a:rPr>
              <a:t>Framework	              </a:t>
            </a:r>
            <a:r>
              <a:rPr lang="en-US" sz="1600" b="1" dirty="0">
                <a:solidFill>
                  <a:schemeClr val="tx1">
                    <a:lumMod val="95000"/>
                    <a:lumOff val="5000"/>
                  </a:schemeClr>
                </a:solidFill>
                <a:effectLst/>
                <a:ea typeface="Microsoft Sans Serif" panose="020B0604020202020204" pitchFamily="34" charset="0"/>
                <a:cs typeface="Arial" panose="020B0604020202020204" pitchFamily="34" charset="0"/>
              </a:rPr>
              <a:t>: </a:t>
            </a:r>
            <a:r>
              <a:rPr lang="en-US" sz="1600" dirty="0">
                <a:solidFill>
                  <a:schemeClr val="tx1">
                    <a:lumMod val="95000"/>
                    <a:lumOff val="5000"/>
                  </a:schemeClr>
                </a:solidFill>
                <a:ea typeface="Microsoft Sans Serif" panose="020B0604020202020204" pitchFamily="34" charset="0"/>
                <a:cs typeface="Arial" panose="020B0604020202020204" pitchFamily="34" charset="0"/>
              </a:rPr>
              <a:t>Express.js</a:t>
            </a:r>
            <a:endParaRPr lang="en-US" sz="1600" spc="5" dirty="0">
              <a:solidFill>
                <a:schemeClr val="tx1">
                  <a:lumMod val="95000"/>
                  <a:lumOff val="5000"/>
                </a:schemeClr>
              </a:solidFill>
              <a:ea typeface="Microsoft Sans Serif" panose="020B0604020202020204" pitchFamily="34" charset="0"/>
              <a:cs typeface="Arial" panose="020B0604020202020204" pitchFamily="34" charset="0"/>
            </a:endParaRPr>
          </a:p>
          <a:p>
            <a:pPr marL="1371600" lvl="3" indent="0">
              <a:buNone/>
              <a:tabLst>
                <a:tab pos="1042035" algn="l"/>
                <a:tab pos="1042670" algn="l"/>
                <a:tab pos="2397760" algn="l"/>
              </a:tabLst>
            </a:pPr>
            <a:r>
              <a:rPr lang="en-IN" sz="1600" dirty="0">
                <a:solidFill>
                  <a:schemeClr val="tx1">
                    <a:lumMod val="95000"/>
                    <a:lumOff val="5000"/>
                  </a:schemeClr>
                </a:solidFill>
                <a:ea typeface="Microsoft Sans Serif" panose="020B0604020202020204" pitchFamily="34" charset="0"/>
                <a:cs typeface="Arial" panose="020B0604020202020204" pitchFamily="34" charset="0"/>
              </a:rPr>
              <a:t>Database        	        </a:t>
            </a:r>
            <a:r>
              <a:rPr lang="en-US" sz="1600" b="1" dirty="0">
                <a:solidFill>
                  <a:schemeClr val="tx1">
                    <a:lumMod val="95000"/>
                    <a:lumOff val="5000"/>
                  </a:schemeClr>
                </a:solidFill>
                <a:effectLst/>
                <a:ea typeface="Microsoft Sans Serif" panose="020B0604020202020204" pitchFamily="34" charset="0"/>
                <a:cs typeface="Arial" panose="020B0604020202020204" pitchFamily="34" charset="0"/>
              </a:rPr>
              <a:t>: </a:t>
            </a:r>
            <a:r>
              <a:rPr lang="en-US" sz="1600" dirty="0">
                <a:solidFill>
                  <a:schemeClr val="tx1">
                    <a:lumMod val="95000"/>
                    <a:lumOff val="5000"/>
                  </a:schemeClr>
                </a:solidFill>
                <a:effectLst/>
                <a:ea typeface="Microsoft Sans Serif" panose="020B0604020202020204" pitchFamily="34" charset="0"/>
                <a:cs typeface="Arial" panose="020B0604020202020204" pitchFamily="34" charset="0"/>
              </a:rPr>
              <a:t>MongoDB</a:t>
            </a:r>
          </a:p>
          <a:p>
            <a:pPr marL="1371600" lvl="3" indent="0">
              <a:buNone/>
              <a:tabLst>
                <a:tab pos="1042035" algn="l"/>
                <a:tab pos="1042670" algn="l"/>
                <a:tab pos="2397760" algn="l"/>
              </a:tabLst>
            </a:pPr>
            <a:r>
              <a:rPr lang="en-US" sz="1600" dirty="0">
                <a:solidFill>
                  <a:schemeClr val="tx1">
                    <a:lumMod val="95000"/>
                    <a:lumOff val="5000"/>
                  </a:schemeClr>
                </a:solidFill>
                <a:ea typeface="Microsoft Sans Serif" panose="020B0604020202020204" pitchFamily="34" charset="0"/>
                <a:cs typeface="Arial" panose="020B0604020202020204" pitchFamily="34" charset="0"/>
              </a:rPr>
              <a:t>Backend 		        </a:t>
            </a:r>
            <a:r>
              <a:rPr lang="en-US" sz="1600" b="1" dirty="0">
                <a:solidFill>
                  <a:schemeClr val="tx1">
                    <a:lumMod val="95000"/>
                    <a:lumOff val="5000"/>
                  </a:schemeClr>
                </a:solidFill>
                <a:effectLst/>
                <a:ea typeface="Microsoft Sans Serif" panose="020B0604020202020204" pitchFamily="34" charset="0"/>
                <a:cs typeface="Arial" panose="020B0604020202020204" pitchFamily="34" charset="0"/>
              </a:rPr>
              <a:t>:</a:t>
            </a:r>
            <a:r>
              <a:rPr lang="en-US" sz="1600" dirty="0">
                <a:solidFill>
                  <a:schemeClr val="tx1">
                    <a:lumMod val="95000"/>
                    <a:lumOff val="5000"/>
                  </a:schemeClr>
                </a:solidFill>
                <a:ea typeface="Microsoft Sans Serif" panose="020B0604020202020204" pitchFamily="34" charset="0"/>
                <a:cs typeface="Arial" panose="020B0604020202020204" pitchFamily="34" charset="0"/>
              </a:rPr>
              <a:t> Node.js</a:t>
            </a:r>
          </a:p>
          <a:p>
            <a:pPr marL="1371600" lvl="3" indent="0">
              <a:buNone/>
              <a:tabLst>
                <a:tab pos="1042035" algn="l"/>
                <a:tab pos="1042670" algn="l"/>
                <a:tab pos="2397760" algn="l"/>
              </a:tabLst>
            </a:pPr>
            <a:r>
              <a:rPr lang="en-GB" sz="1600" kern="0" dirty="0">
                <a:effectLst/>
                <a:ea typeface="Times New Roman" panose="02020603050405020304" pitchFamily="18" charset="0"/>
                <a:cs typeface="Arial" panose="020B0604020202020204" pitchFamily="34" charset="0"/>
              </a:rPr>
              <a:t>Technologies 	        </a:t>
            </a:r>
            <a:r>
              <a:rPr lang="en-US" sz="1600" b="1" dirty="0">
                <a:solidFill>
                  <a:schemeClr val="tx1">
                    <a:lumMod val="95000"/>
                    <a:lumOff val="5000"/>
                  </a:schemeClr>
                </a:solidFill>
                <a:effectLst/>
                <a:ea typeface="Microsoft Sans Serif" panose="020B0604020202020204" pitchFamily="34" charset="0"/>
                <a:cs typeface="Arial" panose="020B0604020202020204" pitchFamily="34" charset="0"/>
              </a:rPr>
              <a:t>:</a:t>
            </a:r>
            <a:r>
              <a:rPr lang="en-GB" sz="1600" kern="0" dirty="0">
                <a:effectLst/>
                <a:ea typeface="Times New Roman" panose="02020603050405020304" pitchFamily="18" charset="0"/>
                <a:cs typeface="Arial" panose="020B0604020202020204" pitchFamily="34" charset="0"/>
              </a:rPr>
              <a:t> </a:t>
            </a:r>
            <a:r>
              <a:rPr lang="en-GB" sz="1600" kern="0" dirty="0">
                <a:ea typeface="Times New Roman" panose="02020603050405020304" pitchFamily="18" charset="0"/>
                <a:cs typeface="Arial" panose="020B0604020202020204" pitchFamily="34" charset="0"/>
              </a:rPr>
              <a:t>HTML,CSS,JavaScript,Node.js</a:t>
            </a:r>
            <a:endParaRPr lang="en-GB" sz="1600" kern="0" dirty="0">
              <a:effectLst/>
              <a:ea typeface="Times New Roman" panose="02020603050405020304" pitchFamily="18" charset="0"/>
              <a:cs typeface="Arial" panose="020B0604020202020204" pitchFamily="34" charset="0"/>
            </a:endParaRPr>
          </a:p>
          <a:p>
            <a:pPr marL="1371600" lvl="3" indent="0">
              <a:buNone/>
              <a:tabLst>
                <a:tab pos="1042035" algn="l"/>
                <a:tab pos="1042670" algn="l"/>
                <a:tab pos="2397760" algn="l"/>
              </a:tabLst>
            </a:pPr>
            <a:endParaRPr lang="en-GB" sz="1600" kern="0" dirty="0">
              <a:effectLst/>
              <a:ea typeface="Times New Roman" panose="02020603050405020304" pitchFamily="18" charset="0"/>
              <a:cs typeface="Arial" panose="020B0604020202020204" pitchFamily="34" charset="0"/>
            </a:endParaRPr>
          </a:p>
          <a:p>
            <a:pPr marL="1371600" lvl="3" indent="0">
              <a:buNone/>
              <a:tabLst>
                <a:tab pos="1042035" algn="l"/>
                <a:tab pos="1042670" algn="l"/>
                <a:tab pos="2397760" algn="l"/>
              </a:tabLst>
            </a:pPr>
            <a:endParaRPr lang="en-US" sz="1600" dirty="0">
              <a:solidFill>
                <a:schemeClr val="tx1">
                  <a:lumMod val="95000"/>
                  <a:lumOff val="5000"/>
                </a:schemeClr>
              </a:solidFill>
              <a:ea typeface="Microsoft Sans Serif" panose="020B0604020202020204" pitchFamily="34" charset="0"/>
              <a:cs typeface="Arial" panose="020B0604020202020204" pitchFamily="34" charset="0"/>
            </a:endParaRPr>
          </a:p>
          <a:p>
            <a:pPr marL="1371600" lvl="3" indent="0">
              <a:buNone/>
              <a:tabLst>
                <a:tab pos="1042035" algn="l"/>
                <a:tab pos="1042670" algn="l"/>
                <a:tab pos="2397760" algn="l"/>
              </a:tabLst>
            </a:pPr>
            <a:endParaRPr lang="en-US" sz="1600" dirty="0">
              <a:solidFill>
                <a:schemeClr val="tx1">
                  <a:lumMod val="95000"/>
                  <a:lumOff val="5000"/>
                </a:schemeClr>
              </a:solidFill>
              <a:effectLst/>
              <a:ea typeface="Microsoft Sans Serif" panose="020B0604020202020204" pitchFamily="34" charset="0"/>
              <a:cs typeface="Arial" panose="020B0604020202020204" pitchFamily="34" charset="0"/>
            </a:endParaRPr>
          </a:p>
          <a:p>
            <a:pPr marL="1371600" lvl="3" indent="0">
              <a:buNone/>
              <a:tabLst>
                <a:tab pos="1042035" algn="l"/>
                <a:tab pos="1042670" algn="l"/>
                <a:tab pos="2397760" algn="l"/>
              </a:tabLst>
            </a:pPr>
            <a:endParaRPr lang="en-IN" sz="1600" dirty="0">
              <a:solidFill>
                <a:schemeClr val="tx1">
                  <a:lumMod val="95000"/>
                  <a:lumOff val="5000"/>
                </a:schemeClr>
              </a:solidFill>
              <a:ea typeface="Microsoft Sans Serif" panose="020B0604020202020204" pitchFamily="34" charset="0"/>
              <a:cs typeface="Arial" panose="020B0604020202020204" pitchFamily="34" charset="0"/>
            </a:endParaRPr>
          </a:p>
          <a:p>
            <a:pPr marL="1371600" lvl="3" indent="0">
              <a:buNone/>
              <a:tabLst>
                <a:tab pos="1042035" algn="l"/>
                <a:tab pos="1042670" algn="l"/>
                <a:tab pos="2397760" algn="l"/>
              </a:tabLst>
            </a:pPr>
            <a:endParaRPr lang="en-IN" sz="1600" dirty="0">
              <a:solidFill>
                <a:schemeClr val="tx1">
                  <a:lumMod val="95000"/>
                  <a:lumOff val="5000"/>
                </a:schemeClr>
              </a:solidFill>
              <a:effectLst/>
              <a:latin typeface="+mj-lt"/>
              <a:ea typeface="Microsoft Sans Serif" panose="020B0604020202020204" pitchFamily="34" charset="0"/>
              <a:cs typeface="Arial" panose="020B0604020202020204" pitchFamily="34" charset="0"/>
            </a:endParaRPr>
          </a:p>
          <a:p>
            <a:pPr marL="1371600" lvl="3" indent="0">
              <a:buNone/>
              <a:tabLst>
                <a:tab pos="1042035" algn="l"/>
                <a:tab pos="1042670" algn="l"/>
                <a:tab pos="2397760" algn="l"/>
              </a:tabLst>
            </a:pPr>
            <a:endParaRPr lang="en-IN" sz="1600" dirty="0">
              <a:solidFill>
                <a:schemeClr val="tx1">
                  <a:lumMod val="95000"/>
                  <a:lumOff val="5000"/>
                </a:schemeClr>
              </a:solidFill>
              <a:latin typeface="+mj-lt"/>
              <a:ea typeface="Microsoft Sans Serif" panose="020B0604020202020204" pitchFamily="34" charset="0"/>
              <a:cs typeface="Arial" panose="020B0604020202020204" pitchFamily="34" charset="0"/>
            </a:endParaRPr>
          </a:p>
          <a:p>
            <a:pPr marL="1371600" lvl="3" indent="0">
              <a:buNone/>
              <a:tabLst>
                <a:tab pos="1042035" algn="l"/>
                <a:tab pos="1042670" algn="l"/>
                <a:tab pos="2397760" algn="l"/>
              </a:tabLst>
            </a:pPr>
            <a:endParaRPr lang="en-IN" dirty="0">
              <a:solidFill>
                <a:schemeClr val="tx1">
                  <a:lumMod val="95000"/>
                  <a:lumOff val="5000"/>
                </a:schemeClr>
              </a:solidFill>
              <a:effectLst/>
              <a:latin typeface="+mj-lt"/>
              <a:ea typeface="Microsoft Sans Serif" panose="020B0604020202020204" pitchFamily="34" charset="0"/>
              <a:cs typeface="Arial" panose="020B0604020202020204" pitchFamily="34" charset="0"/>
            </a:endParaRPr>
          </a:p>
          <a:p>
            <a:endParaRPr lang="en-IN" sz="1800" dirty="0">
              <a:latin typeface="+mj-lt"/>
            </a:endParaRPr>
          </a:p>
        </p:txBody>
      </p:sp>
    </p:spTree>
    <p:extLst>
      <p:ext uri="{BB962C8B-B14F-4D97-AF65-F5344CB8AC3E}">
        <p14:creationId xmlns:p14="http://schemas.microsoft.com/office/powerpoint/2010/main" val="2167585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C44B3-CDDA-BD94-1886-68008A943BA7}"/>
              </a:ext>
            </a:extLst>
          </p:cNvPr>
          <p:cNvSpPr>
            <a:spLocks noGrp="1"/>
          </p:cNvSpPr>
          <p:nvPr>
            <p:ph type="title"/>
          </p:nvPr>
        </p:nvSpPr>
        <p:spPr/>
        <p:txBody>
          <a:bodyPr/>
          <a:lstStyle/>
          <a:p>
            <a:r>
              <a:rPr lang="en-US" b="1" dirty="0"/>
              <a:t>System Architecture</a:t>
            </a:r>
            <a:endParaRPr lang="en-IN" b="1" dirty="0"/>
          </a:p>
        </p:txBody>
      </p:sp>
      <p:sp>
        <p:nvSpPr>
          <p:cNvPr id="3" name="Content Placeholder 2">
            <a:extLst>
              <a:ext uri="{FF2B5EF4-FFF2-40B4-BE49-F238E27FC236}">
                <a16:creationId xmlns:a16="http://schemas.microsoft.com/office/drawing/2014/main" id="{AA652B5D-82FE-BAFE-83F3-D131D3B1451B}"/>
              </a:ext>
            </a:extLst>
          </p:cNvPr>
          <p:cNvSpPr>
            <a:spLocks noGrp="1"/>
          </p:cNvSpPr>
          <p:nvPr>
            <p:ph idx="1"/>
          </p:nvPr>
        </p:nvSpPr>
        <p:spPr/>
        <p:txBody>
          <a:bodyPr/>
          <a:lstStyle/>
          <a:p>
            <a:pPr marL="0" indent="0">
              <a:buNone/>
            </a:pPr>
            <a:r>
              <a:rPr lang="en-IN" dirty="0"/>
              <a:t> </a:t>
            </a:r>
          </a:p>
        </p:txBody>
      </p:sp>
      <p:pic>
        <p:nvPicPr>
          <p:cNvPr id="4" name="Content Placeholder 4">
            <a:extLst>
              <a:ext uri="{FF2B5EF4-FFF2-40B4-BE49-F238E27FC236}">
                <a16:creationId xmlns:a16="http://schemas.microsoft.com/office/drawing/2014/main" id="{860FFC3C-5B62-A3C9-58A4-9FE479217E43}"/>
              </a:ext>
            </a:extLst>
          </p:cNvPr>
          <p:cNvPicPr>
            <a:picLocks noChangeAspect="1"/>
          </p:cNvPicPr>
          <p:nvPr/>
        </p:nvPicPr>
        <p:blipFill>
          <a:blip r:embed="rId2"/>
          <a:stretch>
            <a:fillRect/>
          </a:stretch>
        </p:blipFill>
        <p:spPr>
          <a:xfrm>
            <a:off x="2128827" y="1825625"/>
            <a:ext cx="7934345" cy="4351338"/>
          </a:xfrm>
          <a:prstGeom prst="rect">
            <a:avLst/>
          </a:prstGeom>
        </p:spPr>
      </p:pic>
    </p:spTree>
    <p:extLst>
      <p:ext uri="{BB962C8B-B14F-4D97-AF65-F5344CB8AC3E}">
        <p14:creationId xmlns:p14="http://schemas.microsoft.com/office/powerpoint/2010/main" val="2115010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DC860-4397-41ED-0E7C-25B64A8CD7F5}"/>
              </a:ext>
            </a:extLst>
          </p:cNvPr>
          <p:cNvSpPr>
            <a:spLocks noGrp="1"/>
          </p:cNvSpPr>
          <p:nvPr>
            <p:ph type="title"/>
          </p:nvPr>
        </p:nvSpPr>
        <p:spPr/>
        <p:txBody>
          <a:bodyPr/>
          <a:lstStyle/>
          <a:p>
            <a:r>
              <a:rPr lang="en-IN" b="1" dirty="0"/>
              <a:t>UML Diagrams</a:t>
            </a:r>
            <a:endParaRPr lang="en-IN" dirty="0"/>
          </a:p>
        </p:txBody>
      </p:sp>
      <p:sp>
        <p:nvSpPr>
          <p:cNvPr id="3" name="Content Placeholder 2">
            <a:extLst>
              <a:ext uri="{FF2B5EF4-FFF2-40B4-BE49-F238E27FC236}">
                <a16:creationId xmlns:a16="http://schemas.microsoft.com/office/drawing/2014/main" id="{162A21D4-25E9-665B-084F-D8A4E10BDEF7}"/>
              </a:ext>
            </a:extLst>
          </p:cNvPr>
          <p:cNvSpPr>
            <a:spLocks noGrp="1"/>
          </p:cNvSpPr>
          <p:nvPr>
            <p:ph idx="1"/>
          </p:nvPr>
        </p:nvSpPr>
        <p:spPr/>
        <p:txBody>
          <a:bodyPr/>
          <a:lstStyle/>
          <a:p>
            <a:pPr marL="0" indent="0">
              <a:buNone/>
            </a:pPr>
            <a:r>
              <a:rPr lang="en-IN" sz="1800" b="1" dirty="0">
                <a:latin typeface="+mj-lt"/>
              </a:rPr>
              <a:t>Class Diagram:</a:t>
            </a:r>
          </a:p>
          <a:p>
            <a:pPr marL="0" indent="0">
              <a:buNone/>
            </a:pPr>
            <a:endParaRPr lang="en-IN" dirty="0"/>
          </a:p>
        </p:txBody>
      </p:sp>
      <p:pic>
        <p:nvPicPr>
          <p:cNvPr id="4" name="Picture 3">
            <a:extLst>
              <a:ext uri="{FF2B5EF4-FFF2-40B4-BE49-F238E27FC236}">
                <a16:creationId xmlns:a16="http://schemas.microsoft.com/office/drawing/2014/main" id="{10B52CE3-B651-E1ED-BF41-B796038F44A4}"/>
              </a:ext>
            </a:extLst>
          </p:cNvPr>
          <p:cNvPicPr>
            <a:picLocks noChangeAspect="1"/>
          </p:cNvPicPr>
          <p:nvPr/>
        </p:nvPicPr>
        <p:blipFill>
          <a:blip r:embed="rId2"/>
          <a:stretch>
            <a:fillRect/>
          </a:stretch>
        </p:blipFill>
        <p:spPr>
          <a:xfrm>
            <a:off x="2355011" y="2178481"/>
            <a:ext cx="6780364" cy="4323229"/>
          </a:xfrm>
          <a:prstGeom prst="rect">
            <a:avLst/>
          </a:prstGeom>
        </p:spPr>
      </p:pic>
    </p:spTree>
    <p:extLst>
      <p:ext uri="{BB962C8B-B14F-4D97-AF65-F5344CB8AC3E}">
        <p14:creationId xmlns:p14="http://schemas.microsoft.com/office/powerpoint/2010/main" val="2077109765"/>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2476</TotalTime>
  <Words>1401</Words>
  <Application>Microsoft Office PowerPoint</Application>
  <PresentationFormat>Widescreen</PresentationFormat>
  <Paragraphs>146</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Microsoft Sans Serif</vt:lpstr>
      <vt:lpstr>Times New Roman</vt:lpstr>
      <vt:lpstr>Custom Design</vt:lpstr>
      <vt:lpstr>f</vt:lpstr>
      <vt:lpstr>Abstract</vt:lpstr>
      <vt:lpstr>Introduction</vt:lpstr>
      <vt:lpstr>Existing Method</vt:lpstr>
      <vt:lpstr>Proposed Method</vt:lpstr>
      <vt:lpstr>Objective</vt:lpstr>
      <vt:lpstr>Requirements</vt:lpstr>
      <vt:lpstr>System Architecture</vt:lpstr>
      <vt:lpstr>UML Diagrams</vt:lpstr>
      <vt:lpstr> </vt:lpstr>
      <vt:lpstr> </vt:lpstr>
      <vt:lpstr> </vt:lpstr>
      <vt:lpstr>Work Flow Modules</vt:lpstr>
      <vt:lpstr> </vt:lpstr>
      <vt:lpstr> </vt:lpstr>
      <vt:lpstr> </vt:lpstr>
      <vt:lpstr> </vt:lpstr>
      <vt:lpstr> </vt:lpstr>
      <vt:lpstr> </vt:lpstr>
      <vt:lpstr>Future Plan</vt:lpstr>
      <vt:lpstr>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OpenLearn Hub</dc:title>
  <dc:creator>asus</dc:creator>
  <cp:lastModifiedBy>bairedla pavan kumar</cp:lastModifiedBy>
  <cp:revision>142</cp:revision>
  <dcterms:created xsi:type="dcterms:W3CDTF">2023-06-24T07:40:00Z</dcterms:created>
  <dcterms:modified xsi:type="dcterms:W3CDTF">2025-04-10T07:20:35Z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81513E968CA74C21AE3841C271B7963C_13</vt:lpwstr>
  </property>
  <property fmtid="{D5CDD505-2E9C-101B-9397-08002B2CF9AE}" pid="3" name="KSOProductBuildVer">
    <vt:lpwstr>1033-12.2.0.13431</vt:lpwstr>
  </property>
</Properties>
</file>