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2" r:id="rId1"/>
  </p:sldMasterIdLst>
  <p:notesMasterIdLst>
    <p:notesMasterId r:id="rId9"/>
  </p:notesMasterIdLst>
  <p:handoutMasterIdLst>
    <p:handoutMasterId r:id="rId10"/>
  </p:handoutMasterIdLst>
  <p:sldIdLst>
    <p:sldId id="256" r:id="rId2"/>
    <p:sldId id="275" r:id="rId3"/>
    <p:sldId id="280" r:id="rId4"/>
    <p:sldId id="276" r:id="rId5"/>
    <p:sldId id="277" r:id="rId6"/>
    <p:sldId id="278" r:id="rId7"/>
    <p:sldId id="279" r:id="rId8"/>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0"/>
    <a:srgbClr val="004080"/>
    <a:srgbClr val="666666"/>
    <a:srgbClr val="4C4C4C"/>
    <a:srgbClr val="0080B9"/>
    <a:srgbClr val="EEEEEE"/>
    <a:srgbClr val="7F7F7F"/>
    <a:srgbClr val="BCB192"/>
    <a:srgbClr val="BEB495"/>
    <a:srgbClr val="BBB0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15" autoAdjust="0"/>
    <p:restoredTop sz="94727" autoAdjust="0"/>
  </p:normalViewPr>
  <p:slideViewPr>
    <p:cSldViewPr snapToGrid="0">
      <p:cViewPr varScale="1">
        <p:scale>
          <a:sx n="69" d="100"/>
          <a:sy n="69" d="100"/>
        </p:scale>
        <p:origin x="-1608" y="-67"/>
      </p:cViewPr>
      <p:guideLst>
        <p:guide orient="horz" pos="4319"/>
        <p:guide pos="62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279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E873E0-17A0-2340-8D6B-B9EB956FEDB8}" type="datetimeFigureOut">
              <a:rPr lang="en-US" smtClean="0"/>
              <a:pPr/>
              <a:t>4/13/2015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D10571-9D75-F944-8561-FDB433C0CBCC}" type="slidenum">
              <a:rPr lang="en-US" smtClean="0"/>
              <a:pPr/>
              <a:t>‹#›</a:t>
            </a:fld>
            <a:endParaRPr lang="en-US" dirty="0"/>
          </a:p>
        </p:txBody>
      </p:sp>
    </p:spTree>
    <p:extLst>
      <p:ext uri="{BB962C8B-B14F-4D97-AF65-F5344CB8AC3E}">
        <p14:creationId xmlns:p14="http://schemas.microsoft.com/office/powerpoint/2010/main" val="127165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D71D03-043B-E441-9DF3-893DF0FB5820}" type="datetimeFigureOut">
              <a:rPr lang="en-US" smtClean="0"/>
              <a:pPr/>
              <a:t>4/13/2015</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lumMod val="75000"/>
                    <a:lumOff val="25000"/>
                  </a:schemeClr>
                </a:solidFil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lumMod val="75000"/>
                    <a:lumOff val="25000"/>
                  </a:schemeClr>
                </a:solidFill>
              </a:defRPr>
            </a:lvl1pPr>
          </a:lstStyle>
          <a:p>
            <a:fld id="{D5716556-B11B-4D45-8F0B-D8915BD1284A}" type="slidenum">
              <a:rPr lang="en-US" smtClean="0"/>
              <a:pPr/>
              <a:t>‹#›</a:t>
            </a:fld>
            <a:endParaRPr lang="en-US" dirty="0"/>
          </a:p>
        </p:txBody>
      </p:sp>
    </p:spTree>
    <p:extLst>
      <p:ext uri="{BB962C8B-B14F-4D97-AF65-F5344CB8AC3E}">
        <p14:creationId xmlns:p14="http://schemas.microsoft.com/office/powerpoint/2010/main" val="242683318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ln>
          <a:noFill/>
        </a:ln>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L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495300" y="838200"/>
            <a:ext cx="8915400" cy="609600"/>
          </a:xfrm>
          <a:prstGeom prst="rect">
            <a:avLst/>
          </a:prstGeom>
        </p:spPr>
        <p:txBody>
          <a:bodyPr vert="horz"/>
          <a:lstStyle>
            <a:lvl1pPr marL="0" indent="0">
              <a:defRPr>
                <a:solidFill>
                  <a:srgbClr val="595959"/>
                </a:solidFill>
              </a:defRPr>
            </a:lvl1pPr>
          </a:lstStyle>
          <a:p>
            <a:pPr lvl="0"/>
            <a:r>
              <a:rPr lang="en-US" smtClean="0"/>
              <a:t>Click to edit Master text styles</a:t>
            </a:r>
          </a:p>
        </p:txBody>
      </p:sp>
    </p:spTree>
    <p:extLst>
      <p:ext uri="{BB962C8B-B14F-4D97-AF65-F5344CB8AC3E}">
        <p14:creationId xmlns:p14="http://schemas.microsoft.com/office/powerpoint/2010/main" val="370033480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ver | Shanghai">
    <p:spTree>
      <p:nvGrpSpPr>
        <p:cNvPr id="1" name=""/>
        <p:cNvGrpSpPr/>
        <p:nvPr/>
      </p:nvGrpSpPr>
      <p:grpSpPr>
        <a:xfrm>
          <a:off x="0" y="0"/>
          <a:ext cx="0" cy="0"/>
          <a:chOff x="0" y="0"/>
          <a:chExt cx="0" cy="0"/>
        </a:xfrm>
      </p:grpSpPr>
      <p:sp>
        <p:nvSpPr>
          <p:cNvPr id="2" name="Title 1"/>
          <p:cNvSpPr>
            <a:spLocks noGrp="1"/>
          </p:cNvSpPr>
          <p:nvPr>
            <p:ph type="ctrTitle"/>
          </p:nvPr>
        </p:nvSpPr>
        <p:spPr>
          <a:xfrm>
            <a:off x="495300" y="2971800"/>
            <a:ext cx="6273800" cy="970430"/>
          </a:xfrm>
        </p:spPr>
        <p:txBody>
          <a:bodyPr anchor="ctr">
            <a:normAutofit/>
          </a:bodyPr>
          <a:lstStyle>
            <a:lvl1pPr algn="l">
              <a:defRPr sz="2400" b="1"/>
            </a:lvl1pPr>
          </a:lstStyle>
          <a:p>
            <a:r>
              <a:rPr lang="en-US" smtClean="0"/>
              <a:t>Click to edit Master title style</a:t>
            </a:r>
            <a:endParaRPr lang="en-US" dirty="0"/>
          </a:p>
        </p:txBody>
      </p:sp>
      <p:sp>
        <p:nvSpPr>
          <p:cNvPr id="3" name="Subtitle 2"/>
          <p:cNvSpPr>
            <a:spLocks noGrp="1"/>
          </p:cNvSpPr>
          <p:nvPr>
            <p:ph type="subTitle" idx="1"/>
          </p:nvPr>
        </p:nvSpPr>
        <p:spPr>
          <a:xfrm>
            <a:off x="495301" y="3962400"/>
            <a:ext cx="6273948" cy="672164"/>
          </a:xfrm>
          <a:prstGeom prst="rect">
            <a:avLst/>
          </a:prstGeom>
        </p:spPr>
        <p:txBody>
          <a:bodyPr>
            <a:normAutofit/>
          </a:bodyPr>
          <a:lstStyle>
            <a:lvl1pPr marL="0" indent="0" algn="l">
              <a:buNone/>
              <a:defRPr sz="1600" i="0">
                <a:solidFill>
                  <a:srgbClr val="00408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Rectangle 7"/>
          <p:cNvSpPr>
            <a:spLocks noChangeArrowheads="1"/>
          </p:cNvSpPr>
          <p:nvPr/>
        </p:nvSpPr>
        <p:spPr bwMode="auto">
          <a:xfrm>
            <a:off x="7264400" y="382644"/>
            <a:ext cx="2105025" cy="1631216"/>
          </a:xfrm>
          <a:prstGeom prst="rect">
            <a:avLst/>
          </a:prstGeom>
          <a:noFill/>
          <a:ln w="9525">
            <a:noFill/>
            <a:miter lim="800000"/>
            <a:headEnd/>
            <a:tailEnd/>
          </a:ln>
          <a:effectLst/>
        </p:spPr>
        <p:txBody>
          <a:bodyPr wrap="square">
            <a:spAutoFit/>
          </a:bodyPr>
          <a:lstStyle/>
          <a:p>
            <a:pPr algn="r"/>
            <a:r>
              <a:rPr lang="en-US" sz="1000" b="1" dirty="0">
                <a:solidFill>
                  <a:srgbClr val="A6A6A6"/>
                </a:solidFill>
                <a:cs typeface="Arial" charset="0"/>
              </a:rPr>
              <a:t>Opera Solutions, LLC</a:t>
            </a:r>
            <a:br>
              <a:rPr lang="en-US" sz="1000" b="1" dirty="0">
                <a:solidFill>
                  <a:srgbClr val="A6A6A6"/>
                </a:solidFill>
                <a:cs typeface="Arial" charset="0"/>
              </a:rPr>
            </a:br>
            <a:r>
              <a:rPr lang="en-US" sz="1000" dirty="0">
                <a:solidFill>
                  <a:srgbClr val="A6A6A6"/>
                </a:solidFill>
                <a:cs typeface="Arial" charset="0"/>
              </a:rPr>
              <a:t>Yongda International Tower 18th Floor 2277 Longyang Rd. Pudong</a:t>
            </a:r>
          </a:p>
          <a:p>
            <a:pPr algn="r"/>
            <a:r>
              <a:rPr lang="en-US" sz="1000" dirty="0">
                <a:solidFill>
                  <a:srgbClr val="A6A6A6"/>
                </a:solidFill>
                <a:cs typeface="Arial" charset="0"/>
              </a:rPr>
              <a:t>New Area Shanghai PRC 201204 +86 (0) 21 6859 9001 telephone +86 (0) 21 6859 9002 facsimile</a:t>
            </a:r>
          </a:p>
          <a:p>
            <a:pPr algn="r">
              <a:defRPr/>
            </a:pPr>
            <a:r>
              <a:rPr lang="en-US" sz="1000" dirty="0" smtClean="0">
                <a:solidFill>
                  <a:srgbClr val="A6A6A6"/>
                </a:solidFill>
                <a:cs typeface="Arial" charset="0"/>
              </a:rPr>
              <a:t> www.operasolutions.com</a:t>
            </a:r>
            <a:r>
              <a:rPr lang="en-US" sz="1000" dirty="0">
                <a:solidFill>
                  <a:srgbClr val="A6A6A6"/>
                </a:solidFill>
                <a:cs typeface="Arial" charset="0"/>
              </a:rPr>
              <a:t/>
            </a:r>
            <a:br>
              <a:rPr lang="en-US" sz="1000" dirty="0">
                <a:solidFill>
                  <a:srgbClr val="A6A6A6"/>
                </a:solidFill>
                <a:cs typeface="Arial" charset="0"/>
              </a:rPr>
            </a:br>
            <a:endParaRPr lang="en-US" sz="1000" dirty="0">
              <a:solidFill>
                <a:srgbClr val="A6A6A6"/>
              </a:solidFill>
              <a:cs typeface="Arial" charset="0"/>
            </a:endParaRPr>
          </a:p>
        </p:txBody>
      </p:sp>
      <p:sp>
        <p:nvSpPr>
          <p:cNvPr id="12" name="Picture Placeholder 12"/>
          <p:cNvSpPr>
            <a:spLocks noGrp="1"/>
          </p:cNvSpPr>
          <p:nvPr>
            <p:ph type="pic" sz="quarter" idx="10" hasCustomPrompt="1"/>
          </p:nvPr>
        </p:nvSpPr>
        <p:spPr>
          <a:xfrm>
            <a:off x="6934199" y="2971801"/>
            <a:ext cx="2467902" cy="1662113"/>
          </a:xfrm>
          <a:prstGeom prst="rect">
            <a:avLst/>
          </a:prstGeom>
        </p:spPr>
        <p:txBody>
          <a:bodyPr/>
          <a:lstStyle>
            <a:lvl1pPr marL="0" indent="0" algn="ctr">
              <a:defRPr sz="1400"/>
            </a:lvl1pPr>
          </a:lstStyle>
          <a:p>
            <a:r>
              <a:rPr lang="en-US" dirty="0" smtClean="0"/>
              <a:t>Double click to insert client logo here</a:t>
            </a:r>
            <a:endParaRPr lang="en-US" dirty="0"/>
          </a:p>
        </p:txBody>
      </p:sp>
      <p:sp>
        <p:nvSpPr>
          <p:cNvPr id="10" name="Rectangle 27"/>
          <p:cNvSpPr>
            <a:spLocks noChangeArrowheads="1"/>
          </p:cNvSpPr>
          <p:nvPr userDrawn="1">
            <p:custDataLst>
              <p:tags r:id="rId1"/>
            </p:custDataLst>
          </p:nvPr>
        </p:nvSpPr>
        <p:spPr bwMode="auto">
          <a:xfrm>
            <a:off x="495301" y="6248400"/>
            <a:ext cx="6438899" cy="469900"/>
          </a:xfrm>
          <a:prstGeom prst="rect">
            <a:avLst/>
          </a:prstGeom>
          <a:noFill/>
          <a:ln w="9525">
            <a:noFill/>
            <a:miter lim="800000"/>
            <a:headEnd/>
            <a:tailEnd/>
          </a:ln>
        </p:spPr>
        <p:txBody>
          <a:bodyPr lIns="91440" tIns="0" rIns="91440" bIns="0"/>
          <a:lstStyle/>
          <a:p>
            <a:pPr eaLnBrk="0" hangingPunct="0"/>
            <a:r>
              <a:rPr lang="en-GB" altLang="zh-CN" sz="600" b="0" dirty="0">
                <a:solidFill>
                  <a:schemeClr val="bg1">
                    <a:lumMod val="65000"/>
                  </a:schemeClr>
                </a:solidFill>
                <a:ea typeface="SimSun"/>
                <a:cs typeface="SimSun"/>
              </a:rPr>
              <a:t>NOTICE</a:t>
            </a:r>
            <a:r>
              <a:rPr lang="en-GB" altLang="zh-CN" sz="600" b="0" dirty="0" smtClean="0">
                <a:solidFill>
                  <a:schemeClr val="bg1">
                    <a:lumMod val="65000"/>
                  </a:schemeClr>
                </a:solidFill>
                <a:ea typeface="SimSun"/>
                <a:cs typeface="SimSun"/>
              </a:rPr>
              <a:t>: Proprietary </a:t>
            </a:r>
            <a:r>
              <a:rPr lang="en-GB" altLang="zh-CN" sz="600" b="0" dirty="0">
                <a:solidFill>
                  <a:schemeClr val="bg1">
                    <a:lumMod val="65000"/>
                  </a:schemeClr>
                </a:solidFill>
                <a:ea typeface="SimSun"/>
                <a:cs typeface="SimSun"/>
              </a:rPr>
              <a:t>and Confidential</a:t>
            </a:r>
          </a:p>
          <a:p>
            <a:pPr eaLnBrk="0" hangingPunct="0"/>
            <a:r>
              <a:rPr lang="en-GB" altLang="zh-CN" sz="600" b="0" dirty="0">
                <a:solidFill>
                  <a:schemeClr val="bg1">
                    <a:lumMod val="65000"/>
                  </a:schemeClr>
                </a:solidFill>
                <a:ea typeface="SimSun"/>
                <a:cs typeface="SimSun"/>
              </a:rPr>
              <a:t>This material is proprietary to Opera Solutions</a:t>
            </a:r>
            <a:r>
              <a:rPr lang="en-GB" altLang="zh-CN" sz="600" b="0" dirty="0" smtClean="0">
                <a:solidFill>
                  <a:schemeClr val="bg1">
                    <a:lumMod val="65000"/>
                  </a:schemeClr>
                </a:solidFill>
                <a:ea typeface="SimSun"/>
                <a:cs typeface="SimSun"/>
              </a:rPr>
              <a:t>. It </a:t>
            </a:r>
            <a:r>
              <a:rPr lang="en-GB" altLang="zh-CN" sz="600" b="0" dirty="0">
                <a:solidFill>
                  <a:schemeClr val="bg1">
                    <a:lumMod val="65000"/>
                  </a:schemeClr>
                </a:solidFill>
                <a:ea typeface="SimSun"/>
                <a:cs typeface="SimSun"/>
              </a:rPr>
              <a:t>contains trade secrets and confidential information which is </a:t>
            </a:r>
            <a:r>
              <a:rPr lang="en-GB" altLang="zh-CN" sz="600" b="0" dirty="0" smtClean="0">
                <a:solidFill>
                  <a:schemeClr val="bg1">
                    <a:lumMod val="65000"/>
                  </a:schemeClr>
                </a:solidFill>
                <a:ea typeface="SimSun"/>
                <a:cs typeface="SimSun"/>
              </a:rPr>
              <a:t>sole property </a:t>
            </a:r>
            <a:r>
              <a:rPr lang="en-GB" altLang="zh-CN" sz="600" b="0" dirty="0">
                <a:solidFill>
                  <a:schemeClr val="bg1">
                    <a:lumMod val="65000"/>
                  </a:schemeClr>
                </a:solidFill>
                <a:ea typeface="SimSun"/>
                <a:cs typeface="SimSun"/>
              </a:rPr>
              <a:t>of Opera Solutions. This material is solely for the Client</a:t>
            </a:r>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s internal use</a:t>
            </a:r>
            <a:r>
              <a:rPr lang="en-GB" altLang="zh-CN" sz="600" b="0" dirty="0" smtClean="0">
                <a:solidFill>
                  <a:schemeClr val="bg1">
                    <a:lumMod val="65000"/>
                  </a:schemeClr>
                </a:solidFill>
                <a:ea typeface="SimSun"/>
                <a:cs typeface="SimSun"/>
              </a:rPr>
              <a:t>. This </a:t>
            </a:r>
            <a:r>
              <a:rPr lang="en-GB" altLang="zh-CN" sz="600" b="0" dirty="0">
                <a:solidFill>
                  <a:schemeClr val="bg1">
                    <a:lumMod val="65000"/>
                  </a:schemeClr>
                </a:solidFill>
                <a:ea typeface="SimSun"/>
                <a:cs typeface="SimSun"/>
              </a:rPr>
              <a:t>material shall not be used, reproduced, copied, disclosed, transmitted, in whole or in part, without the express </a:t>
            </a:r>
            <a:r>
              <a:rPr lang="en-GB" altLang="zh-CN" sz="600" b="0" dirty="0" smtClean="0">
                <a:solidFill>
                  <a:schemeClr val="bg1">
                    <a:lumMod val="65000"/>
                  </a:schemeClr>
                </a:solidFill>
                <a:ea typeface="SimSun"/>
                <a:cs typeface="SimSun"/>
              </a:rPr>
              <a:t>written consent </a:t>
            </a:r>
            <a:r>
              <a:rPr lang="en-GB" altLang="zh-CN" sz="600" b="0" dirty="0">
                <a:solidFill>
                  <a:schemeClr val="bg1">
                    <a:lumMod val="65000"/>
                  </a:schemeClr>
                </a:solidFill>
                <a:ea typeface="SimSun"/>
                <a:cs typeface="SimSun"/>
              </a:rPr>
              <a:t>of Opera Solutions.</a:t>
            </a:r>
          </a:p>
          <a:p>
            <a:pPr eaLnBrk="0" hangingPunct="0"/>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 </a:t>
            </a:r>
            <a:r>
              <a:rPr lang="en-GB" altLang="zh-CN" sz="600" b="0" dirty="0" smtClean="0">
                <a:solidFill>
                  <a:schemeClr val="bg1">
                    <a:lumMod val="65000"/>
                  </a:schemeClr>
                </a:solidFill>
                <a:ea typeface="SimSun"/>
                <a:cs typeface="SimSun"/>
              </a:rPr>
              <a:t>2012 </a:t>
            </a:r>
            <a:r>
              <a:rPr lang="en-GB" altLang="zh-CN" sz="600" b="0" dirty="0">
                <a:solidFill>
                  <a:schemeClr val="bg1">
                    <a:lumMod val="65000"/>
                  </a:schemeClr>
                </a:solidFill>
                <a:ea typeface="SimSun"/>
                <a:cs typeface="SimSun"/>
              </a:rPr>
              <a:t>Opera </a:t>
            </a:r>
            <a:r>
              <a:rPr lang="en-GB" altLang="zh-CN" sz="600" b="0" dirty="0" smtClean="0">
                <a:solidFill>
                  <a:schemeClr val="bg1">
                    <a:lumMod val="65000"/>
                  </a:schemeClr>
                </a:solidFill>
                <a:ea typeface="SimSun"/>
                <a:cs typeface="SimSun"/>
              </a:rPr>
              <a:t>Solutions, LLC. All </a:t>
            </a:r>
            <a:r>
              <a:rPr lang="en-GB" altLang="zh-CN" sz="600" b="0" dirty="0">
                <a:solidFill>
                  <a:schemeClr val="bg1">
                    <a:lumMod val="65000"/>
                  </a:schemeClr>
                </a:solidFill>
                <a:ea typeface="SimSun"/>
                <a:cs typeface="SimSun"/>
              </a:rPr>
              <a:t>rights reserved.</a:t>
            </a:r>
          </a:p>
        </p:txBody>
      </p:sp>
      <p:pic>
        <p:nvPicPr>
          <p:cNvPr id="9" name="Picture 8" descr="opera_logo [Converted].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4925" y="533400"/>
            <a:ext cx="2514600" cy="750727"/>
          </a:xfrm>
          <a:prstGeom prst="rect">
            <a:avLst/>
          </a:prstGeom>
        </p:spPr>
      </p:pic>
    </p:spTree>
    <p:extLst>
      <p:ext uri="{BB962C8B-B14F-4D97-AF65-F5344CB8AC3E}">
        <p14:creationId xmlns:p14="http://schemas.microsoft.com/office/powerpoint/2010/main" val="262731419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over | London">
    <p:spTree>
      <p:nvGrpSpPr>
        <p:cNvPr id="1" name=""/>
        <p:cNvGrpSpPr/>
        <p:nvPr/>
      </p:nvGrpSpPr>
      <p:grpSpPr>
        <a:xfrm>
          <a:off x="0" y="0"/>
          <a:ext cx="0" cy="0"/>
          <a:chOff x="0" y="0"/>
          <a:chExt cx="0" cy="0"/>
        </a:xfrm>
      </p:grpSpPr>
      <p:sp>
        <p:nvSpPr>
          <p:cNvPr id="2" name="Title 1"/>
          <p:cNvSpPr>
            <a:spLocks noGrp="1"/>
          </p:cNvSpPr>
          <p:nvPr>
            <p:ph type="ctrTitle"/>
          </p:nvPr>
        </p:nvSpPr>
        <p:spPr>
          <a:xfrm>
            <a:off x="495300" y="2971800"/>
            <a:ext cx="6273800" cy="970430"/>
          </a:xfrm>
        </p:spPr>
        <p:txBody>
          <a:bodyPr anchor="ctr">
            <a:normAutofit/>
          </a:bodyPr>
          <a:lstStyle>
            <a:lvl1pPr algn="l">
              <a:defRPr sz="2400" b="1">
                <a:solidFill>
                  <a:srgbClr val="0091C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95301" y="3962400"/>
            <a:ext cx="6273948" cy="672164"/>
          </a:xfrm>
          <a:prstGeom prst="rect">
            <a:avLst/>
          </a:prstGeom>
        </p:spPr>
        <p:txBody>
          <a:bodyPr>
            <a:normAutofit/>
          </a:bodyPr>
          <a:lstStyle>
            <a:lvl1pPr marL="0" indent="0" algn="l">
              <a:buNone/>
              <a:defRPr sz="1600" i="0">
                <a:solidFill>
                  <a:srgbClr val="00408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Rectangle 7"/>
          <p:cNvSpPr>
            <a:spLocks noChangeArrowheads="1"/>
          </p:cNvSpPr>
          <p:nvPr/>
        </p:nvSpPr>
        <p:spPr bwMode="auto">
          <a:xfrm>
            <a:off x="7264399" y="382645"/>
            <a:ext cx="2137702" cy="1015663"/>
          </a:xfrm>
          <a:prstGeom prst="rect">
            <a:avLst/>
          </a:prstGeom>
          <a:noFill/>
          <a:ln w="9525">
            <a:noFill/>
            <a:miter lim="800000"/>
            <a:headEnd/>
            <a:tailEnd/>
          </a:ln>
          <a:effectLst/>
        </p:spPr>
        <p:txBody>
          <a:bodyPr wrap="square">
            <a:spAutoFit/>
          </a:bodyPr>
          <a:lstStyle/>
          <a:p>
            <a:pPr algn="r">
              <a:defRPr/>
            </a:pPr>
            <a:r>
              <a:rPr lang="en-US" sz="1000" b="1" dirty="0" smtClean="0">
                <a:solidFill>
                  <a:srgbClr val="A6A6A6"/>
                </a:solidFill>
                <a:cs typeface="Arial" charset="0"/>
              </a:rPr>
              <a:t>Opera Solutions, LLC</a:t>
            </a:r>
            <a:r>
              <a:rPr lang="en-US" sz="1000" dirty="0" smtClean="0">
                <a:solidFill>
                  <a:srgbClr val="A6A6A6"/>
                </a:solidFill>
                <a:cs typeface="Arial" charset="0"/>
              </a:rPr>
              <a:t/>
            </a:r>
            <a:br>
              <a:rPr lang="en-US" sz="1000" dirty="0" smtClean="0">
                <a:solidFill>
                  <a:srgbClr val="A6A6A6"/>
                </a:solidFill>
                <a:cs typeface="Arial" charset="0"/>
              </a:rPr>
            </a:br>
            <a:r>
              <a:rPr lang="en-US" sz="1000" dirty="0">
                <a:solidFill>
                  <a:srgbClr val="A6A6A6"/>
                </a:solidFill>
                <a:cs typeface="Arial" charset="0"/>
              </a:rPr>
              <a:t>14 Garrick </a:t>
            </a:r>
            <a:r>
              <a:rPr lang="en-US" sz="1000" dirty="0" smtClean="0">
                <a:solidFill>
                  <a:srgbClr val="A6A6A6"/>
                </a:solidFill>
                <a:cs typeface="Arial" charset="0"/>
              </a:rPr>
              <a:t>Street</a:t>
            </a:r>
            <a:endParaRPr lang="en-US" sz="1000" dirty="0">
              <a:solidFill>
                <a:srgbClr val="A6A6A6"/>
              </a:solidFill>
              <a:cs typeface="Arial" charset="0"/>
            </a:endParaRPr>
          </a:p>
          <a:p>
            <a:pPr algn="r">
              <a:defRPr/>
            </a:pPr>
            <a:r>
              <a:rPr lang="en-US" sz="1000" dirty="0">
                <a:solidFill>
                  <a:srgbClr val="A6A6A6"/>
                </a:solidFill>
                <a:cs typeface="Arial" charset="0"/>
              </a:rPr>
              <a:t>London WC2E 9SB</a:t>
            </a:r>
            <a:r>
              <a:rPr lang="en-US" sz="1000" dirty="0" smtClean="0">
                <a:solidFill>
                  <a:srgbClr val="A6A6A6"/>
                </a:solidFill>
                <a:cs typeface="Arial" charset="0"/>
              </a:rPr>
              <a:t> +</a:t>
            </a:r>
            <a:r>
              <a:rPr lang="en-US" sz="1000" dirty="0">
                <a:solidFill>
                  <a:srgbClr val="A6A6A6"/>
                </a:solidFill>
                <a:cs typeface="Arial" charset="0"/>
              </a:rPr>
              <a:t>44 20 7420 3820 telephone</a:t>
            </a:r>
            <a:r>
              <a:rPr lang="en-US" sz="1000" dirty="0" smtClean="0">
                <a:solidFill>
                  <a:srgbClr val="A6A6A6"/>
                </a:solidFill>
                <a:cs typeface="Arial" charset="0"/>
              </a:rPr>
              <a:t> +</a:t>
            </a:r>
            <a:r>
              <a:rPr lang="en-US" sz="1000" dirty="0">
                <a:solidFill>
                  <a:srgbClr val="A6A6A6"/>
                </a:solidFill>
                <a:cs typeface="Arial" charset="0"/>
              </a:rPr>
              <a:t>44 20 7420 3829 facsimile</a:t>
            </a:r>
          </a:p>
          <a:p>
            <a:pPr algn="r">
              <a:defRPr/>
            </a:pPr>
            <a:r>
              <a:rPr lang="en-US" sz="1000" dirty="0" smtClean="0">
                <a:solidFill>
                  <a:srgbClr val="A6A6A6"/>
                </a:solidFill>
                <a:cs typeface="Arial" charset="0"/>
              </a:rPr>
              <a:t>www.operasolutions.com</a:t>
            </a:r>
            <a:endParaRPr lang="en-US" sz="1000" dirty="0">
              <a:solidFill>
                <a:srgbClr val="A6A6A6"/>
              </a:solidFill>
              <a:cs typeface="Arial" charset="0"/>
            </a:endParaRPr>
          </a:p>
        </p:txBody>
      </p:sp>
      <p:sp>
        <p:nvSpPr>
          <p:cNvPr id="10" name="Picture Placeholder 12"/>
          <p:cNvSpPr>
            <a:spLocks noGrp="1"/>
          </p:cNvSpPr>
          <p:nvPr>
            <p:ph type="pic" sz="quarter" idx="10" hasCustomPrompt="1"/>
          </p:nvPr>
        </p:nvSpPr>
        <p:spPr>
          <a:xfrm>
            <a:off x="6934199" y="2971801"/>
            <a:ext cx="2467902" cy="1662113"/>
          </a:xfrm>
          <a:prstGeom prst="rect">
            <a:avLst/>
          </a:prstGeom>
        </p:spPr>
        <p:txBody>
          <a:bodyPr/>
          <a:lstStyle>
            <a:lvl1pPr marL="0" indent="0" algn="ctr">
              <a:defRPr sz="1400"/>
            </a:lvl1pPr>
          </a:lstStyle>
          <a:p>
            <a:r>
              <a:rPr lang="en-US" dirty="0" smtClean="0"/>
              <a:t>Double click to insert client logo here</a:t>
            </a:r>
            <a:endParaRPr lang="en-US" dirty="0"/>
          </a:p>
        </p:txBody>
      </p:sp>
      <p:sp>
        <p:nvSpPr>
          <p:cNvPr id="11" name="Rectangle 27"/>
          <p:cNvSpPr>
            <a:spLocks noChangeArrowheads="1"/>
          </p:cNvSpPr>
          <p:nvPr userDrawn="1">
            <p:custDataLst>
              <p:tags r:id="rId1"/>
            </p:custDataLst>
          </p:nvPr>
        </p:nvSpPr>
        <p:spPr bwMode="auto">
          <a:xfrm>
            <a:off x="495301" y="6248400"/>
            <a:ext cx="6438899" cy="469900"/>
          </a:xfrm>
          <a:prstGeom prst="rect">
            <a:avLst/>
          </a:prstGeom>
          <a:noFill/>
          <a:ln w="9525">
            <a:noFill/>
            <a:miter lim="800000"/>
            <a:headEnd/>
            <a:tailEnd/>
          </a:ln>
        </p:spPr>
        <p:txBody>
          <a:bodyPr lIns="91440" tIns="0" rIns="91440" bIns="0"/>
          <a:lstStyle/>
          <a:p>
            <a:pPr eaLnBrk="0" hangingPunct="0"/>
            <a:r>
              <a:rPr lang="en-GB" altLang="zh-CN" sz="600" b="0" dirty="0">
                <a:solidFill>
                  <a:schemeClr val="bg1">
                    <a:lumMod val="65000"/>
                  </a:schemeClr>
                </a:solidFill>
                <a:ea typeface="SimSun"/>
                <a:cs typeface="SimSun"/>
              </a:rPr>
              <a:t>NOTICE</a:t>
            </a:r>
            <a:r>
              <a:rPr lang="en-GB" altLang="zh-CN" sz="600" b="0" dirty="0" smtClean="0">
                <a:solidFill>
                  <a:schemeClr val="bg1">
                    <a:lumMod val="65000"/>
                  </a:schemeClr>
                </a:solidFill>
                <a:ea typeface="SimSun"/>
                <a:cs typeface="SimSun"/>
              </a:rPr>
              <a:t>: Proprietary </a:t>
            </a:r>
            <a:r>
              <a:rPr lang="en-GB" altLang="zh-CN" sz="600" b="0" dirty="0">
                <a:solidFill>
                  <a:schemeClr val="bg1">
                    <a:lumMod val="65000"/>
                  </a:schemeClr>
                </a:solidFill>
                <a:ea typeface="SimSun"/>
                <a:cs typeface="SimSun"/>
              </a:rPr>
              <a:t>and Confidential</a:t>
            </a:r>
          </a:p>
          <a:p>
            <a:pPr eaLnBrk="0" hangingPunct="0"/>
            <a:r>
              <a:rPr lang="en-GB" altLang="zh-CN" sz="600" b="0" dirty="0">
                <a:solidFill>
                  <a:schemeClr val="bg1">
                    <a:lumMod val="65000"/>
                  </a:schemeClr>
                </a:solidFill>
                <a:ea typeface="SimSun"/>
                <a:cs typeface="SimSun"/>
              </a:rPr>
              <a:t>This material is proprietary to Opera Solutions</a:t>
            </a:r>
            <a:r>
              <a:rPr lang="en-GB" altLang="zh-CN" sz="600" b="0" dirty="0" smtClean="0">
                <a:solidFill>
                  <a:schemeClr val="bg1">
                    <a:lumMod val="65000"/>
                  </a:schemeClr>
                </a:solidFill>
                <a:ea typeface="SimSun"/>
                <a:cs typeface="SimSun"/>
              </a:rPr>
              <a:t>. It </a:t>
            </a:r>
            <a:r>
              <a:rPr lang="en-GB" altLang="zh-CN" sz="600" b="0" dirty="0">
                <a:solidFill>
                  <a:schemeClr val="bg1">
                    <a:lumMod val="65000"/>
                  </a:schemeClr>
                </a:solidFill>
                <a:ea typeface="SimSun"/>
                <a:cs typeface="SimSun"/>
              </a:rPr>
              <a:t>contains trade secrets and confidential information which is </a:t>
            </a:r>
            <a:r>
              <a:rPr lang="en-GB" altLang="zh-CN" sz="600" b="0" dirty="0" smtClean="0">
                <a:solidFill>
                  <a:schemeClr val="bg1">
                    <a:lumMod val="65000"/>
                  </a:schemeClr>
                </a:solidFill>
                <a:ea typeface="SimSun"/>
                <a:cs typeface="SimSun"/>
              </a:rPr>
              <a:t>sole property </a:t>
            </a:r>
            <a:r>
              <a:rPr lang="en-GB" altLang="zh-CN" sz="600" b="0" dirty="0">
                <a:solidFill>
                  <a:schemeClr val="bg1">
                    <a:lumMod val="65000"/>
                  </a:schemeClr>
                </a:solidFill>
                <a:ea typeface="SimSun"/>
                <a:cs typeface="SimSun"/>
              </a:rPr>
              <a:t>of Opera Solutions. This material is solely for the Client</a:t>
            </a:r>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s internal use</a:t>
            </a:r>
            <a:r>
              <a:rPr lang="en-GB" altLang="zh-CN" sz="600" b="0" dirty="0" smtClean="0">
                <a:solidFill>
                  <a:schemeClr val="bg1">
                    <a:lumMod val="65000"/>
                  </a:schemeClr>
                </a:solidFill>
                <a:ea typeface="SimSun"/>
                <a:cs typeface="SimSun"/>
              </a:rPr>
              <a:t>. This </a:t>
            </a:r>
            <a:r>
              <a:rPr lang="en-GB" altLang="zh-CN" sz="600" b="0" dirty="0">
                <a:solidFill>
                  <a:schemeClr val="bg1">
                    <a:lumMod val="65000"/>
                  </a:schemeClr>
                </a:solidFill>
                <a:ea typeface="SimSun"/>
                <a:cs typeface="SimSun"/>
              </a:rPr>
              <a:t>material shall not be used, reproduced, copied, disclosed, transmitted, in whole or in part, without the express </a:t>
            </a:r>
            <a:r>
              <a:rPr lang="en-GB" altLang="zh-CN" sz="600" b="0" dirty="0" smtClean="0">
                <a:solidFill>
                  <a:schemeClr val="bg1">
                    <a:lumMod val="65000"/>
                  </a:schemeClr>
                </a:solidFill>
                <a:ea typeface="SimSun"/>
                <a:cs typeface="SimSun"/>
              </a:rPr>
              <a:t>written consent </a:t>
            </a:r>
            <a:r>
              <a:rPr lang="en-GB" altLang="zh-CN" sz="600" b="0" dirty="0">
                <a:solidFill>
                  <a:schemeClr val="bg1">
                    <a:lumMod val="65000"/>
                  </a:schemeClr>
                </a:solidFill>
                <a:ea typeface="SimSun"/>
                <a:cs typeface="SimSun"/>
              </a:rPr>
              <a:t>of Opera Solutions.</a:t>
            </a:r>
          </a:p>
          <a:p>
            <a:pPr eaLnBrk="0" hangingPunct="0"/>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 </a:t>
            </a:r>
            <a:r>
              <a:rPr lang="en-GB" altLang="zh-CN" sz="600" b="0" dirty="0" smtClean="0">
                <a:solidFill>
                  <a:schemeClr val="bg1">
                    <a:lumMod val="65000"/>
                  </a:schemeClr>
                </a:solidFill>
                <a:ea typeface="SimSun"/>
                <a:cs typeface="SimSun"/>
              </a:rPr>
              <a:t>2012 </a:t>
            </a:r>
            <a:r>
              <a:rPr lang="en-GB" altLang="zh-CN" sz="600" b="0" dirty="0">
                <a:solidFill>
                  <a:schemeClr val="bg1">
                    <a:lumMod val="65000"/>
                  </a:schemeClr>
                </a:solidFill>
                <a:ea typeface="SimSun"/>
                <a:cs typeface="SimSun"/>
              </a:rPr>
              <a:t>Opera </a:t>
            </a:r>
            <a:r>
              <a:rPr lang="en-GB" altLang="zh-CN" sz="600" b="0" dirty="0" smtClean="0">
                <a:solidFill>
                  <a:schemeClr val="bg1">
                    <a:lumMod val="65000"/>
                  </a:schemeClr>
                </a:solidFill>
                <a:ea typeface="SimSun"/>
                <a:cs typeface="SimSun"/>
              </a:rPr>
              <a:t>Solutions, LLC. All </a:t>
            </a:r>
            <a:r>
              <a:rPr lang="en-GB" altLang="zh-CN" sz="600" b="0" dirty="0">
                <a:solidFill>
                  <a:schemeClr val="bg1">
                    <a:lumMod val="65000"/>
                  </a:schemeClr>
                </a:solidFill>
                <a:ea typeface="SimSun"/>
                <a:cs typeface="SimSun"/>
              </a:rPr>
              <a:t>rights reserved.</a:t>
            </a:r>
          </a:p>
        </p:txBody>
      </p:sp>
      <p:pic>
        <p:nvPicPr>
          <p:cNvPr id="9" name="Picture 8" descr="opera_logo [Converted].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4925" y="533400"/>
            <a:ext cx="2514600" cy="750727"/>
          </a:xfrm>
          <a:prstGeom prst="rect">
            <a:avLst/>
          </a:prstGeom>
        </p:spPr>
      </p:pic>
    </p:spTree>
    <p:extLst>
      <p:ext uri="{BB962C8B-B14F-4D97-AF65-F5344CB8AC3E}">
        <p14:creationId xmlns:p14="http://schemas.microsoft.com/office/powerpoint/2010/main" val="262731419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 Paris">
    <p:spTree>
      <p:nvGrpSpPr>
        <p:cNvPr id="1" name=""/>
        <p:cNvGrpSpPr/>
        <p:nvPr/>
      </p:nvGrpSpPr>
      <p:grpSpPr>
        <a:xfrm>
          <a:off x="0" y="0"/>
          <a:ext cx="0" cy="0"/>
          <a:chOff x="0" y="0"/>
          <a:chExt cx="0" cy="0"/>
        </a:xfrm>
      </p:grpSpPr>
      <p:sp>
        <p:nvSpPr>
          <p:cNvPr id="2" name="Title 1"/>
          <p:cNvSpPr>
            <a:spLocks noGrp="1"/>
          </p:cNvSpPr>
          <p:nvPr>
            <p:ph type="ctrTitle"/>
          </p:nvPr>
        </p:nvSpPr>
        <p:spPr>
          <a:xfrm>
            <a:off x="495300" y="2971800"/>
            <a:ext cx="6273800" cy="970430"/>
          </a:xfrm>
        </p:spPr>
        <p:txBody>
          <a:bodyPr anchor="ctr">
            <a:normAutofit/>
          </a:bodyPr>
          <a:lstStyle>
            <a:lvl1pPr algn="l">
              <a:defRPr sz="2400" b="1"/>
            </a:lvl1pPr>
          </a:lstStyle>
          <a:p>
            <a:r>
              <a:rPr lang="en-US" smtClean="0"/>
              <a:t>Click to edit Master title style</a:t>
            </a:r>
            <a:endParaRPr lang="en-US" dirty="0"/>
          </a:p>
        </p:txBody>
      </p:sp>
      <p:sp>
        <p:nvSpPr>
          <p:cNvPr id="3" name="Subtitle 2"/>
          <p:cNvSpPr>
            <a:spLocks noGrp="1"/>
          </p:cNvSpPr>
          <p:nvPr>
            <p:ph type="subTitle" idx="1"/>
          </p:nvPr>
        </p:nvSpPr>
        <p:spPr>
          <a:xfrm>
            <a:off x="495301" y="3962400"/>
            <a:ext cx="6273948" cy="672164"/>
          </a:xfrm>
          <a:prstGeom prst="rect">
            <a:avLst/>
          </a:prstGeom>
        </p:spPr>
        <p:txBody>
          <a:bodyPr>
            <a:normAutofit/>
          </a:bodyPr>
          <a:lstStyle>
            <a:lvl1pPr marL="0" indent="0" algn="l">
              <a:buNone/>
              <a:defRPr sz="1600" i="0">
                <a:solidFill>
                  <a:srgbClr val="00408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a:spLocks noChangeArrowheads="1"/>
          </p:cNvSpPr>
          <p:nvPr/>
        </p:nvSpPr>
        <p:spPr bwMode="auto">
          <a:xfrm>
            <a:off x="7264400" y="382645"/>
            <a:ext cx="2105025" cy="1323439"/>
          </a:xfrm>
          <a:prstGeom prst="rect">
            <a:avLst/>
          </a:prstGeom>
          <a:noFill/>
          <a:ln w="9525">
            <a:noFill/>
            <a:miter lim="800000"/>
            <a:headEnd/>
            <a:tailEnd/>
          </a:ln>
          <a:effectLst/>
        </p:spPr>
        <p:txBody>
          <a:bodyPr wrap="square">
            <a:spAutoFit/>
          </a:bodyPr>
          <a:lstStyle/>
          <a:p>
            <a:pPr algn="r"/>
            <a:r>
              <a:rPr lang="en-US" sz="1000" b="1" dirty="0" smtClean="0">
                <a:solidFill>
                  <a:srgbClr val="A6A6A6"/>
                </a:solidFill>
                <a:cs typeface="Arial" charset="0"/>
              </a:rPr>
              <a:t>Opera Solutions, LLC</a:t>
            </a:r>
            <a:r>
              <a:rPr lang="en-US" sz="1000" dirty="0" smtClean="0">
                <a:solidFill>
                  <a:srgbClr val="A6A6A6"/>
                </a:solidFill>
                <a:cs typeface="Arial" charset="0"/>
              </a:rPr>
              <a:t/>
            </a:r>
            <a:br>
              <a:rPr lang="en-US" sz="1000" dirty="0" smtClean="0">
                <a:solidFill>
                  <a:srgbClr val="A6A6A6"/>
                </a:solidFill>
                <a:cs typeface="Arial" charset="0"/>
              </a:rPr>
            </a:br>
            <a:r>
              <a:rPr lang="en-US" sz="1000" dirty="0">
                <a:solidFill>
                  <a:srgbClr val="A6A6A6"/>
                </a:solidFill>
                <a:cs typeface="Arial" charset="0"/>
              </a:rPr>
              <a:t>10, </a:t>
            </a:r>
            <a:r>
              <a:rPr lang="en-US" sz="1000" dirty="0" smtClean="0">
                <a:solidFill>
                  <a:srgbClr val="A6A6A6"/>
                </a:solidFill>
                <a:cs typeface="Arial" charset="0"/>
              </a:rPr>
              <a:t>Place Vendôme</a:t>
            </a:r>
          </a:p>
          <a:p>
            <a:pPr algn="r"/>
            <a:r>
              <a:rPr lang="en-US" sz="1000" dirty="0" smtClean="0">
                <a:solidFill>
                  <a:srgbClr val="A6A6A6"/>
                </a:solidFill>
                <a:cs typeface="Arial" charset="0"/>
              </a:rPr>
              <a:t>Paris  75001</a:t>
            </a:r>
          </a:p>
          <a:p>
            <a:pPr algn="r"/>
            <a:r>
              <a:rPr lang="en-US" sz="1000" dirty="0" smtClean="0">
                <a:solidFill>
                  <a:srgbClr val="A6A6A6"/>
                </a:solidFill>
                <a:cs typeface="Arial" charset="0"/>
              </a:rPr>
              <a:t>+</a:t>
            </a:r>
            <a:r>
              <a:rPr lang="en-US" sz="1000" dirty="0">
                <a:solidFill>
                  <a:srgbClr val="A6A6A6"/>
                </a:solidFill>
                <a:cs typeface="Arial" charset="0"/>
              </a:rPr>
              <a:t>331 53 456676 telephone</a:t>
            </a:r>
          </a:p>
          <a:p>
            <a:pPr algn="r"/>
            <a:r>
              <a:rPr lang="en-US" sz="1000" dirty="0">
                <a:solidFill>
                  <a:srgbClr val="A6A6A6"/>
                </a:solidFill>
                <a:cs typeface="Arial" charset="0"/>
              </a:rPr>
              <a:t>+331 53 455455 facsimile</a:t>
            </a:r>
          </a:p>
          <a:p>
            <a:pPr algn="r">
              <a:defRPr/>
            </a:pPr>
            <a:r>
              <a:rPr lang="en-US" sz="1000" dirty="0" smtClean="0">
                <a:solidFill>
                  <a:srgbClr val="A6A6A6"/>
                </a:solidFill>
                <a:cs typeface="Arial" charset="0"/>
              </a:rPr>
              <a:t>www.operasolutions.com</a:t>
            </a:r>
            <a:br>
              <a:rPr lang="en-US" sz="1000" dirty="0" smtClean="0">
                <a:solidFill>
                  <a:srgbClr val="A6A6A6"/>
                </a:solidFill>
                <a:cs typeface="Arial" charset="0"/>
              </a:rPr>
            </a:br>
            <a:endParaRPr lang="en-US" sz="1000" dirty="0">
              <a:solidFill>
                <a:srgbClr val="A6A6A6"/>
              </a:solidFill>
              <a:cs typeface="Arial" charset="0"/>
            </a:endParaRPr>
          </a:p>
        </p:txBody>
      </p:sp>
      <p:sp>
        <p:nvSpPr>
          <p:cNvPr id="9" name="Picture Placeholder 12"/>
          <p:cNvSpPr>
            <a:spLocks noGrp="1"/>
          </p:cNvSpPr>
          <p:nvPr>
            <p:ph type="pic" sz="quarter" idx="10" hasCustomPrompt="1"/>
          </p:nvPr>
        </p:nvSpPr>
        <p:spPr>
          <a:xfrm>
            <a:off x="6934199" y="2971801"/>
            <a:ext cx="2467902" cy="1662113"/>
          </a:xfrm>
          <a:prstGeom prst="rect">
            <a:avLst/>
          </a:prstGeom>
        </p:spPr>
        <p:txBody>
          <a:bodyPr/>
          <a:lstStyle>
            <a:lvl1pPr marL="0" indent="0" algn="ctr">
              <a:defRPr sz="1400"/>
            </a:lvl1pPr>
          </a:lstStyle>
          <a:p>
            <a:r>
              <a:rPr lang="en-US" dirty="0" smtClean="0"/>
              <a:t>Double click to insert client logo here</a:t>
            </a:r>
            <a:endParaRPr lang="en-US" dirty="0"/>
          </a:p>
        </p:txBody>
      </p:sp>
      <p:sp>
        <p:nvSpPr>
          <p:cNvPr id="11" name="Rectangle 27"/>
          <p:cNvSpPr>
            <a:spLocks noChangeArrowheads="1"/>
          </p:cNvSpPr>
          <p:nvPr userDrawn="1">
            <p:custDataLst>
              <p:tags r:id="rId1"/>
            </p:custDataLst>
          </p:nvPr>
        </p:nvSpPr>
        <p:spPr bwMode="auto">
          <a:xfrm>
            <a:off x="495301" y="6248400"/>
            <a:ext cx="6438899" cy="469900"/>
          </a:xfrm>
          <a:prstGeom prst="rect">
            <a:avLst/>
          </a:prstGeom>
          <a:noFill/>
          <a:ln w="9525">
            <a:noFill/>
            <a:miter lim="800000"/>
            <a:headEnd/>
            <a:tailEnd/>
          </a:ln>
        </p:spPr>
        <p:txBody>
          <a:bodyPr lIns="91440" tIns="0" rIns="91440" bIns="0"/>
          <a:lstStyle/>
          <a:p>
            <a:pPr eaLnBrk="0" hangingPunct="0"/>
            <a:r>
              <a:rPr lang="en-GB" altLang="zh-CN" sz="600" b="0" dirty="0">
                <a:solidFill>
                  <a:schemeClr val="bg1">
                    <a:lumMod val="65000"/>
                  </a:schemeClr>
                </a:solidFill>
                <a:ea typeface="SimSun"/>
                <a:cs typeface="SimSun"/>
              </a:rPr>
              <a:t>NOTICE</a:t>
            </a:r>
            <a:r>
              <a:rPr lang="en-GB" altLang="zh-CN" sz="600" b="0" dirty="0" smtClean="0">
                <a:solidFill>
                  <a:schemeClr val="bg1">
                    <a:lumMod val="65000"/>
                  </a:schemeClr>
                </a:solidFill>
                <a:ea typeface="SimSun"/>
                <a:cs typeface="SimSun"/>
              </a:rPr>
              <a:t>: Proprietary </a:t>
            </a:r>
            <a:r>
              <a:rPr lang="en-GB" altLang="zh-CN" sz="600" b="0" dirty="0">
                <a:solidFill>
                  <a:schemeClr val="bg1">
                    <a:lumMod val="65000"/>
                  </a:schemeClr>
                </a:solidFill>
                <a:ea typeface="SimSun"/>
                <a:cs typeface="SimSun"/>
              </a:rPr>
              <a:t>and Confidential</a:t>
            </a:r>
          </a:p>
          <a:p>
            <a:pPr eaLnBrk="0" hangingPunct="0"/>
            <a:r>
              <a:rPr lang="en-GB" altLang="zh-CN" sz="600" b="0" dirty="0">
                <a:solidFill>
                  <a:schemeClr val="bg1">
                    <a:lumMod val="65000"/>
                  </a:schemeClr>
                </a:solidFill>
                <a:ea typeface="SimSun"/>
                <a:cs typeface="SimSun"/>
              </a:rPr>
              <a:t>This material is proprietary to Opera Solutions</a:t>
            </a:r>
            <a:r>
              <a:rPr lang="en-GB" altLang="zh-CN" sz="600" b="0" dirty="0" smtClean="0">
                <a:solidFill>
                  <a:schemeClr val="bg1">
                    <a:lumMod val="65000"/>
                  </a:schemeClr>
                </a:solidFill>
                <a:ea typeface="SimSun"/>
                <a:cs typeface="SimSun"/>
              </a:rPr>
              <a:t>. It </a:t>
            </a:r>
            <a:r>
              <a:rPr lang="en-GB" altLang="zh-CN" sz="600" b="0" dirty="0">
                <a:solidFill>
                  <a:schemeClr val="bg1">
                    <a:lumMod val="65000"/>
                  </a:schemeClr>
                </a:solidFill>
                <a:ea typeface="SimSun"/>
                <a:cs typeface="SimSun"/>
              </a:rPr>
              <a:t>contains trade secrets and confidential information which is </a:t>
            </a:r>
            <a:r>
              <a:rPr lang="en-GB" altLang="zh-CN" sz="600" b="0" dirty="0" smtClean="0">
                <a:solidFill>
                  <a:schemeClr val="bg1">
                    <a:lumMod val="65000"/>
                  </a:schemeClr>
                </a:solidFill>
                <a:ea typeface="SimSun"/>
                <a:cs typeface="SimSun"/>
              </a:rPr>
              <a:t>sole property </a:t>
            </a:r>
            <a:r>
              <a:rPr lang="en-GB" altLang="zh-CN" sz="600" b="0" dirty="0">
                <a:solidFill>
                  <a:schemeClr val="bg1">
                    <a:lumMod val="65000"/>
                  </a:schemeClr>
                </a:solidFill>
                <a:ea typeface="SimSun"/>
                <a:cs typeface="SimSun"/>
              </a:rPr>
              <a:t>of Opera Solutions. This material is solely for the Client</a:t>
            </a:r>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s internal use</a:t>
            </a:r>
            <a:r>
              <a:rPr lang="en-GB" altLang="zh-CN" sz="600" b="0" dirty="0" smtClean="0">
                <a:solidFill>
                  <a:schemeClr val="bg1">
                    <a:lumMod val="65000"/>
                  </a:schemeClr>
                </a:solidFill>
                <a:ea typeface="SimSun"/>
                <a:cs typeface="SimSun"/>
              </a:rPr>
              <a:t>. This </a:t>
            </a:r>
            <a:r>
              <a:rPr lang="en-GB" altLang="zh-CN" sz="600" b="0" dirty="0">
                <a:solidFill>
                  <a:schemeClr val="bg1">
                    <a:lumMod val="65000"/>
                  </a:schemeClr>
                </a:solidFill>
                <a:ea typeface="SimSun"/>
                <a:cs typeface="SimSun"/>
              </a:rPr>
              <a:t>material shall not be used, reproduced, copied, disclosed, transmitted, in whole or in part, without the express </a:t>
            </a:r>
            <a:r>
              <a:rPr lang="en-GB" altLang="zh-CN" sz="600" b="0" dirty="0" smtClean="0">
                <a:solidFill>
                  <a:schemeClr val="bg1">
                    <a:lumMod val="65000"/>
                  </a:schemeClr>
                </a:solidFill>
                <a:ea typeface="SimSun"/>
                <a:cs typeface="SimSun"/>
              </a:rPr>
              <a:t>written consent </a:t>
            </a:r>
            <a:r>
              <a:rPr lang="en-GB" altLang="zh-CN" sz="600" b="0" dirty="0">
                <a:solidFill>
                  <a:schemeClr val="bg1">
                    <a:lumMod val="65000"/>
                  </a:schemeClr>
                </a:solidFill>
                <a:ea typeface="SimSun"/>
                <a:cs typeface="SimSun"/>
              </a:rPr>
              <a:t>of Opera Solutions.</a:t>
            </a:r>
          </a:p>
          <a:p>
            <a:pPr eaLnBrk="0" hangingPunct="0"/>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 </a:t>
            </a:r>
            <a:r>
              <a:rPr lang="en-GB" altLang="zh-CN" sz="600" b="0" dirty="0" smtClean="0">
                <a:solidFill>
                  <a:schemeClr val="bg1">
                    <a:lumMod val="65000"/>
                  </a:schemeClr>
                </a:solidFill>
                <a:ea typeface="SimSun"/>
                <a:cs typeface="SimSun"/>
              </a:rPr>
              <a:t>2012 </a:t>
            </a:r>
            <a:r>
              <a:rPr lang="en-GB" altLang="zh-CN" sz="600" b="0" dirty="0">
                <a:solidFill>
                  <a:schemeClr val="bg1">
                    <a:lumMod val="65000"/>
                  </a:schemeClr>
                </a:solidFill>
                <a:ea typeface="SimSun"/>
                <a:cs typeface="SimSun"/>
              </a:rPr>
              <a:t>Opera </a:t>
            </a:r>
            <a:r>
              <a:rPr lang="en-GB" altLang="zh-CN" sz="600" b="0" dirty="0" smtClean="0">
                <a:solidFill>
                  <a:schemeClr val="bg1">
                    <a:lumMod val="65000"/>
                  </a:schemeClr>
                </a:solidFill>
                <a:ea typeface="SimSun"/>
                <a:cs typeface="SimSun"/>
              </a:rPr>
              <a:t>Solutions, LLC. All </a:t>
            </a:r>
            <a:r>
              <a:rPr lang="en-GB" altLang="zh-CN" sz="600" b="0" dirty="0">
                <a:solidFill>
                  <a:schemeClr val="bg1">
                    <a:lumMod val="65000"/>
                  </a:schemeClr>
                </a:solidFill>
                <a:ea typeface="SimSun"/>
                <a:cs typeface="SimSun"/>
              </a:rPr>
              <a:t>rights reserved.</a:t>
            </a:r>
          </a:p>
        </p:txBody>
      </p:sp>
      <p:pic>
        <p:nvPicPr>
          <p:cNvPr id="8" name="Picture 7" descr="opera_logo [Converted].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4925" y="533400"/>
            <a:ext cx="2514600" cy="750727"/>
          </a:xfrm>
          <a:prstGeom prst="rect">
            <a:avLst/>
          </a:prstGeom>
        </p:spPr>
      </p:pic>
    </p:spTree>
    <p:extLst>
      <p:ext uri="{BB962C8B-B14F-4D97-AF65-F5344CB8AC3E}">
        <p14:creationId xmlns:p14="http://schemas.microsoft.com/office/powerpoint/2010/main" val="349395814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no picture)">
    <p:spTree>
      <p:nvGrpSpPr>
        <p:cNvPr id="1" name=""/>
        <p:cNvGrpSpPr/>
        <p:nvPr/>
      </p:nvGrpSpPr>
      <p:grpSpPr>
        <a:xfrm>
          <a:off x="0" y="0"/>
          <a:ext cx="0" cy="0"/>
          <a:chOff x="0" y="0"/>
          <a:chExt cx="0" cy="0"/>
        </a:xfrm>
      </p:grpSpPr>
      <p:sp>
        <p:nvSpPr>
          <p:cNvPr id="2" name="Title 1"/>
          <p:cNvSpPr>
            <a:spLocks noGrp="1"/>
          </p:cNvSpPr>
          <p:nvPr>
            <p:ph type="title"/>
          </p:nvPr>
        </p:nvSpPr>
        <p:spPr>
          <a:xfrm>
            <a:off x="497020" y="2747964"/>
            <a:ext cx="8911962" cy="1362075"/>
          </a:xfrm>
        </p:spPr>
        <p:txBody>
          <a:bodyPr anchor="ctr">
            <a:normAutofit/>
          </a:bodyPr>
          <a:lstStyle>
            <a:lvl1pPr algn="ctr" defTabSz="457200" rtl="0" eaLnBrk="1" latinLnBrk="0" hangingPunct="1">
              <a:spcBef>
                <a:spcPct val="0"/>
              </a:spcBef>
              <a:buNone/>
              <a:defRPr lang="en-US" sz="3400" b="0" kern="1200" dirty="0">
                <a:solidFill>
                  <a:schemeClr val="bg2"/>
                </a:solidFill>
                <a:latin typeface="Calibri"/>
                <a:ea typeface="+mj-ea"/>
                <a:cs typeface="Calibri"/>
              </a:defRPr>
            </a:lvl1pPr>
          </a:lstStyle>
          <a:p>
            <a:r>
              <a:rPr lang="en-US" smtClean="0"/>
              <a:t>Click to edit Master title style</a:t>
            </a:r>
            <a:endParaRPr lang="en-US" dirty="0"/>
          </a:p>
        </p:txBody>
      </p:sp>
      <p:pic>
        <p:nvPicPr>
          <p:cNvPr id="4" name="Picture 3" descr="opera_logo [Converted].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557433" y="762001"/>
            <a:ext cx="2743200" cy="81897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BLUE (no picture)">
    <p:bg>
      <p:bgPr>
        <a:gradFill flip="none" rotWithShape="1">
          <a:gsLst>
            <a:gs pos="0">
              <a:srgbClr val="0080B9"/>
            </a:gs>
            <a:gs pos="100000">
              <a:srgbClr val="004080"/>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7020" y="2747964"/>
            <a:ext cx="8911962" cy="1362075"/>
          </a:xfrm>
        </p:spPr>
        <p:txBody>
          <a:bodyPr anchor="ctr">
            <a:normAutofit/>
          </a:bodyPr>
          <a:lstStyle>
            <a:lvl1pPr algn="ctr" defTabSz="457200" rtl="0" eaLnBrk="1" latinLnBrk="0" hangingPunct="1">
              <a:spcBef>
                <a:spcPct val="0"/>
              </a:spcBef>
              <a:buNone/>
              <a:defRPr lang="en-US" sz="3400" kern="1200" dirty="0">
                <a:solidFill>
                  <a:schemeClr val="bg1"/>
                </a:solidFill>
                <a:latin typeface="Calibri"/>
                <a:ea typeface="+mj-ea"/>
                <a:cs typeface="Calibri"/>
              </a:defRPr>
            </a:lvl1pPr>
          </a:lstStyle>
          <a:p>
            <a:r>
              <a:rPr lang="en-US" smtClean="0"/>
              <a:t>Click to edit Master title style</a:t>
            </a:r>
            <a:endParaRPr lang="en-US" dirty="0"/>
          </a:p>
        </p:txBody>
      </p:sp>
      <p:pic>
        <p:nvPicPr>
          <p:cNvPr id="4" name="Picture 3" descr="opera_logo 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563555" y="768865"/>
            <a:ext cx="2727410" cy="814260"/>
          </a:xfrm>
          <a:prstGeom prst="rect">
            <a:avLst/>
          </a:prstGeom>
        </p:spPr>
      </p:pic>
    </p:spTree>
    <p:extLst>
      <p:ext uri="{BB962C8B-B14F-4D97-AF65-F5344CB8AC3E}">
        <p14:creationId xmlns:p14="http://schemas.microsoft.com/office/powerpoint/2010/main" val="308279811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 picture">
    <p:spTree>
      <p:nvGrpSpPr>
        <p:cNvPr id="1" name=""/>
        <p:cNvGrpSpPr/>
        <p:nvPr/>
      </p:nvGrpSpPr>
      <p:grpSpPr>
        <a:xfrm>
          <a:off x="0" y="0"/>
          <a:ext cx="0" cy="0"/>
          <a:chOff x="0" y="0"/>
          <a:chExt cx="0" cy="0"/>
        </a:xfrm>
      </p:grpSpPr>
      <p:sp>
        <p:nvSpPr>
          <p:cNvPr id="2" name="Title 1"/>
          <p:cNvSpPr>
            <a:spLocks noGrp="1"/>
          </p:cNvSpPr>
          <p:nvPr>
            <p:ph type="title"/>
          </p:nvPr>
        </p:nvSpPr>
        <p:spPr>
          <a:xfrm>
            <a:off x="5265689" y="2586038"/>
            <a:ext cx="4143292" cy="1685924"/>
          </a:xfrm>
        </p:spPr>
        <p:txBody>
          <a:bodyPr anchor="ctr">
            <a:normAutofit/>
          </a:bodyPr>
          <a:lstStyle>
            <a:lvl1pPr algn="l" defTabSz="457200" rtl="0" eaLnBrk="1" latinLnBrk="0" hangingPunct="1">
              <a:spcBef>
                <a:spcPct val="0"/>
              </a:spcBef>
              <a:buNone/>
              <a:defRPr lang="en-US" sz="3400" b="0" kern="1200" dirty="0">
                <a:solidFill>
                  <a:srgbClr val="0091D0"/>
                </a:solidFill>
                <a:latin typeface="Calibri"/>
                <a:ea typeface="+mj-ea"/>
                <a:cs typeface="Calibri"/>
              </a:defRPr>
            </a:lvl1pPr>
          </a:lstStyle>
          <a:p>
            <a:r>
              <a:rPr lang="en-US" smtClean="0"/>
              <a:t>Click to edit Master title style</a:t>
            </a:r>
            <a:endParaRPr lang="en-US" dirty="0"/>
          </a:p>
        </p:txBody>
      </p:sp>
      <p:sp>
        <p:nvSpPr>
          <p:cNvPr id="5" name="Picture Placeholder 4"/>
          <p:cNvSpPr>
            <a:spLocks noGrp="1"/>
          </p:cNvSpPr>
          <p:nvPr>
            <p:ph type="pic" sz="quarter" idx="10" hasCustomPrompt="1"/>
          </p:nvPr>
        </p:nvSpPr>
        <p:spPr>
          <a:xfrm>
            <a:off x="0" y="0"/>
            <a:ext cx="5035550" cy="6858000"/>
          </a:xfrm>
          <a:prstGeom prst="rect">
            <a:avLst/>
          </a:prstGeom>
        </p:spPr>
        <p:txBody>
          <a:bodyPr vert="horz" anchor="ctr"/>
          <a:lstStyle>
            <a:lvl1pPr algn="ctr">
              <a:defRPr/>
            </a:lvl1pPr>
          </a:lstStyle>
          <a:p>
            <a:r>
              <a:rPr lang="en-US" dirty="0" smtClean="0"/>
              <a:t>Double click to insert picture</a:t>
            </a:r>
          </a:p>
          <a:p>
            <a:endParaRPr lang="en-US" dirty="0" smtClean="0"/>
          </a:p>
          <a:p>
            <a:endParaRPr lang="en-US" dirty="0" smtClean="0"/>
          </a:p>
          <a:p>
            <a:endParaRPr lang="en-US" dirty="0" smtClean="0"/>
          </a:p>
          <a:p>
            <a:endParaRPr lang="en-US" dirty="0"/>
          </a:p>
        </p:txBody>
      </p:sp>
      <p:pic>
        <p:nvPicPr>
          <p:cNvPr id="7" name="Picture 6" descr="opera_logo [Converted].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557433" y="762001"/>
            <a:ext cx="2743200" cy="818974"/>
          </a:xfrm>
          <a:prstGeom prst="rect">
            <a:avLst/>
          </a:prstGeom>
        </p:spPr>
      </p:pic>
    </p:spTree>
    <p:extLst>
      <p:ext uri="{BB962C8B-B14F-4D97-AF65-F5344CB8AC3E}">
        <p14:creationId xmlns:p14="http://schemas.microsoft.com/office/powerpoint/2010/main" val="409182390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1 picture">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495300" y="1166091"/>
            <a:ext cx="2063750" cy="241530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4" name="Title Placeholder 1"/>
          <p:cNvSpPr>
            <a:spLocks noGrp="1"/>
          </p:cNvSpPr>
          <p:nvPr>
            <p:ph type="title"/>
          </p:nvPr>
        </p:nvSpPr>
        <p:spPr>
          <a:xfrm>
            <a:off x="495300" y="198438"/>
            <a:ext cx="77597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 2 pictures">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495300" y="1166091"/>
            <a:ext cx="1733550" cy="1981200"/>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4" name="Picture Placeholder 9"/>
          <p:cNvSpPr>
            <a:spLocks noGrp="1"/>
          </p:cNvSpPr>
          <p:nvPr>
            <p:ph type="pic" sz="quarter" idx="11" hasCustomPrompt="1"/>
          </p:nvPr>
        </p:nvSpPr>
        <p:spPr>
          <a:xfrm>
            <a:off x="495300" y="3810000"/>
            <a:ext cx="1733550" cy="1981200"/>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5" name="Title Placeholder 1"/>
          <p:cNvSpPr>
            <a:spLocks noGrp="1"/>
          </p:cNvSpPr>
          <p:nvPr>
            <p:ph type="title"/>
          </p:nvPr>
        </p:nvSpPr>
        <p:spPr>
          <a:xfrm>
            <a:off x="495300" y="198438"/>
            <a:ext cx="77597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15559139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 3 pictures">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495300" y="1144321"/>
            <a:ext cx="14859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4" name="Picture Placeholder 9"/>
          <p:cNvSpPr>
            <a:spLocks noGrp="1"/>
          </p:cNvSpPr>
          <p:nvPr>
            <p:ph type="pic" sz="quarter" idx="11" hasCustomPrompt="1"/>
          </p:nvPr>
        </p:nvSpPr>
        <p:spPr>
          <a:xfrm>
            <a:off x="495300" y="2961575"/>
            <a:ext cx="14859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5" name="Picture Placeholder 9"/>
          <p:cNvSpPr>
            <a:spLocks noGrp="1"/>
          </p:cNvSpPr>
          <p:nvPr>
            <p:ph type="pic" sz="quarter" idx="12" hasCustomPrompt="1"/>
          </p:nvPr>
        </p:nvSpPr>
        <p:spPr>
          <a:xfrm>
            <a:off x="495300" y="4778830"/>
            <a:ext cx="14859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6" name="Title Placeholder 1"/>
          <p:cNvSpPr>
            <a:spLocks noGrp="1"/>
          </p:cNvSpPr>
          <p:nvPr>
            <p:ph type="title"/>
          </p:nvPr>
        </p:nvSpPr>
        <p:spPr>
          <a:xfrm>
            <a:off x="495300" y="198438"/>
            <a:ext cx="77597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428177433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4 pictures">
    <p:spTree>
      <p:nvGrpSpPr>
        <p:cNvPr id="1" name=""/>
        <p:cNvGrpSpPr/>
        <p:nvPr/>
      </p:nvGrpSpPr>
      <p:grpSpPr>
        <a:xfrm>
          <a:off x="0" y="0"/>
          <a:ext cx="0" cy="0"/>
          <a:chOff x="0" y="0"/>
          <a:chExt cx="0" cy="0"/>
        </a:xfrm>
      </p:grpSpPr>
      <p:sp>
        <p:nvSpPr>
          <p:cNvPr id="6" name="Picture Placeholder 9"/>
          <p:cNvSpPr>
            <a:spLocks noGrp="1"/>
          </p:cNvSpPr>
          <p:nvPr>
            <p:ph type="pic" sz="quarter" idx="10" hasCustomPrompt="1"/>
          </p:nvPr>
        </p:nvSpPr>
        <p:spPr>
          <a:xfrm>
            <a:off x="495300" y="1144321"/>
            <a:ext cx="1073150" cy="1217880"/>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11" name="Picture Placeholder 9"/>
          <p:cNvSpPr>
            <a:spLocks noGrp="1"/>
          </p:cNvSpPr>
          <p:nvPr>
            <p:ph type="pic" sz="quarter" idx="11" hasCustomPrompt="1"/>
          </p:nvPr>
        </p:nvSpPr>
        <p:spPr>
          <a:xfrm>
            <a:off x="495300" y="2515481"/>
            <a:ext cx="1073150" cy="1217880"/>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12" name="Picture Placeholder 9"/>
          <p:cNvSpPr>
            <a:spLocks noGrp="1"/>
          </p:cNvSpPr>
          <p:nvPr>
            <p:ph type="pic" sz="quarter" idx="12" hasCustomPrompt="1"/>
          </p:nvPr>
        </p:nvSpPr>
        <p:spPr>
          <a:xfrm>
            <a:off x="495300" y="3886641"/>
            <a:ext cx="1073150" cy="1217880"/>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13" name="Picture Placeholder 9"/>
          <p:cNvSpPr>
            <a:spLocks noGrp="1"/>
          </p:cNvSpPr>
          <p:nvPr>
            <p:ph type="pic" sz="quarter" idx="13" hasCustomPrompt="1"/>
          </p:nvPr>
        </p:nvSpPr>
        <p:spPr>
          <a:xfrm>
            <a:off x="495300" y="5257800"/>
            <a:ext cx="1073150" cy="1217880"/>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7" name="Title Placeholder 1"/>
          <p:cNvSpPr>
            <a:spLocks noGrp="1"/>
          </p:cNvSpPr>
          <p:nvPr>
            <p:ph type="title"/>
          </p:nvPr>
        </p:nvSpPr>
        <p:spPr>
          <a:xfrm>
            <a:off x="495300" y="198438"/>
            <a:ext cx="77597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8250177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text">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smtClean="0"/>
              <a:t>Click to edit Master title style</a:t>
            </a:r>
            <a:endParaRPr lang="en-US" dirty="0"/>
          </a:p>
        </p:txBody>
      </p:sp>
      <p:sp>
        <p:nvSpPr>
          <p:cNvPr id="7" name="Text Placeholder 6"/>
          <p:cNvSpPr>
            <a:spLocks noGrp="1"/>
          </p:cNvSpPr>
          <p:nvPr>
            <p:ph type="body" sz="quarter" idx="10"/>
          </p:nvPr>
        </p:nvSpPr>
        <p:spPr>
          <a:xfrm>
            <a:off x="495300" y="838200"/>
            <a:ext cx="8915400" cy="5562600"/>
          </a:xfrm>
          <a:prstGeom prst="rect">
            <a:avLst/>
          </a:prstGeom>
        </p:spPr>
        <p:txBody>
          <a:bodyPr vert="horz"/>
          <a:lstStyle>
            <a:lvl1pPr marL="0" indent="0">
              <a:defRPr>
                <a:solidFill>
                  <a:schemeClr val="tx1">
                    <a:lumMod val="65000"/>
                    <a:lumOff val="35000"/>
                  </a:schemeClr>
                </a:solidFill>
              </a:defRPr>
            </a:lvl1pPr>
            <a:lvl2pPr>
              <a:defRPr>
                <a:solidFill>
                  <a:schemeClr val="tx1">
                    <a:lumMod val="50000"/>
                    <a:lumOff val="50000"/>
                  </a:schemeClr>
                </a:solidFill>
              </a:defRPr>
            </a:lvl2pPr>
            <a:lvl3pPr>
              <a:defRPr>
                <a:solidFill>
                  <a:schemeClr val="bg1">
                    <a:lumMod val="50000"/>
                  </a:schemeClr>
                </a:solidFill>
              </a:defRPr>
            </a:lvl3pPr>
            <a:lvl4pPr>
              <a:defRPr>
                <a:solidFill>
                  <a:schemeClr val="bg1">
                    <a:lumMod val="50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6 pictures">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495300" y="1144321"/>
            <a:ext cx="14859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4" name="Picture Placeholder 9"/>
          <p:cNvSpPr>
            <a:spLocks noGrp="1"/>
          </p:cNvSpPr>
          <p:nvPr>
            <p:ph type="pic" sz="quarter" idx="11" hasCustomPrompt="1"/>
          </p:nvPr>
        </p:nvSpPr>
        <p:spPr>
          <a:xfrm>
            <a:off x="495300" y="2961575"/>
            <a:ext cx="14859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5" name="Picture Placeholder 9"/>
          <p:cNvSpPr>
            <a:spLocks noGrp="1"/>
          </p:cNvSpPr>
          <p:nvPr>
            <p:ph type="pic" sz="quarter" idx="12" hasCustomPrompt="1"/>
          </p:nvPr>
        </p:nvSpPr>
        <p:spPr>
          <a:xfrm>
            <a:off x="495300" y="4778830"/>
            <a:ext cx="14859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6" name="Picture Placeholder 9"/>
          <p:cNvSpPr>
            <a:spLocks noGrp="1"/>
          </p:cNvSpPr>
          <p:nvPr>
            <p:ph type="pic" sz="quarter" idx="13" hasCustomPrompt="1"/>
          </p:nvPr>
        </p:nvSpPr>
        <p:spPr>
          <a:xfrm>
            <a:off x="4787900" y="1144321"/>
            <a:ext cx="14859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7" name="Picture Placeholder 9"/>
          <p:cNvSpPr>
            <a:spLocks noGrp="1"/>
          </p:cNvSpPr>
          <p:nvPr>
            <p:ph type="pic" sz="quarter" idx="14" hasCustomPrompt="1"/>
          </p:nvPr>
        </p:nvSpPr>
        <p:spPr>
          <a:xfrm>
            <a:off x="4787900" y="2961575"/>
            <a:ext cx="14859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9" name="Picture Placeholder 9"/>
          <p:cNvSpPr>
            <a:spLocks noGrp="1"/>
          </p:cNvSpPr>
          <p:nvPr>
            <p:ph type="pic" sz="quarter" idx="15" hasCustomPrompt="1"/>
          </p:nvPr>
        </p:nvSpPr>
        <p:spPr>
          <a:xfrm>
            <a:off x="4787900" y="4778830"/>
            <a:ext cx="1485900" cy="1698171"/>
          </a:xfrm>
          <a:prstGeom prst="rect">
            <a:avLst/>
          </a:prstGeom>
        </p:spPr>
        <p:txBody>
          <a:bodyPr vert="horz"/>
          <a:lstStyle>
            <a:lvl1pPr marL="0" marR="0" indent="0" algn="ctr" defTabSz="457200" rtl="0" eaLnBrk="1" fontAlgn="auto" latinLnBrk="0" hangingPunct="1">
              <a:lnSpc>
                <a:spcPct val="100000"/>
              </a:lnSpc>
              <a:spcBef>
                <a:spcPct val="20000"/>
              </a:spcBef>
              <a:spcAft>
                <a:spcPts val="0"/>
              </a:spcAft>
              <a:buClrTx/>
              <a:buSzTx/>
              <a:buFont typeface="Arial"/>
              <a:buNone/>
              <a:tabLst/>
              <a:defRPr sz="1100" b="1">
                <a:solidFill>
                  <a:schemeClr val="bg1">
                    <a:lumMod val="50000"/>
                  </a:schemeClr>
                </a:solidFill>
              </a:defRPr>
            </a:lvl1pPr>
          </a:lstStyle>
          <a:p>
            <a:pPr marL="0" lvl="0" indent="0" algn="ctr"/>
            <a:r>
              <a:rPr lang="en-US" dirty="0" smtClean="0"/>
              <a:t>Insert picture here</a:t>
            </a:r>
          </a:p>
          <a:p>
            <a:endParaRPr lang="en-US" dirty="0"/>
          </a:p>
        </p:txBody>
      </p:sp>
      <p:sp>
        <p:nvSpPr>
          <p:cNvPr id="11" name="Title Placeholder 1"/>
          <p:cNvSpPr>
            <a:spLocks noGrp="1"/>
          </p:cNvSpPr>
          <p:nvPr>
            <p:ph type="title"/>
          </p:nvPr>
        </p:nvSpPr>
        <p:spPr>
          <a:xfrm>
            <a:off x="495300" y="198438"/>
            <a:ext cx="77597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35858636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losing page">
    <p:spTree>
      <p:nvGrpSpPr>
        <p:cNvPr id="1" name=""/>
        <p:cNvGrpSpPr/>
        <p:nvPr/>
      </p:nvGrpSpPr>
      <p:grpSpPr>
        <a:xfrm>
          <a:off x="0" y="0"/>
          <a:ext cx="0" cy="0"/>
          <a:chOff x="0" y="0"/>
          <a:chExt cx="0" cy="0"/>
        </a:xfrm>
      </p:grpSpPr>
      <p:sp>
        <p:nvSpPr>
          <p:cNvPr id="2" name="Title 1"/>
          <p:cNvSpPr>
            <a:spLocks noGrp="1"/>
          </p:cNvSpPr>
          <p:nvPr>
            <p:ph type="title"/>
          </p:nvPr>
        </p:nvSpPr>
        <p:spPr>
          <a:xfrm>
            <a:off x="633957" y="4267200"/>
            <a:ext cx="8638089" cy="1143000"/>
          </a:xfrm>
        </p:spPr>
        <p:txBody>
          <a:bodyPr anchor="ctr">
            <a:normAutofit/>
          </a:bodyPr>
          <a:lstStyle>
            <a:lvl1pPr algn="ctr" defTabSz="457200" rtl="0" eaLnBrk="1" latinLnBrk="0" hangingPunct="1">
              <a:spcBef>
                <a:spcPct val="0"/>
              </a:spcBef>
              <a:buNone/>
              <a:defRPr lang="en-US" sz="3200" kern="1200" dirty="0">
                <a:solidFill>
                  <a:srgbClr val="0091CF"/>
                </a:solidFill>
                <a:latin typeface="Calibri"/>
                <a:ea typeface="+mj-ea"/>
                <a:cs typeface="Calibri"/>
              </a:defRPr>
            </a:lvl1pPr>
          </a:lstStyle>
          <a:p>
            <a:r>
              <a:rPr lang="en-US" smtClean="0"/>
              <a:t>Click to edit Master title style</a:t>
            </a:r>
            <a:endParaRPr lang="en-US" dirty="0"/>
          </a:p>
        </p:txBody>
      </p:sp>
      <p:pic>
        <p:nvPicPr>
          <p:cNvPr id="5" name="Picture 4" descr="opera_logo [Converted].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08809" y="2740198"/>
            <a:ext cx="4288382" cy="1280283"/>
          </a:xfrm>
          <a:prstGeom prst="rect">
            <a:avLst/>
          </a:prstGeom>
        </p:spPr>
      </p:pic>
    </p:spTree>
    <p:extLst>
      <p:ext uri="{BB962C8B-B14F-4D97-AF65-F5344CB8AC3E}">
        <p14:creationId xmlns:p14="http://schemas.microsoft.com/office/powerpoint/2010/main" val="2686817427"/>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ack cover">
    <p:spTree>
      <p:nvGrpSpPr>
        <p:cNvPr id="1" name=""/>
        <p:cNvGrpSpPr/>
        <p:nvPr/>
      </p:nvGrpSpPr>
      <p:grpSpPr>
        <a:xfrm>
          <a:off x="0" y="0"/>
          <a:ext cx="0" cy="0"/>
          <a:chOff x="0" y="0"/>
          <a:chExt cx="0" cy="0"/>
        </a:xfrm>
      </p:grpSpPr>
      <p:grpSp>
        <p:nvGrpSpPr>
          <p:cNvPr id="4" name="Group 30"/>
          <p:cNvGrpSpPr>
            <a:grpSpLocks/>
          </p:cNvGrpSpPr>
          <p:nvPr/>
        </p:nvGrpSpPr>
        <p:grpSpPr bwMode="auto">
          <a:xfrm>
            <a:off x="-5" y="5867400"/>
            <a:ext cx="9906009" cy="303230"/>
            <a:chOff x="7572088" y="1676006"/>
            <a:chExt cx="921015" cy="232206"/>
          </a:xfrm>
        </p:grpSpPr>
        <p:cxnSp>
          <p:nvCxnSpPr>
            <p:cNvPr id="6" name="Straight Connector 5"/>
            <p:cNvCxnSpPr/>
            <p:nvPr/>
          </p:nvCxnSpPr>
          <p:spPr bwMode="auto">
            <a:xfrm>
              <a:off x="7572088" y="1676006"/>
              <a:ext cx="921015" cy="0"/>
            </a:xfrm>
            <a:prstGeom prst="line">
              <a:avLst/>
            </a:prstGeom>
            <a:ln w="9525" cap="flat" cmpd="sng" algn="ctr">
              <a:solidFill>
                <a:schemeClr val="bg1">
                  <a:lumMod val="75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bwMode="auto">
            <a:xfrm>
              <a:off x="7572088" y="1908212"/>
              <a:ext cx="921015" cy="0"/>
            </a:xfrm>
            <a:prstGeom prst="line">
              <a:avLst/>
            </a:prstGeom>
            <a:ln w="9525" cap="flat" cmpd="sng" algn="ctr">
              <a:solidFill>
                <a:schemeClr val="bg1">
                  <a:lumMod val="75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 name="TextBox 4"/>
          <p:cNvSpPr txBox="1"/>
          <p:nvPr/>
        </p:nvSpPr>
        <p:spPr>
          <a:xfrm>
            <a:off x="577850" y="5933910"/>
            <a:ext cx="8750300" cy="256480"/>
          </a:xfrm>
          <a:prstGeom prst="rect">
            <a:avLst/>
          </a:prstGeom>
          <a:noFill/>
        </p:spPr>
        <p:txBody>
          <a:bodyPr wrap="square" rtlCol="0" anchor="ctr">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l-PL" sz="1600" b="0" i="0" u="none" strike="noStrike" kern="1200" baseline="30000" dirty="0" smtClean="0">
                <a:solidFill>
                  <a:schemeClr val="bg1">
                    <a:lumMod val="50000"/>
                  </a:schemeClr>
                </a:solidFill>
                <a:latin typeface="+mn-lt"/>
                <a:ea typeface="+mn-ea"/>
                <a:cs typeface="+mn-cs"/>
              </a:rPr>
              <a:t>New York                Jersey City                Boston                San Diego                Shanghai                New Delhi                London                Paris </a:t>
            </a:r>
            <a:endParaRPr lang="en-US" sz="1600" b="0" dirty="0">
              <a:solidFill>
                <a:schemeClr val="bg1">
                  <a:lumMod val="50000"/>
                </a:schemeClr>
              </a:solidFill>
            </a:endParaRPr>
          </a:p>
        </p:txBody>
      </p:sp>
      <p:sp>
        <p:nvSpPr>
          <p:cNvPr id="8" name="TextBox 7"/>
          <p:cNvSpPr txBox="1"/>
          <p:nvPr/>
        </p:nvSpPr>
        <p:spPr>
          <a:xfrm>
            <a:off x="2559047" y="6172201"/>
            <a:ext cx="4787907" cy="307777"/>
          </a:xfrm>
          <a:prstGeom prst="rect">
            <a:avLst/>
          </a:prstGeom>
          <a:noFill/>
        </p:spPr>
        <p:txBody>
          <a:bodyPr wrap="square" rtlCol="0">
            <a:spAutoFit/>
          </a:bodyPr>
          <a:lstStyle/>
          <a:p>
            <a:pPr algn="ctr" rtl="0"/>
            <a:r>
              <a:rPr lang="en-US" sz="1400" b="0" i="0" u="none" strike="noStrike" kern="1200" spc="0" baseline="0" dirty="0" smtClean="0">
                <a:solidFill>
                  <a:schemeClr val="bg1">
                    <a:lumMod val="65000"/>
                  </a:schemeClr>
                </a:solidFill>
                <a:latin typeface="+mn-lt"/>
                <a:ea typeface="+mn-ea"/>
                <a:cs typeface="+mn-cs"/>
              </a:rPr>
              <a:t>www.operasolutions.com</a:t>
            </a:r>
          </a:p>
        </p:txBody>
      </p:sp>
      <p:pic>
        <p:nvPicPr>
          <p:cNvPr id="10" name="Picture 9" descr="opera_logo [Converted].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15309" y="3917911"/>
            <a:ext cx="2675382" cy="798726"/>
          </a:xfrm>
          <a:prstGeom prst="rect">
            <a:avLst/>
          </a:prstGeom>
        </p:spPr>
      </p:pic>
      <p:pic>
        <p:nvPicPr>
          <p:cNvPr id="11" name="Picture 10" descr="Follow us.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68732" y="4955226"/>
            <a:ext cx="2768537" cy="261357"/>
          </a:xfrm>
          <a:prstGeom prst="rect">
            <a:avLst/>
          </a:prstGeom>
        </p:spPr>
      </p:pic>
    </p:spTree>
    <p:extLst>
      <p:ext uri="{BB962C8B-B14F-4D97-AF65-F5344CB8AC3E}">
        <p14:creationId xmlns:p14="http://schemas.microsoft.com/office/powerpoint/2010/main" val="33916364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88749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95300" y="1981200"/>
            <a:ext cx="8915400" cy="3886200"/>
          </a:xfrm>
          <a:prstGeom prst="rect">
            <a:avLst/>
          </a:prstGeom>
        </p:spPr>
        <p:txBody>
          <a:bodyPr vert="horz"/>
          <a:lstStyle>
            <a:lvl1pPr marL="0" indent="3175">
              <a:lnSpc>
                <a:spcPct val="140000"/>
              </a:lnSpc>
              <a:spcBef>
                <a:spcPts val="1000"/>
              </a:spcBef>
              <a:defRPr sz="1800" b="0">
                <a:solidFill>
                  <a:schemeClr val="tx1">
                    <a:lumMod val="65000"/>
                    <a:lumOff val="35000"/>
                  </a:schemeClr>
                </a:solidFill>
              </a:defRPr>
            </a:lvl1pPr>
            <a:lvl2pPr marL="404813" indent="-174625">
              <a:defRPr/>
            </a:lvl2pPr>
            <a:lvl3pPr marL="623888" indent="-219075">
              <a:defRPr/>
            </a:lvl3pPr>
            <a:lvl4pPr marL="854075" indent="-173038">
              <a:defRPr/>
            </a:lvl4pPr>
            <a:lvl5pPr marL="1027113" indent="-169863">
              <a:defRPr/>
            </a:lvl5pPr>
          </a:lstStyle>
          <a:p>
            <a:pPr lvl="0"/>
            <a:r>
              <a:rPr lang="en-US" smtClean="0"/>
              <a:t>Click to edit Master text styles</a:t>
            </a:r>
          </a:p>
        </p:txBody>
      </p:sp>
    </p:spTree>
    <p:extLst>
      <p:ext uri="{BB962C8B-B14F-4D97-AF65-F5344CB8AC3E}">
        <p14:creationId xmlns:p14="http://schemas.microsoft.com/office/powerpoint/2010/main" val="390202992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ver | New York">
    <p:spTree>
      <p:nvGrpSpPr>
        <p:cNvPr id="1" name=""/>
        <p:cNvGrpSpPr/>
        <p:nvPr/>
      </p:nvGrpSpPr>
      <p:grpSpPr>
        <a:xfrm>
          <a:off x="0" y="0"/>
          <a:ext cx="0" cy="0"/>
          <a:chOff x="0" y="0"/>
          <a:chExt cx="0" cy="0"/>
        </a:xfrm>
      </p:grpSpPr>
      <p:sp>
        <p:nvSpPr>
          <p:cNvPr id="2" name="Title 1"/>
          <p:cNvSpPr>
            <a:spLocks noGrp="1"/>
          </p:cNvSpPr>
          <p:nvPr>
            <p:ph type="ctrTitle"/>
          </p:nvPr>
        </p:nvSpPr>
        <p:spPr>
          <a:xfrm>
            <a:off x="495300" y="2971800"/>
            <a:ext cx="6273800" cy="970430"/>
          </a:xfrm>
        </p:spPr>
        <p:txBody>
          <a:bodyPr anchor="ctr">
            <a:normAutofit/>
          </a:bodyPr>
          <a:lstStyle>
            <a:lvl1pPr algn="l">
              <a:defRPr sz="2400" b="1">
                <a:solidFill>
                  <a:srgbClr val="0091D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95301" y="3962400"/>
            <a:ext cx="6273948" cy="672164"/>
          </a:xfrm>
          <a:prstGeom prst="rect">
            <a:avLst/>
          </a:prstGeom>
        </p:spPr>
        <p:txBody>
          <a:bodyPr>
            <a:normAutofit/>
          </a:bodyPr>
          <a:lstStyle>
            <a:lvl1pPr marL="0" indent="0" algn="l">
              <a:buNone/>
              <a:defRPr sz="1600" i="0">
                <a:solidFill>
                  <a:srgbClr val="00408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Rectangle 27"/>
          <p:cNvSpPr>
            <a:spLocks noChangeArrowheads="1"/>
          </p:cNvSpPr>
          <p:nvPr>
            <p:custDataLst>
              <p:tags r:id="rId1"/>
            </p:custDataLst>
          </p:nvPr>
        </p:nvSpPr>
        <p:spPr bwMode="auto">
          <a:xfrm>
            <a:off x="495301" y="6248400"/>
            <a:ext cx="6438899" cy="469900"/>
          </a:xfrm>
          <a:prstGeom prst="rect">
            <a:avLst/>
          </a:prstGeom>
          <a:noFill/>
          <a:ln w="9525">
            <a:noFill/>
            <a:miter lim="800000"/>
            <a:headEnd/>
            <a:tailEnd/>
          </a:ln>
        </p:spPr>
        <p:txBody>
          <a:bodyPr lIns="91440" tIns="0" rIns="91440" bIns="0"/>
          <a:lstStyle/>
          <a:p>
            <a:pPr eaLnBrk="0" hangingPunct="0"/>
            <a:r>
              <a:rPr lang="en-GB" altLang="zh-CN" sz="600" b="0" dirty="0">
                <a:solidFill>
                  <a:schemeClr val="bg1">
                    <a:lumMod val="65000"/>
                  </a:schemeClr>
                </a:solidFill>
                <a:ea typeface="SimSun"/>
                <a:cs typeface="SimSun"/>
              </a:rPr>
              <a:t>NOTICE</a:t>
            </a:r>
            <a:r>
              <a:rPr lang="en-GB" altLang="zh-CN" sz="600" b="0" dirty="0" smtClean="0">
                <a:solidFill>
                  <a:schemeClr val="bg1">
                    <a:lumMod val="65000"/>
                  </a:schemeClr>
                </a:solidFill>
                <a:ea typeface="SimSun"/>
                <a:cs typeface="SimSun"/>
              </a:rPr>
              <a:t>: Proprietary </a:t>
            </a:r>
            <a:r>
              <a:rPr lang="en-GB" altLang="zh-CN" sz="600" b="0" dirty="0">
                <a:solidFill>
                  <a:schemeClr val="bg1">
                    <a:lumMod val="65000"/>
                  </a:schemeClr>
                </a:solidFill>
                <a:ea typeface="SimSun"/>
                <a:cs typeface="SimSun"/>
              </a:rPr>
              <a:t>and Confidential</a:t>
            </a:r>
          </a:p>
          <a:p>
            <a:pPr eaLnBrk="0" hangingPunct="0"/>
            <a:r>
              <a:rPr lang="en-GB" altLang="zh-CN" sz="600" b="0" dirty="0">
                <a:solidFill>
                  <a:schemeClr val="bg1">
                    <a:lumMod val="65000"/>
                  </a:schemeClr>
                </a:solidFill>
                <a:ea typeface="SimSun"/>
                <a:cs typeface="SimSun"/>
              </a:rPr>
              <a:t>This material is proprietary to Opera Solutions</a:t>
            </a:r>
            <a:r>
              <a:rPr lang="en-GB" altLang="zh-CN" sz="600" b="0" dirty="0" smtClean="0">
                <a:solidFill>
                  <a:schemeClr val="bg1">
                    <a:lumMod val="65000"/>
                  </a:schemeClr>
                </a:solidFill>
                <a:ea typeface="SimSun"/>
                <a:cs typeface="SimSun"/>
              </a:rPr>
              <a:t>. It </a:t>
            </a:r>
            <a:r>
              <a:rPr lang="en-GB" altLang="zh-CN" sz="600" b="0" dirty="0">
                <a:solidFill>
                  <a:schemeClr val="bg1">
                    <a:lumMod val="65000"/>
                  </a:schemeClr>
                </a:solidFill>
                <a:ea typeface="SimSun"/>
                <a:cs typeface="SimSun"/>
              </a:rPr>
              <a:t>contains trade secrets and confidential information which is </a:t>
            </a:r>
            <a:r>
              <a:rPr lang="en-GB" altLang="zh-CN" sz="600" b="0" dirty="0" smtClean="0">
                <a:solidFill>
                  <a:schemeClr val="bg1">
                    <a:lumMod val="65000"/>
                  </a:schemeClr>
                </a:solidFill>
                <a:ea typeface="SimSun"/>
                <a:cs typeface="SimSun"/>
              </a:rPr>
              <a:t>sole property </a:t>
            </a:r>
            <a:r>
              <a:rPr lang="en-GB" altLang="zh-CN" sz="600" b="0" dirty="0">
                <a:solidFill>
                  <a:schemeClr val="bg1">
                    <a:lumMod val="65000"/>
                  </a:schemeClr>
                </a:solidFill>
                <a:ea typeface="SimSun"/>
                <a:cs typeface="SimSun"/>
              </a:rPr>
              <a:t>of Opera Solutions. This material is solely for the Client</a:t>
            </a:r>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s internal use</a:t>
            </a:r>
            <a:r>
              <a:rPr lang="en-GB" altLang="zh-CN" sz="600" b="0" dirty="0" smtClean="0">
                <a:solidFill>
                  <a:schemeClr val="bg1">
                    <a:lumMod val="65000"/>
                  </a:schemeClr>
                </a:solidFill>
                <a:ea typeface="SimSun"/>
                <a:cs typeface="SimSun"/>
              </a:rPr>
              <a:t>. This </a:t>
            </a:r>
            <a:r>
              <a:rPr lang="en-GB" altLang="zh-CN" sz="600" b="0" dirty="0">
                <a:solidFill>
                  <a:schemeClr val="bg1">
                    <a:lumMod val="65000"/>
                  </a:schemeClr>
                </a:solidFill>
                <a:ea typeface="SimSun"/>
                <a:cs typeface="SimSun"/>
              </a:rPr>
              <a:t>material shall not be used, reproduced, copied, disclosed, transmitted, in whole or in part, without the express </a:t>
            </a:r>
            <a:r>
              <a:rPr lang="en-GB" altLang="zh-CN" sz="600" b="0" dirty="0" smtClean="0">
                <a:solidFill>
                  <a:schemeClr val="bg1">
                    <a:lumMod val="65000"/>
                  </a:schemeClr>
                </a:solidFill>
                <a:ea typeface="SimSun"/>
                <a:cs typeface="SimSun"/>
              </a:rPr>
              <a:t>written consent </a:t>
            </a:r>
            <a:r>
              <a:rPr lang="en-GB" altLang="zh-CN" sz="600" b="0" dirty="0">
                <a:solidFill>
                  <a:schemeClr val="bg1">
                    <a:lumMod val="65000"/>
                  </a:schemeClr>
                </a:solidFill>
                <a:ea typeface="SimSun"/>
                <a:cs typeface="SimSun"/>
              </a:rPr>
              <a:t>of Opera Solutions.</a:t>
            </a:r>
          </a:p>
          <a:p>
            <a:pPr eaLnBrk="0" hangingPunct="0"/>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 </a:t>
            </a:r>
            <a:r>
              <a:rPr lang="en-GB" altLang="zh-CN" sz="600" b="0" dirty="0" smtClean="0">
                <a:solidFill>
                  <a:schemeClr val="bg1">
                    <a:lumMod val="65000"/>
                  </a:schemeClr>
                </a:solidFill>
                <a:ea typeface="SimSun"/>
                <a:cs typeface="SimSun"/>
              </a:rPr>
              <a:t>2012 </a:t>
            </a:r>
            <a:r>
              <a:rPr lang="en-GB" altLang="zh-CN" sz="600" b="0" dirty="0">
                <a:solidFill>
                  <a:schemeClr val="bg1">
                    <a:lumMod val="65000"/>
                  </a:schemeClr>
                </a:solidFill>
                <a:ea typeface="SimSun"/>
                <a:cs typeface="SimSun"/>
              </a:rPr>
              <a:t>Opera </a:t>
            </a:r>
            <a:r>
              <a:rPr lang="en-GB" altLang="zh-CN" sz="600" b="0" dirty="0" smtClean="0">
                <a:solidFill>
                  <a:schemeClr val="bg1">
                    <a:lumMod val="65000"/>
                  </a:schemeClr>
                </a:solidFill>
                <a:ea typeface="SimSun"/>
                <a:cs typeface="SimSun"/>
              </a:rPr>
              <a:t>Solutions, LLC. All </a:t>
            </a:r>
            <a:r>
              <a:rPr lang="en-GB" altLang="zh-CN" sz="600" b="0" dirty="0">
                <a:solidFill>
                  <a:schemeClr val="bg1">
                    <a:lumMod val="65000"/>
                  </a:schemeClr>
                </a:solidFill>
                <a:ea typeface="SimSun"/>
                <a:cs typeface="SimSun"/>
              </a:rPr>
              <a:t>rights reserved.</a:t>
            </a:r>
          </a:p>
        </p:txBody>
      </p:sp>
      <p:sp>
        <p:nvSpPr>
          <p:cNvPr id="13" name="Picture Placeholder 12"/>
          <p:cNvSpPr>
            <a:spLocks noGrp="1"/>
          </p:cNvSpPr>
          <p:nvPr>
            <p:ph type="pic" sz="quarter" idx="10" hasCustomPrompt="1"/>
          </p:nvPr>
        </p:nvSpPr>
        <p:spPr>
          <a:xfrm>
            <a:off x="6934199" y="2971801"/>
            <a:ext cx="2467902" cy="1662113"/>
          </a:xfrm>
          <a:prstGeom prst="rect">
            <a:avLst/>
          </a:prstGeom>
        </p:spPr>
        <p:txBody>
          <a:bodyPr/>
          <a:lstStyle>
            <a:lvl1pPr marL="0" indent="0" algn="ctr">
              <a:defRPr sz="1400"/>
            </a:lvl1pPr>
          </a:lstStyle>
          <a:p>
            <a:r>
              <a:rPr lang="en-US" dirty="0" smtClean="0"/>
              <a:t>Double click to insert client logo here</a:t>
            </a:r>
            <a:endParaRPr lang="en-US" dirty="0"/>
          </a:p>
        </p:txBody>
      </p:sp>
      <p:sp>
        <p:nvSpPr>
          <p:cNvPr id="7" name="Rectangle 6"/>
          <p:cNvSpPr>
            <a:spLocks noChangeArrowheads="1"/>
          </p:cNvSpPr>
          <p:nvPr/>
        </p:nvSpPr>
        <p:spPr bwMode="auto">
          <a:xfrm>
            <a:off x="7264400" y="382645"/>
            <a:ext cx="2105025" cy="1323439"/>
          </a:xfrm>
          <a:prstGeom prst="rect">
            <a:avLst/>
          </a:prstGeom>
          <a:noFill/>
          <a:ln w="9525">
            <a:noFill/>
            <a:miter lim="800000"/>
            <a:headEnd/>
            <a:tailEnd/>
          </a:ln>
          <a:effectLst/>
        </p:spPr>
        <p:txBody>
          <a:bodyPr wrap="square">
            <a:spAutoFit/>
          </a:bodyPr>
          <a:lstStyle/>
          <a:p>
            <a:pPr algn="r">
              <a:defRPr/>
            </a:pPr>
            <a:r>
              <a:rPr lang="en-US" sz="1000" b="1" dirty="0" smtClean="0">
                <a:solidFill>
                  <a:schemeClr val="bg1">
                    <a:lumMod val="65000"/>
                  </a:schemeClr>
                </a:solidFill>
                <a:cs typeface="Arial" charset="0"/>
              </a:rPr>
              <a:t>Opera Solutions, LLC</a:t>
            </a:r>
            <a:r>
              <a:rPr lang="en-US" sz="1000" dirty="0" smtClean="0">
                <a:solidFill>
                  <a:schemeClr val="bg1">
                    <a:lumMod val="65000"/>
                  </a:schemeClr>
                </a:solidFill>
                <a:cs typeface="Arial" charset="0"/>
              </a:rPr>
              <a:t/>
            </a:r>
            <a:br>
              <a:rPr lang="en-US" sz="1000" dirty="0" smtClean="0">
                <a:solidFill>
                  <a:schemeClr val="bg1">
                    <a:lumMod val="65000"/>
                  </a:schemeClr>
                </a:solidFill>
                <a:cs typeface="Arial" charset="0"/>
              </a:rPr>
            </a:br>
            <a:r>
              <a:rPr lang="en-US" sz="1000" dirty="0" smtClean="0">
                <a:solidFill>
                  <a:schemeClr val="bg1">
                    <a:lumMod val="65000"/>
                  </a:schemeClr>
                </a:solidFill>
                <a:cs typeface="Arial" charset="0"/>
              </a:rPr>
              <a:t>180 Maiden Lane</a:t>
            </a:r>
          </a:p>
          <a:p>
            <a:pPr algn="r">
              <a:defRPr/>
            </a:pPr>
            <a:r>
              <a:rPr lang="en-US" sz="1000" dirty="0" smtClean="0">
                <a:solidFill>
                  <a:schemeClr val="bg1">
                    <a:lumMod val="65000"/>
                  </a:schemeClr>
                </a:solidFill>
                <a:cs typeface="Arial" charset="0"/>
              </a:rPr>
              <a:t>17</a:t>
            </a:r>
            <a:r>
              <a:rPr lang="en-US" sz="1000" baseline="30000" dirty="0" smtClean="0">
                <a:solidFill>
                  <a:schemeClr val="bg1">
                    <a:lumMod val="65000"/>
                  </a:schemeClr>
                </a:solidFill>
                <a:cs typeface="Arial" charset="0"/>
              </a:rPr>
              <a:t>th</a:t>
            </a:r>
            <a:r>
              <a:rPr lang="en-US" sz="1000" baseline="0" dirty="0" smtClean="0">
                <a:solidFill>
                  <a:schemeClr val="bg1">
                    <a:lumMod val="65000"/>
                  </a:schemeClr>
                </a:solidFill>
                <a:cs typeface="Arial" charset="0"/>
              </a:rPr>
              <a:t> Floor</a:t>
            </a:r>
            <a:endParaRPr lang="en-US" sz="1000" dirty="0" smtClean="0">
              <a:solidFill>
                <a:schemeClr val="bg1">
                  <a:lumMod val="65000"/>
                </a:schemeClr>
              </a:solidFill>
              <a:cs typeface="Arial" charset="0"/>
            </a:endParaRPr>
          </a:p>
          <a:p>
            <a:pPr algn="r">
              <a:defRPr/>
            </a:pPr>
            <a:r>
              <a:rPr lang="en-US" sz="1000" dirty="0" smtClean="0">
                <a:solidFill>
                  <a:schemeClr val="bg1">
                    <a:lumMod val="65000"/>
                  </a:schemeClr>
                </a:solidFill>
                <a:cs typeface="Arial" charset="0"/>
              </a:rPr>
              <a:t>New York, NY</a:t>
            </a:r>
            <a:r>
              <a:rPr lang="en-US" sz="1000" baseline="0" dirty="0" smtClean="0">
                <a:solidFill>
                  <a:schemeClr val="bg1">
                    <a:lumMod val="65000"/>
                  </a:schemeClr>
                </a:solidFill>
                <a:cs typeface="Arial" charset="0"/>
              </a:rPr>
              <a:t> </a:t>
            </a:r>
            <a:r>
              <a:rPr lang="en-US" sz="1000" dirty="0" smtClean="0">
                <a:solidFill>
                  <a:schemeClr val="bg1">
                    <a:lumMod val="65000"/>
                  </a:schemeClr>
                </a:solidFill>
                <a:cs typeface="Arial" charset="0"/>
              </a:rPr>
              <a:t>10038</a:t>
            </a:r>
            <a:br>
              <a:rPr lang="en-US" sz="1000" dirty="0" smtClean="0">
                <a:solidFill>
                  <a:schemeClr val="bg1">
                    <a:lumMod val="65000"/>
                  </a:schemeClr>
                </a:solidFill>
                <a:cs typeface="Arial" charset="0"/>
              </a:rPr>
            </a:br>
            <a:r>
              <a:rPr lang="en-US" sz="1000" dirty="0" smtClean="0">
                <a:solidFill>
                  <a:schemeClr val="bg1">
                    <a:lumMod val="65000"/>
                  </a:schemeClr>
                </a:solidFill>
                <a:cs typeface="Arial" charset="0"/>
              </a:rPr>
              <a:t>+1 (646) 437 2100 telephone</a:t>
            </a:r>
            <a:br>
              <a:rPr lang="en-US" sz="1000" dirty="0" smtClean="0">
                <a:solidFill>
                  <a:schemeClr val="bg1">
                    <a:lumMod val="65000"/>
                  </a:schemeClr>
                </a:solidFill>
                <a:cs typeface="Arial" charset="0"/>
              </a:rPr>
            </a:br>
            <a:r>
              <a:rPr lang="en-US" sz="1000" dirty="0" smtClean="0">
                <a:solidFill>
                  <a:schemeClr val="bg1">
                    <a:lumMod val="65000"/>
                  </a:schemeClr>
                </a:solidFill>
                <a:cs typeface="Arial" charset="0"/>
              </a:rPr>
              <a:t>+1 (646) 437 2101 facsimile </a:t>
            </a:r>
          </a:p>
          <a:p>
            <a:pPr algn="r">
              <a:defRPr/>
            </a:pPr>
            <a:r>
              <a:rPr lang="en-US" sz="1000" dirty="0" smtClean="0">
                <a:solidFill>
                  <a:schemeClr val="bg1">
                    <a:lumMod val="65000"/>
                  </a:schemeClr>
                </a:solidFill>
                <a:cs typeface="Arial" charset="0"/>
              </a:rPr>
              <a:t>www.operasolutions.com</a:t>
            </a:r>
            <a:r>
              <a:rPr lang="en-US" sz="1000" dirty="0">
                <a:solidFill>
                  <a:schemeClr val="bg1">
                    <a:lumMod val="65000"/>
                  </a:schemeClr>
                </a:solidFill>
                <a:cs typeface="Arial" charset="0"/>
              </a:rPr>
              <a:t/>
            </a:r>
            <a:br>
              <a:rPr lang="en-US" sz="1000" dirty="0">
                <a:solidFill>
                  <a:schemeClr val="bg1">
                    <a:lumMod val="65000"/>
                  </a:schemeClr>
                </a:solidFill>
                <a:cs typeface="Arial" charset="0"/>
              </a:rPr>
            </a:br>
            <a:endParaRPr lang="en-US" sz="1000" dirty="0">
              <a:solidFill>
                <a:schemeClr val="bg1">
                  <a:lumMod val="65000"/>
                </a:schemeClr>
              </a:solidFill>
              <a:cs typeface="Arial" charset="0"/>
            </a:endParaRPr>
          </a:p>
        </p:txBody>
      </p:sp>
      <p:pic>
        <p:nvPicPr>
          <p:cNvPr id="8" name="Picture 7" descr="opera_logo [Converted].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4925" y="533400"/>
            <a:ext cx="2514600" cy="750727"/>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ver | Jersey City">
    <p:spTree>
      <p:nvGrpSpPr>
        <p:cNvPr id="1" name=""/>
        <p:cNvGrpSpPr/>
        <p:nvPr/>
      </p:nvGrpSpPr>
      <p:grpSpPr>
        <a:xfrm>
          <a:off x="0" y="0"/>
          <a:ext cx="0" cy="0"/>
          <a:chOff x="0" y="0"/>
          <a:chExt cx="0" cy="0"/>
        </a:xfrm>
      </p:grpSpPr>
      <p:sp>
        <p:nvSpPr>
          <p:cNvPr id="2" name="Title 1"/>
          <p:cNvSpPr>
            <a:spLocks noGrp="1"/>
          </p:cNvSpPr>
          <p:nvPr>
            <p:ph type="ctrTitle"/>
          </p:nvPr>
        </p:nvSpPr>
        <p:spPr>
          <a:xfrm>
            <a:off x="495300" y="2971800"/>
            <a:ext cx="6273800" cy="970430"/>
          </a:xfrm>
        </p:spPr>
        <p:txBody>
          <a:bodyPr anchor="ctr">
            <a:normAutofit/>
          </a:bodyPr>
          <a:lstStyle>
            <a:lvl1pPr algn="l">
              <a:defRPr sz="2400" b="1"/>
            </a:lvl1pPr>
          </a:lstStyle>
          <a:p>
            <a:r>
              <a:rPr lang="en-US" smtClean="0"/>
              <a:t>Click to edit Master title style</a:t>
            </a:r>
            <a:endParaRPr lang="en-US" dirty="0"/>
          </a:p>
        </p:txBody>
      </p:sp>
      <p:sp>
        <p:nvSpPr>
          <p:cNvPr id="3" name="Subtitle 2"/>
          <p:cNvSpPr>
            <a:spLocks noGrp="1"/>
          </p:cNvSpPr>
          <p:nvPr>
            <p:ph type="subTitle" idx="1"/>
          </p:nvPr>
        </p:nvSpPr>
        <p:spPr>
          <a:xfrm>
            <a:off x="495301" y="3962400"/>
            <a:ext cx="6273948" cy="672164"/>
          </a:xfrm>
          <a:prstGeom prst="rect">
            <a:avLst/>
          </a:prstGeom>
        </p:spPr>
        <p:txBody>
          <a:bodyPr>
            <a:normAutofit/>
          </a:bodyPr>
          <a:lstStyle>
            <a:lvl1pPr marL="0" indent="0" algn="l">
              <a:buNone/>
              <a:defRPr sz="1600" i="0">
                <a:solidFill>
                  <a:srgbClr val="00408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Rectangle 27"/>
          <p:cNvSpPr>
            <a:spLocks noChangeArrowheads="1"/>
          </p:cNvSpPr>
          <p:nvPr>
            <p:custDataLst>
              <p:tags r:id="rId1"/>
            </p:custDataLst>
          </p:nvPr>
        </p:nvSpPr>
        <p:spPr bwMode="auto">
          <a:xfrm>
            <a:off x="495301" y="6248400"/>
            <a:ext cx="6438899" cy="469900"/>
          </a:xfrm>
          <a:prstGeom prst="rect">
            <a:avLst/>
          </a:prstGeom>
          <a:noFill/>
          <a:ln w="9525">
            <a:noFill/>
            <a:miter lim="800000"/>
            <a:headEnd/>
            <a:tailEnd/>
          </a:ln>
        </p:spPr>
        <p:txBody>
          <a:bodyPr lIns="91440" tIns="0" rIns="91440" bIns="0"/>
          <a:lstStyle/>
          <a:p>
            <a:pPr eaLnBrk="0" hangingPunct="0"/>
            <a:r>
              <a:rPr lang="en-GB" altLang="zh-CN" sz="600" b="0" dirty="0">
                <a:solidFill>
                  <a:schemeClr val="bg1">
                    <a:lumMod val="65000"/>
                  </a:schemeClr>
                </a:solidFill>
                <a:ea typeface="SimSun"/>
                <a:cs typeface="SimSun"/>
              </a:rPr>
              <a:t>NOTICE</a:t>
            </a:r>
            <a:r>
              <a:rPr lang="en-GB" altLang="zh-CN" sz="600" b="0" dirty="0" smtClean="0">
                <a:solidFill>
                  <a:schemeClr val="bg1">
                    <a:lumMod val="65000"/>
                  </a:schemeClr>
                </a:solidFill>
                <a:ea typeface="SimSun"/>
                <a:cs typeface="SimSun"/>
              </a:rPr>
              <a:t>: Proprietary </a:t>
            </a:r>
            <a:r>
              <a:rPr lang="en-GB" altLang="zh-CN" sz="600" b="0" dirty="0">
                <a:solidFill>
                  <a:schemeClr val="bg1">
                    <a:lumMod val="65000"/>
                  </a:schemeClr>
                </a:solidFill>
                <a:ea typeface="SimSun"/>
                <a:cs typeface="SimSun"/>
              </a:rPr>
              <a:t>and Confidential</a:t>
            </a:r>
          </a:p>
          <a:p>
            <a:pPr eaLnBrk="0" hangingPunct="0"/>
            <a:r>
              <a:rPr lang="en-GB" altLang="zh-CN" sz="600" b="0" dirty="0">
                <a:solidFill>
                  <a:schemeClr val="bg1">
                    <a:lumMod val="65000"/>
                  </a:schemeClr>
                </a:solidFill>
                <a:ea typeface="SimSun"/>
                <a:cs typeface="SimSun"/>
              </a:rPr>
              <a:t>This material is proprietary to Opera Solutions</a:t>
            </a:r>
            <a:r>
              <a:rPr lang="en-GB" altLang="zh-CN" sz="600" b="0" dirty="0" smtClean="0">
                <a:solidFill>
                  <a:schemeClr val="bg1">
                    <a:lumMod val="65000"/>
                  </a:schemeClr>
                </a:solidFill>
                <a:ea typeface="SimSun"/>
                <a:cs typeface="SimSun"/>
              </a:rPr>
              <a:t>. It </a:t>
            </a:r>
            <a:r>
              <a:rPr lang="en-GB" altLang="zh-CN" sz="600" b="0" dirty="0">
                <a:solidFill>
                  <a:schemeClr val="bg1">
                    <a:lumMod val="65000"/>
                  </a:schemeClr>
                </a:solidFill>
                <a:ea typeface="SimSun"/>
                <a:cs typeface="SimSun"/>
              </a:rPr>
              <a:t>contains trade secrets and confidential information which is </a:t>
            </a:r>
            <a:r>
              <a:rPr lang="en-GB" altLang="zh-CN" sz="600" b="0" dirty="0" smtClean="0">
                <a:solidFill>
                  <a:schemeClr val="bg1">
                    <a:lumMod val="65000"/>
                  </a:schemeClr>
                </a:solidFill>
                <a:ea typeface="SimSun"/>
                <a:cs typeface="SimSun"/>
              </a:rPr>
              <a:t>sole property </a:t>
            </a:r>
            <a:r>
              <a:rPr lang="en-GB" altLang="zh-CN" sz="600" b="0" dirty="0">
                <a:solidFill>
                  <a:schemeClr val="bg1">
                    <a:lumMod val="65000"/>
                  </a:schemeClr>
                </a:solidFill>
                <a:ea typeface="SimSun"/>
                <a:cs typeface="SimSun"/>
              </a:rPr>
              <a:t>of Opera Solutions. This material is solely for the Client</a:t>
            </a:r>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s internal use</a:t>
            </a:r>
            <a:r>
              <a:rPr lang="en-GB" altLang="zh-CN" sz="600" b="0" dirty="0" smtClean="0">
                <a:solidFill>
                  <a:schemeClr val="bg1">
                    <a:lumMod val="65000"/>
                  </a:schemeClr>
                </a:solidFill>
                <a:ea typeface="SimSun"/>
                <a:cs typeface="SimSun"/>
              </a:rPr>
              <a:t>. This </a:t>
            </a:r>
            <a:r>
              <a:rPr lang="en-GB" altLang="zh-CN" sz="600" b="0" dirty="0">
                <a:solidFill>
                  <a:schemeClr val="bg1">
                    <a:lumMod val="65000"/>
                  </a:schemeClr>
                </a:solidFill>
                <a:ea typeface="SimSun"/>
                <a:cs typeface="SimSun"/>
              </a:rPr>
              <a:t>material shall not be used, reproduced, copied, disclosed, transmitted, in whole or in part, without the express </a:t>
            </a:r>
            <a:r>
              <a:rPr lang="en-GB" altLang="zh-CN" sz="600" b="0" dirty="0" smtClean="0">
                <a:solidFill>
                  <a:schemeClr val="bg1">
                    <a:lumMod val="65000"/>
                  </a:schemeClr>
                </a:solidFill>
                <a:ea typeface="SimSun"/>
                <a:cs typeface="SimSun"/>
              </a:rPr>
              <a:t>written consent </a:t>
            </a:r>
            <a:r>
              <a:rPr lang="en-GB" altLang="zh-CN" sz="600" b="0" dirty="0">
                <a:solidFill>
                  <a:schemeClr val="bg1">
                    <a:lumMod val="65000"/>
                  </a:schemeClr>
                </a:solidFill>
                <a:ea typeface="SimSun"/>
                <a:cs typeface="SimSun"/>
              </a:rPr>
              <a:t>of Opera Solutions.</a:t>
            </a:r>
          </a:p>
          <a:p>
            <a:pPr eaLnBrk="0" hangingPunct="0"/>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 </a:t>
            </a:r>
            <a:r>
              <a:rPr lang="en-GB" altLang="zh-CN" sz="600" b="0" dirty="0" smtClean="0">
                <a:solidFill>
                  <a:schemeClr val="bg1">
                    <a:lumMod val="65000"/>
                  </a:schemeClr>
                </a:solidFill>
                <a:ea typeface="SimSun"/>
                <a:cs typeface="SimSun"/>
              </a:rPr>
              <a:t>2012 </a:t>
            </a:r>
            <a:r>
              <a:rPr lang="en-GB" altLang="zh-CN" sz="600" b="0" dirty="0">
                <a:solidFill>
                  <a:schemeClr val="bg1">
                    <a:lumMod val="65000"/>
                  </a:schemeClr>
                </a:solidFill>
                <a:ea typeface="SimSun"/>
                <a:cs typeface="SimSun"/>
              </a:rPr>
              <a:t>Opera </a:t>
            </a:r>
            <a:r>
              <a:rPr lang="en-GB" altLang="zh-CN" sz="600" b="0" dirty="0" smtClean="0">
                <a:solidFill>
                  <a:schemeClr val="bg1">
                    <a:lumMod val="65000"/>
                  </a:schemeClr>
                </a:solidFill>
                <a:ea typeface="SimSun"/>
                <a:cs typeface="SimSun"/>
              </a:rPr>
              <a:t>Solutions, LLC. All </a:t>
            </a:r>
            <a:r>
              <a:rPr lang="en-GB" altLang="zh-CN" sz="600" b="0" dirty="0">
                <a:solidFill>
                  <a:schemeClr val="bg1">
                    <a:lumMod val="65000"/>
                  </a:schemeClr>
                </a:solidFill>
                <a:ea typeface="SimSun"/>
                <a:cs typeface="SimSun"/>
              </a:rPr>
              <a:t>rights reserved.</a:t>
            </a:r>
          </a:p>
        </p:txBody>
      </p:sp>
      <p:sp>
        <p:nvSpPr>
          <p:cNvPr id="8" name="Rectangle 7"/>
          <p:cNvSpPr>
            <a:spLocks noChangeArrowheads="1"/>
          </p:cNvSpPr>
          <p:nvPr/>
        </p:nvSpPr>
        <p:spPr bwMode="auto">
          <a:xfrm>
            <a:off x="7264400" y="382645"/>
            <a:ext cx="2105025" cy="1323439"/>
          </a:xfrm>
          <a:prstGeom prst="rect">
            <a:avLst/>
          </a:prstGeom>
          <a:noFill/>
          <a:ln w="9525">
            <a:noFill/>
            <a:miter lim="800000"/>
            <a:headEnd/>
            <a:tailEnd/>
          </a:ln>
          <a:effectLst/>
        </p:spPr>
        <p:txBody>
          <a:bodyPr wrap="square">
            <a:spAutoFit/>
          </a:bodyPr>
          <a:lstStyle/>
          <a:p>
            <a:pPr algn="r"/>
            <a:r>
              <a:rPr lang="en-US" sz="1000" b="1" dirty="0" smtClean="0">
                <a:solidFill>
                  <a:schemeClr val="bg1">
                    <a:lumMod val="65000"/>
                  </a:schemeClr>
                </a:solidFill>
                <a:cs typeface="Arial" charset="0"/>
              </a:rPr>
              <a:t>Opera Solutions, LLC</a:t>
            </a:r>
            <a:r>
              <a:rPr lang="en-US" sz="1000" dirty="0" smtClean="0">
                <a:solidFill>
                  <a:schemeClr val="bg1">
                    <a:lumMod val="65000"/>
                  </a:schemeClr>
                </a:solidFill>
                <a:cs typeface="Arial" charset="0"/>
              </a:rPr>
              <a:t/>
            </a:r>
            <a:br>
              <a:rPr lang="en-US" sz="1000" dirty="0" smtClean="0">
                <a:solidFill>
                  <a:schemeClr val="bg1">
                    <a:lumMod val="65000"/>
                  </a:schemeClr>
                </a:solidFill>
                <a:cs typeface="Arial" charset="0"/>
              </a:rPr>
            </a:br>
            <a:r>
              <a:rPr lang="en-US" sz="1000" dirty="0" smtClean="0">
                <a:solidFill>
                  <a:schemeClr val="bg1">
                    <a:lumMod val="65000"/>
                  </a:schemeClr>
                </a:solidFill>
                <a:cs typeface="Arial" charset="0"/>
              </a:rPr>
              <a:t>10 Exchange Place</a:t>
            </a:r>
          </a:p>
          <a:p>
            <a:pPr algn="r"/>
            <a:r>
              <a:rPr lang="en-US" sz="1000" dirty="0" smtClean="0">
                <a:solidFill>
                  <a:schemeClr val="bg1">
                    <a:lumMod val="65000"/>
                  </a:schemeClr>
                </a:solidFill>
                <a:cs typeface="Arial" charset="0"/>
              </a:rPr>
              <a:t>11</a:t>
            </a:r>
            <a:r>
              <a:rPr lang="en-US" sz="1000" baseline="30000" dirty="0" smtClean="0">
                <a:solidFill>
                  <a:schemeClr val="bg1">
                    <a:lumMod val="65000"/>
                  </a:schemeClr>
                </a:solidFill>
                <a:cs typeface="Arial" charset="0"/>
              </a:rPr>
              <a:t>th</a:t>
            </a:r>
            <a:r>
              <a:rPr lang="en-US" sz="1000" dirty="0" smtClean="0">
                <a:solidFill>
                  <a:schemeClr val="bg1">
                    <a:lumMod val="65000"/>
                  </a:schemeClr>
                </a:solidFill>
                <a:cs typeface="Arial" charset="0"/>
              </a:rPr>
              <a:t> Floor</a:t>
            </a:r>
          </a:p>
          <a:p>
            <a:pPr algn="r"/>
            <a:r>
              <a:rPr lang="en-US" sz="1000" dirty="0" smtClean="0">
                <a:solidFill>
                  <a:schemeClr val="bg1">
                    <a:lumMod val="65000"/>
                  </a:schemeClr>
                </a:solidFill>
                <a:cs typeface="Arial" charset="0"/>
              </a:rPr>
              <a:t>Jersey City, NJ 07302</a:t>
            </a:r>
          </a:p>
          <a:p>
            <a:pPr algn="r"/>
            <a:r>
              <a:rPr lang="en-US" sz="1000" dirty="0">
                <a:solidFill>
                  <a:schemeClr val="bg1">
                    <a:lumMod val="65000"/>
                  </a:schemeClr>
                </a:solidFill>
                <a:cs typeface="Arial" charset="0"/>
              </a:rPr>
              <a:t>+1 (646) 520 4320 telephone</a:t>
            </a:r>
          </a:p>
          <a:p>
            <a:pPr algn="r"/>
            <a:r>
              <a:rPr lang="en-US" sz="1000" dirty="0">
                <a:solidFill>
                  <a:schemeClr val="bg1">
                    <a:lumMod val="65000"/>
                  </a:schemeClr>
                </a:solidFill>
                <a:cs typeface="Arial" charset="0"/>
              </a:rPr>
              <a:t>+1 (646) 520 4501 facsimile</a:t>
            </a:r>
          </a:p>
          <a:p>
            <a:pPr algn="r">
              <a:defRPr/>
            </a:pPr>
            <a:r>
              <a:rPr lang="en-US" sz="1000" dirty="0" smtClean="0">
                <a:solidFill>
                  <a:schemeClr val="bg1">
                    <a:lumMod val="65000"/>
                  </a:schemeClr>
                </a:solidFill>
                <a:cs typeface="Arial" charset="0"/>
              </a:rPr>
              <a:t>www.operasolutions.com</a:t>
            </a:r>
            <a:br>
              <a:rPr lang="en-US" sz="1000" dirty="0" smtClean="0">
                <a:solidFill>
                  <a:schemeClr val="bg1">
                    <a:lumMod val="65000"/>
                  </a:schemeClr>
                </a:solidFill>
                <a:cs typeface="Arial" charset="0"/>
              </a:rPr>
            </a:br>
            <a:endParaRPr lang="en-US" sz="1000" dirty="0">
              <a:solidFill>
                <a:schemeClr val="bg1">
                  <a:lumMod val="65000"/>
                </a:schemeClr>
              </a:solidFill>
              <a:cs typeface="Arial" charset="0"/>
            </a:endParaRPr>
          </a:p>
        </p:txBody>
      </p:sp>
      <p:sp>
        <p:nvSpPr>
          <p:cNvPr id="10" name="Picture Placeholder 12"/>
          <p:cNvSpPr>
            <a:spLocks noGrp="1"/>
          </p:cNvSpPr>
          <p:nvPr>
            <p:ph type="pic" sz="quarter" idx="10" hasCustomPrompt="1"/>
          </p:nvPr>
        </p:nvSpPr>
        <p:spPr>
          <a:xfrm>
            <a:off x="6934199" y="2971801"/>
            <a:ext cx="2467902" cy="1662113"/>
          </a:xfrm>
          <a:prstGeom prst="rect">
            <a:avLst/>
          </a:prstGeom>
        </p:spPr>
        <p:txBody>
          <a:bodyPr/>
          <a:lstStyle>
            <a:lvl1pPr marL="0" indent="0" algn="ctr">
              <a:defRPr sz="1400"/>
            </a:lvl1pPr>
          </a:lstStyle>
          <a:p>
            <a:r>
              <a:rPr lang="en-US" dirty="0" smtClean="0"/>
              <a:t>Double click to insert client logo here</a:t>
            </a:r>
            <a:endParaRPr lang="en-US" dirty="0"/>
          </a:p>
        </p:txBody>
      </p:sp>
      <p:pic>
        <p:nvPicPr>
          <p:cNvPr id="9" name="Picture 8" descr="opera_logo [Converted].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4925" y="533400"/>
            <a:ext cx="2514600" cy="750727"/>
          </a:xfrm>
          <a:prstGeom prst="rect">
            <a:avLst/>
          </a:prstGeom>
        </p:spPr>
      </p:pic>
    </p:spTree>
    <p:extLst>
      <p:ext uri="{BB962C8B-B14F-4D97-AF65-F5344CB8AC3E}">
        <p14:creationId xmlns:p14="http://schemas.microsoft.com/office/powerpoint/2010/main" val="2627314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ver | Boston">
    <p:spTree>
      <p:nvGrpSpPr>
        <p:cNvPr id="1" name=""/>
        <p:cNvGrpSpPr/>
        <p:nvPr/>
      </p:nvGrpSpPr>
      <p:grpSpPr>
        <a:xfrm>
          <a:off x="0" y="0"/>
          <a:ext cx="0" cy="0"/>
          <a:chOff x="0" y="0"/>
          <a:chExt cx="0" cy="0"/>
        </a:xfrm>
      </p:grpSpPr>
      <p:sp>
        <p:nvSpPr>
          <p:cNvPr id="2" name="Title 1"/>
          <p:cNvSpPr>
            <a:spLocks noGrp="1"/>
          </p:cNvSpPr>
          <p:nvPr>
            <p:ph type="ctrTitle"/>
          </p:nvPr>
        </p:nvSpPr>
        <p:spPr>
          <a:xfrm>
            <a:off x="495300" y="2971800"/>
            <a:ext cx="6273800" cy="970430"/>
          </a:xfrm>
        </p:spPr>
        <p:txBody>
          <a:bodyPr anchor="ctr">
            <a:normAutofit/>
          </a:bodyPr>
          <a:lstStyle>
            <a:lvl1pPr algn="l">
              <a:defRPr sz="2400" b="1"/>
            </a:lvl1pPr>
          </a:lstStyle>
          <a:p>
            <a:r>
              <a:rPr lang="en-US" smtClean="0"/>
              <a:t>Click to edit Master title style</a:t>
            </a:r>
            <a:endParaRPr lang="en-US" dirty="0"/>
          </a:p>
        </p:txBody>
      </p:sp>
      <p:sp>
        <p:nvSpPr>
          <p:cNvPr id="3" name="Subtitle 2"/>
          <p:cNvSpPr>
            <a:spLocks noGrp="1"/>
          </p:cNvSpPr>
          <p:nvPr>
            <p:ph type="subTitle" idx="1"/>
          </p:nvPr>
        </p:nvSpPr>
        <p:spPr>
          <a:xfrm>
            <a:off x="495301" y="3962400"/>
            <a:ext cx="6273948" cy="672164"/>
          </a:xfrm>
          <a:prstGeom prst="rect">
            <a:avLst/>
          </a:prstGeom>
        </p:spPr>
        <p:txBody>
          <a:bodyPr>
            <a:normAutofit/>
          </a:bodyPr>
          <a:lstStyle>
            <a:lvl1pPr marL="0" indent="0" algn="l">
              <a:buNone/>
              <a:defRPr sz="1600" i="0">
                <a:solidFill>
                  <a:srgbClr val="00408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Rectangle 7"/>
          <p:cNvSpPr>
            <a:spLocks noChangeArrowheads="1"/>
          </p:cNvSpPr>
          <p:nvPr/>
        </p:nvSpPr>
        <p:spPr bwMode="auto">
          <a:xfrm>
            <a:off x="7264400" y="382645"/>
            <a:ext cx="2105025" cy="1323439"/>
          </a:xfrm>
          <a:prstGeom prst="rect">
            <a:avLst/>
          </a:prstGeom>
          <a:noFill/>
          <a:ln w="9525">
            <a:noFill/>
            <a:miter lim="800000"/>
            <a:headEnd/>
            <a:tailEnd/>
          </a:ln>
          <a:effectLst/>
        </p:spPr>
        <p:txBody>
          <a:bodyPr wrap="square">
            <a:spAutoFit/>
          </a:bodyPr>
          <a:lstStyle/>
          <a:p>
            <a:pPr algn="r"/>
            <a:r>
              <a:rPr lang="en-US" sz="1000" b="1" dirty="0" smtClean="0">
                <a:solidFill>
                  <a:schemeClr val="bg1">
                    <a:lumMod val="65000"/>
                  </a:schemeClr>
                </a:solidFill>
                <a:cs typeface="Arial" charset="0"/>
              </a:rPr>
              <a:t>Opera Solutions, LLC</a:t>
            </a:r>
            <a:r>
              <a:rPr lang="en-US" sz="1000" dirty="0" smtClean="0">
                <a:solidFill>
                  <a:schemeClr val="bg1">
                    <a:lumMod val="65000"/>
                  </a:schemeClr>
                </a:solidFill>
                <a:cs typeface="Arial" charset="0"/>
              </a:rPr>
              <a:t/>
            </a:r>
            <a:br>
              <a:rPr lang="en-US" sz="1000" dirty="0" smtClean="0">
                <a:solidFill>
                  <a:schemeClr val="bg1">
                    <a:lumMod val="65000"/>
                  </a:schemeClr>
                </a:solidFill>
                <a:cs typeface="Arial" charset="0"/>
              </a:rPr>
            </a:br>
            <a:r>
              <a:rPr lang="en-US" sz="1000" kern="1200" dirty="0" smtClean="0">
                <a:solidFill>
                  <a:schemeClr val="bg1">
                    <a:lumMod val="65000"/>
                  </a:schemeClr>
                </a:solidFill>
                <a:latin typeface="+mn-lt"/>
                <a:ea typeface="+mn-ea"/>
                <a:cs typeface="Arial" charset="0"/>
              </a:rPr>
              <a:t>One Broadway 13th Floor Cambridge, Massachusetts 02142</a:t>
            </a:r>
          </a:p>
          <a:p>
            <a:pPr algn="r"/>
            <a:r>
              <a:rPr lang="en-US" sz="1000" dirty="0" smtClean="0">
                <a:solidFill>
                  <a:schemeClr val="bg1">
                    <a:lumMod val="65000"/>
                  </a:schemeClr>
                </a:solidFill>
                <a:cs typeface="Arial" charset="0"/>
              </a:rPr>
              <a:t>+</a:t>
            </a:r>
            <a:r>
              <a:rPr lang="en-US" sz="1000" dirty="0">
                <a:solidFill>
                  <a:schemeClr val="bg1">
                    <a:lumMod val="65000"/>
                  </a:schemeClr>
                </a:solidFill>
                <a:cs typeface="Arial" charset="0"/>
              </a:rPr>
              <a:t>1 (646) 520 4320 telephone</a:t>
            </a:r>
          </a:p>
          <a:p>
            <a:pPr algn="r"/>
            <a:r>
              <a:rPr lang="en-US" sz="1000" dirty="0">
                <a:solidFill>
                  <a:schemeClr val="bg1">
                    <a:lumMod val="65000"/>
                  </a:schemeClr>
                </a:solidFill>
                <a:cs typeface="Arial" charset="0"/>
              </a:rPr>
              <a:t>+1 (646) 520 4501 facsimile</a:t>
            </a:r>
          </a:p>
          <a:p>
            <a:pPr algn="r">
              <a:defRPr/>
            </a:pPr>
            <a:r>
              <a:rPr lang="en-US" sz="1000" dirty="0" smtClean="0">
                <a:solidFill>
                  <a:schemeClr val="bg1">
                    <a:lumMod val="65000"/>
                  </a:schemeClr>
                </a:solidFill>
                <a:cs typeface="Arial" charset="0"/>
              </a:rPr>
              <a:t>www.operasolutions.com</a:t>
            </a:r>
            <a:br>
              <a:rPr lang="en-US" sz="1000" dirty="0" smtClean="0">
                <a:solidFill>
                  <a:schemeClr val="bg1">
                    <a:lumMod val="65000"/>
                  </a:schemeClr>
                </a:solidFill>
                <a:cs typeface="Arial" charset="0"/>
              </a:rPr>
            </a:br>
            <a:endParaRPr lang="en-US" sz="1000" dirty="0">
              <a:solidFill>
                <a:schemeClr val="bg1">
                  <a:lumMod val="65000"/>
                </a:schemeClr>
              </a:solidFill>
              <a:cs typeface="Arial" charset="0"/>
            </a:endParaRPr>
          </a:p>
        </p:txBody>
      </p:sp>
      <p:sp>
        <p:nvSpPr>
          <p:cNvPr id="10" name="Picture Placeholder 12"/>
          <p:cNvSpPr>
            <a:spLocks noGrp="1"/>
          </p:cNvSpPr>
          <p:nvPr>
            <p:ph type="pic" sz="quarter" idx="10" hasCustomPrompt="1"/>
          </p:nvPr>
        </p:nvSpPr>
        <p:spPr>
          <a:xfrm>
            <a:off x="6934199" y="2971801"/>
            <a:ext cx="2467902" cy="1662113"/>
          </a:xfrm>
          <a:prstGeom prst="rect">
            <a:avLst/>
          </a:prstGeom>
        </p:spPr>
        <p:txBody>
          <a:bodyPr/>
          <a:lstStyle>
            <a:lvl1pPr marL="0" indent="0" algn="ctr">
              <a:defRPr sz="1400"/>
            </a:lvl1pPr>
          </a:lstStyle>
          <a:p>
            <a:r>
              <a:rPr lang="en-US" dirty="0" smtClean="0"/>
              <a:t>Double click to insert client logo here</a:t>
            </a:r>
            <a:endParaRPr lang="en-US" dirty="0"/>
          </a:p>
        </p:txBody>
      </p:sp>
      <p:sp>
        <p:nvSpPr>
          <p:cNvPr id="9" name="Rectangle 27"/>
          <p:cNvSpPr>
            <a:spLocks noChangeArrowheads="1"/>
          </p:cNvSpPr>
          <p:nvPr>
            <p:custDataLst>
              <p:tags r:id="rId1"/>
            </p:custDataLst>
          </p:nvPr>
        </p:nvSpPr>
        <p:spPr bwMode="auto">
          <a:xfrm>
            <a:off x="495301" y="6248400"/>
            <a:ext cx="6438899" cy="469900"/>
          </a:xfrm>
          <a:prstGeom prst="rect">
            <a:avLst/>
          </a:prstGeom>
          <a:noFill/>
          <a:ln w="9525">
            <a:noFill/>
            <a:miter lim="800000"/>
            <a:headEnd/>
            <a:tailEnd/>
          </a:ln>
        </p:spPr>
        <p:txBody>
          <a:bodyPr lIns="91440" tIns="0" rIns="91440" bIns="0"/>
          <a:lstStyle/>
          <a:p>
            <a:pPr eaLnBrk="0" hangingPunct="0"/>
            <a:r>
              <a:rPr lang="en-GB" altLang="zh-CN" sz="600" b="0" dirty="0">
                <a:solidFill>
                  <a:schemeClr val="bg1">
                    <a:lumMod val="65000"/>
                  </a:schemeClr>
                </a:solidFill>
                <a:ea typeface="SimSun"/>
                <a:cs typeface="SimSun"/>
              </a:rPr>
              <a:t>NOTICE</a:t>
            </a:r>
            <a:r>
              <a:rPr lang="en-GB" altLang="zh-CN" sz="600" b="0" dirty="0" smtClean="0">
                <a:solidFill>
                  <a:schemeClr val="bg1">
                    <a:lumMod val="65000"/>
                  </a:schemeClr>
                </a:solidFill>
                <a:ea typeface="SimSun"/>
                <a:cs typeface="SimSun"/>
              </a:rPr>
              <a:t>: Proprietary </a:t>
            </a:r>
            <a:r>
              <a:rPr lang="en-GB" altLang="zh-CN" sz="600" b="0" dirty="0">
                <a:solidFill>
                  <a:schemeClr val="bg1">
                    <a:lumMod val="65000"/>
                  </a:schemeClr>
                </a:solidFill>
                <a:ea typeface="SimSun"/>
                <a:cs typeface="SimSun"/>
              </a:rPr>
              <a:t>and Confidential</a:t>
            </a:r>
          </a:p>
          <a:p>
            <a:pPr eaLnBrk="0" hangingPunct="0"/>
            <a:r>
              <a:rPr lang="en-GB" altLang="zh-CN" sz="600" b="0" dirty="0">
                <a:solidFill>
                  <a:schemeClr val="bg1">
                    <a:lumMod val="65000"/>
                  </a:schemeClr>
                </a:solidFill>
                <a:ea typeface="SimSun"/>
                <a:cs typeface="SimSun"/>
              </a:rPr>
              <a:t>This material is proprietary to Opera Solutions</a:t>
            </a:r>
            <a:r>
              <a:rPr lang="en-GB" altLang="zh-CN" sz="600" b="0" dirty="0" smtClean="0">
                <a:solidFill>
                  <a:schemeClr val="bg1">
                    <a:lumMod val="65000"/>
                  </a:schemeClr>
                </a:solidFill>
                <a:ea typeface="SimSun"/>
                <a:cs typeface="SimSun"/>
              </a:rPr>
              <a:t>. It </a:t>
            </a:r>
            <a:r>
              <a:rPr lang="en-GB" altLang="zh-CN" sz="600" b="0" dirty="0">
                <a:solidFill>
                  <a:schemeClr val="bg1">
                    <a:lumMod val="65000"/>
                  </a:schemeClr>
                </a:solidFill>
                <a:ea typeface="SimSun"/>
                <a:cs typeface="SimSun"/>
              </a:rPr>
              <a:t>contains trade secrets and confidential information which is </a:t>
            </a:r>
            <a:r>
              <a:rPr lang="en-GB" altLang="zh-CN" sz="600" b="0" dirty="0" smtClean="0">
                <a:solidFill>
                  <a:schemeClr val="bg1">
                    <a:lumMod val="65000"/>
                  </a:schemeClr>
                </a:solidFill>
                <a:ea typeface="SimSun"/>
                <a:cs typeface="SimSun"/>
              </a:rPr>
              <a:t>sole property </a:t>
            </a:r>
            <a:r>
              <a:rPr lang="en-GB" altLang="zh-CN" sz="600" b="0" dirty="0">
                <a:solidFill>
                  <a:schemeClr val="bg1">
                    <a:lumMod val="65000"/>
                  </a:schemeClr>
                </a:solidFill>
                <a:ea typeface="SimSun"/>
                <a:cs typeface="SimSun"/>
              </a:rPr>
              <a:t>of Opera Solutions. This material is solely for the Client</a:t>
            </a:r>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s internal use</a:t>
            </a:r>
            <a:r>
              <a:rPr lang="en-GB" altLang="zh-CN" sz="600" b="0" dirty="0" smtClean="0">
                <a:solidFill>
                  <a:schemeClr val="bg1">
                    <a:lumMod val="65000"/>
                  </a:schemeClr>
                </a:solidFill>
                <a:ea typeface="SimSun"/>
                <a:cs typeface="SimSun"/>
              </a:rPr>
              <a:t>. This </a:t>
            </a:r>
            <a:r>
              <a:rPr lang="en-GB" altLang="zh-CN" sz="600" b="0" dirty="0">
                <a:solidFill>
                  <a:schemeClr val="bg1">
                    <a:lumMod val="65000"/>
                  </a:schemeClr>
                </a:solidFill>
                <a:ea typeface="SimSun"/>
                <a:cs typeface="SimSun"/>
              </a:rPr>
              <a:t>material shall not be used, reproduced, copied, disclosed, transmitted, in whole or in part, without the express </a:t>
            </a:r>
            <a:r>
              <a:rPr lang="en-GB" altLang="zh-CN" sz="600" b="0" dirty="0" smtClean="0">
                <a:solidFill>
                  <a:schemeClr val="bg1">
                    <a:lumMod val="65000"/>
                  </a:schemeClr>
                </a:solidFill>
                <a:ea typeface="SimSun"/>
                <a:cs typeface="SimSun"/>
              </a:rPr>
              <a:t>written consent </a:t>
            </a:r>
            <a:r>
              <a:rPr lang="en-GB" altLang="zh-CN" sz="600" b="0" dirty="0">
                <a:solidFill>
                  <a:schemeClr val="bg1">
                    <a:lumMod val="65000"/>
                  </a:schemeClr>
                </a:solidFill>
                <a:ea typeface="SimSun"/>
                <a:cs typeface="SimSun"/>
              </a:rPr>
              <a:t>of Opera Solutions.</a:t>
            </a:r>
          </a:p>
          <a:p>
            <a:pPr eaLnBrk="0" hangingPunct="0"/>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 </a:t>
            </a:r>
            <a:r>
              <a:rPr lang="en-GB" altLang="zh-CN" sz="600" b="0" dirty="0" smtClean="0">
                <a:solidFill>
                  <a:schemeClr val="bg1">
                    <a:lumMod val="65000"/>
                  </a:schemeClr>
                </a:solidFill>
                <a:ea typeface="SimSun"/>
                <a:cs typeface="SimSun"/>
              </a:rPr>
              <a:t>2012 </a:t>
            </a:r>
            <a:r>
              <a:rPr lang="en-GB" altLang="zh-CN" sz="600" b="0" dirty="0">
                <a:solidFill>
                  <a:schemeClr val="bg1">
                    <a:lumMod val="65000"/>
                  </a:schemeClr>
                </a:solidFill>
                <a:ea typeface="SimSun"/>
                <a:cs typeface="SimSun"/>
              </a:rPr>
              <a:t>Opera </a:t>
            </a:r>
            <a:r>
              <a:rPr lang="en-GB" altLang="zh-CN" sz="600" b="0" dirty="0" smtClean="0">
                <a:solidFill>
                  <a:schemeClr val="bg1">
                    <a:lumMod val="65000"/>
                  </a:schemeClr>
                </a:solidFill>
                <a:ea typeface="SimSun"/>
                <a:cs typeface="SimSun"/>
              </a:rPr>
              <a:t>Solutions, LLC. All </a:t>
            </a:r>
            <a:r>
              <a:rPr lang="en-GB" altLang="zh-CN" sz="600" b="0" dirty="0">
                <a:solidFill>
                  <a:schemeClr val="bg1">
                    <a:lumMod val="65000"/>
                  </a:schemeClr>
                </a:solidFill>
                <a:ea typeface="SimSun"/>
                <a:cs typeface="SimSun"/>
              </a:rPr>
              <a:t>rights reserved.</a:t>
            </a:r>
          </a:p>
        </p:txBody>
      </p:sp>
      <p:pic>
        <p:nvPicPr>
          <p:cNvPr id="11" name="Picture 10" descr="opera_logo [Converted].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4925" y="533400"/>
            <a:ext cx="2514600" cy="750727"/>
          </a:xfrm>
          <a:prstGeom prst="rect">
            <a:avLst/>
          </a:prstGeom>
        </p:spPr>
      </p:pic>
    </p:spTree>
    <p:extLst>
      <p:ext uri="{BB962C8B-B14F-4D97-AF65-F5344CB8AC3E}">
        <p14:creationId xmlns:p14="http://schemas.microsoft.com/office/powerpoint/2010/main" val="2683631935"/>
      </p:ext>
    </p:extLst>
  </p:cSld>
  <p:clrMapOvr>
    <a:masterClrMapping/>
  </p:clrMapOvr>
  <p:transition>
    <p:fade/>
  </p:transition>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ver | San Diego">
    <p:spTree>
      <p:nvGrpSpPr>
        <p:cNvPr id="1" name=""/>
        <p:cNvGrpSpPr/>
        <p:nvPr/>
      </p:nvGrpSpPr>
      <p:grpSpPr>
        <a:xfrm>
          <a:off x="0" y="0"/>
          <a:ext cx="0" cy="0"/>
          <a:chOff x="0" y="0"/>
          <a:chExt cx="0" cy="0"/>
        </a:xfrm>
      </p:grpSpPr>
      <p:sp>
        <p:nvSpPr>
          <p:cNvPr id="2" name="Title 1"/>
          <p:cNvSpPr>
            <a:spLocks noGrp="1"/>
          </p:cNvSpPr>
          <p:nvPr>
            <p:ph type="ctrTitle"/>
          </p:nvPr>
        </p:nvSpPr>
        <p:spPr>
          <a:xfrm>
            <a:off x="495300" y="2971800"/>
            <a:ext cx="6273800" cy="970430"/>
          </a:xfrm>
        </p:spPr>
        <p:txBody>
          <a:bodyPr anchor="ctr">
            <a:normAutofit/>
          </a:bodyPr>
          <a:lstStyle>
            <a:lvl1pPr algn="l">
              <a:defRPr sz="2400" b="1"/>
            </a:lvl1pPr>
          </a:lstStyle>
          <a:p>
            <a:r>
              <a:rPr lang="en-US" smtClean="0"/>
              <a:t>Click to edit Master title style</a:t>
            </a:r>
            <a:endParaRPr lang="en-US" dirty="0"/>
          </a:p>
        </p:txBody>
      </p:sp>
      <p:sp>
        <p:nvSpPr>
          <p:cNvPr id="3" name="Subtitle 2"/>
          <p:cNvSpPr>
            <a:spLocks noGrp="1"/>
          </p:cNvSpPr>
          <p:nvPr>
            <p:ph type="subTitle" idx="1"/>
          </p:nvPr>
        </p:nvSpPr>
        <p:spPr>
          <a:xfrm>
            <a:off x="495301" y="3962400"/>
            <a:ext cx="6273948" cy="672164"/>
          </a:xfrm>
          <a:prstGeom prst="rect">
            <a:avLst/>
          </a:prstGeom>
        </p:spPr>
        <p:txBody>
          <a:bodyPr>
            <a:normAutofit/>
          </a:bodyPr>
          <a:lstStyle>
            <a:lvl1pPr marL="0" indent="0" algn="l">
              <a:buNone/>
              <a:defRPr sz="1600" i="0">
                <a:solidFill>
                  <a:srgbClr val="00408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Rectangle 8"/>
          <p:cNvSpPr>
            <a:spLocks noChangeArrowheads="1"/>
          </p:cNvSpPr>
          <p:nvPr/>
        </p:nvSpPr>
        <p:spPr bwMode="auto">
          <a:xfrm>
            <a:off x="7264400" y="382644"/>
            <a:ext cx="2105025" cy="1477328"/>
          </a:xfrm>
          <a:prstGeom prst="rect">
            <a:avLst/>
          </a:prstGeom>
          <a:noFill/>
          <a:ln w="9525">
            <a:noFill/>
            <a:miter lim="800000"/>
            <a:headEnd/>
            <a:tailEnd/>
          </a:ln>
          <a:effectLst/>
        </p:spPr>
        <p:txBody>
          <a:bodyPr wrap="square">
            <a:spAutoFit/>
          </a:bodyPr>
          <a:lstStyle/>
          <a:p>
            <a:pPr algn="r">
              <a:defRPr/>
            </a:pPr>
            <a:r>
              <a:rPr lang="en-US" sz="1000" b="1" dirty="0" smtClean="0">
                <a:solidFill>
                  <a:srgbClr val="A6A6A6"/>
                </a:solidFill>
                <a:cs typeface="Arial" charset="0"/>
              </a:rPr>
              <a:t>Opera Solutions, LLC</a:t>
            </a:r>
          </a:p>
          <a:p>
            <a:pPr algn="r"/>
            <a:r>
              <a:rPr lang="en-US" sz="1000" dirty="0">
                <a:solidFill>
                  <a:srgbClr val="A6A6A6"/>
                </a:solidFill>
                <a:cs typeface="Arial" charset="0"/>
              </a:rPr>
              <a:t>12230 El Camino Real</a:t>
            </a:r>
          </a:p>
          <a:p>
            <a:pPr algn="r"/>
            <a:r>
              <a:rPr lang="en-US" sz="1000" dirty="0">
                <a:solidFill>
                  <a:srgbClr val="A6A6A6"/>
                </a:solidFill>
                <a:cs typeface="Arial" charset="0"/>
              </a:rPr>
              <a:t>Suite 330 San Diego, California 92130 +1 (858) 480 3750 telephone +1 (858) 480 3727 facsimile </a:t>
            </a:r>
          </a:p>
          <a:p>
            <a:pPr algn="r">
              <a:defRPr/>
            </a:pPr>
            <a:r>
              <a:rPr lang="en-US" sz="1000" dirty="0" smtClean="0">
                <a:solidFill>
                  <a:srgbClr val="A6A6A6"/>
                </a:solidFill>
                <a:cs typeface="Arial" charset="0"/>
              </a:rPr>
              <a:t>www.operasolutions.com</a:t>
            </a:r>
            <a:endParaRPr lang="en-US" sz="1000" dirty="0">
              <a:solidFill>
                <a:srgbClr val="A6A6A6"/>
              </a:solidFill>
              <a:cs typeface="Arial" charset="0"/>
            </a:endParaRPr>
          </a:p>
          <a:p>
            <a:pPr algn="r">
              <a:defRPr/>
            </a:pPr>
            <a:r>
              <a:rPr lang="en-US" sz="1000" dirty="0" smtClean="0">
                <a:solidFill>
                  <a:srgbClr val="A6A6A6"/>
                </a:solidFill>
                <a:cs typeface="Arial" charset="0"/>
              </a:rPr>
              <a:t/>
            </a:r>
            <a:br>
              <a:rPr lang="en-US" sz="1000" dirty="0" smtClean="0">
                <a:solidFill>
                  <a:srgbClr val="A6A6A6"/>
                </a:solidFill>
                <a:cs typeface="Arial" charset="0"/>
              </a:rPr>
            </a:br>
            <a:endParaRPr lang="en-US" sz="1000" dirty="0">
              <a:solidFill>
                <a:srgbClr val="A6A6A6"/>
              </a:solidFill>
              <a:cs typeface="Arial" charset="0"/>
            </a:endParaRPr>
          </a:p>
        </p:txBody>
      </p:sp>
      <p:sp>
        <p:nvSpPr>
          <p:cNvPr id="12" name="Picture Placeholder 12"/>
          <p:cNvSpPr>
            <a:spLocks noGrp="1"/>
          </p:cNvSpPr>
          <p:nvPr>
            <p:ph type="pic" sz="quarter" idx="10" hasCustomPrompt="1"/>
          </p:nvPr>
        </p:nvSpPr>
        <p:spPr>
          <a:xfrm>
            <a:off x="6934199" y="2971801"/>
            <a:ext cx="2467902" cy="1662113"/>
          </a:xfrm>
          <a:prstGeom prst="rect">
            <a:avLst/>
          </a:prstGeom>
        </p:spPr>
        <p:txBody>
          <a:bodyPr/>
          <a:lstStyle>
            <a:lvl1pPr marL="0" indent="0" algn="ctr">
              <a:defRPr sz="1400"/>
            </a:lvl1pPr>
          </a:lstStyle>
          <a:p>
            <a:r>
              <a:rPr lang="en-US" dirty="0" smtClean="0"/>
              <a:t>Double click to insert client logo here</a:t>
            </a:r>
            <a:endParaRPr lang="en-US" dirty="0"/>
          </a:p>
        </p:txBody>
      </p:sp>
      <p:sp>
        <p:nvSpPr>
          <p:cNvPr id="8" name="Rectangle 27"/>
          <p:cNvSpPr>
            <a:spLocks noChangeArrowheads="1"/>
          </p:cNvSpPr>
          <p:nvPr>
            <p:custDataLst>
              <p:tags r:id="rId1"/>
            </p:custDataLst>
          </p:nvPr>
        </p:nvSpPr>
        <p:spPr bwMode="auto">
          <a:xfrm>
            <a:off x="495301" y="6248400"/>
            <a:ext cx="6438899" cy="469900"/>
          </a:xfrm>
          <a:prstGeom prst="rect">
            <a:avLst/>
          </a:prstGeom>
          <a:noFill/>
          <a:ln w="9525">
            <a:noFill/>
            <a:miter lim="800000"/>
            <a:headEnd/>
            <a:tailEnd/>
          </a:ln>
        </p:spPr>
        <p:txBody>
          <a:bodyPr lIns="91440" tIns="0" rIns="91440" bIns="0"/>
          <a:lstStyle/>
          <a:p>
            <a:pPr eaLnBrk="0" hangingPunct="0"/>
            <a:r>
              <a:rPr lang="en-GB" altLang="zh-CN" sz="600" b="0" dirty="0">
                <a:solidFill>
                  <a:schemeClr val="bg1">
                    <a:lumMod val="65000"/>
                  </a:schemeClr>
                </a:solidFill>
                <a:ea typeface="SimSun"/>
                <a:cs typeface="SimSun"/>
              </a:rPr>
              <a:t>NOTICE</a:t>
            </a:r>
            <a:r>
              <a:rPr lang="en-GB" altLang="zh-CN" sz="600" b="0" dirty="0" smtClean="0">
                <a:solidFill>
                  <a:schemeClr val="bg1">
                    <a:lumMod val="65000"/>
                  </a:schemeClr>
                </a:solidFill>
                <a:ea typeface="SimSun"/>
                <a:cs typeface="SimSun"/>
              </a:rPr>
              <a:t>: Proprietary </a:t>
            </a:r>
            <a:r>
              <a:rPr lang="en-GB" altLang="zh-CN" sz="600" b="0" dirty="0">
                <a:solidFill>
                  <a:schemeClr val="bg1">
                    <a:lumMod val="65000"/>
                  </a:schemeClr>
                </a:solidFill>
                <a:ea typeface="SimSun"/>
                <a:cs typeface="SimSun"/>
              </a:rPr>
              <a:t>and Confidential</a:t>
            </a:r>
          </a:p>
          <a:p>
            <a:pPr eaLnBrk="0" hangingPunct="0"/>
            <a:r>
              <a:rPr lang="en-GB" altLang="zh-CN" sz="600" b="0" dirty="0">
                <a:solidFill>
                  <a:schemeClr val="bg1">
                    <a:lumMod val="65000"/>
                  </a:schemeClr>
                </a:solidFill>
                <a:ea typeface="SimSun"/>
                <a:cs typeface="SimSun"/>
              </a:rPr>
              <a:t>This material is proprietary to Opera Solutions</a:t>
            </a:r>
            <a:r>
              <a:rPr lang="en-GB" altLang="zh-CN" sz="600" b="0" dirty="0" smtClean="0">
                <a:solidFill>
                  <a:schemeClr val="bg1">
                    <a:lumMod val="65000"/>
                  </a:schemeClr>
                </a:solidFill>
                <a:ea typeface="SimSun"/>
                <a:cs typeface="SimSun"/>
              </a:rPr>
              <a:t>. It </a:t>
            </a:r>
            <a:r>
              <a:rPr lang="en-GB" altLang="zh-CN" sz="600" b="0" dirty="0">
                <a:solidFill>
                  <a:schemeClr val="bg1">
                    <a:lumMod val="65000"/>
                  </a:schemeClr>
                </a:solidFill>
                <a:ea typeface="SimSun"/>
                <a:cs typeface="SimSun"/>
              </a:rPr>
              <a:t>contains trade secrets and confidential information which is </a:t>
            </a:r>
            <a:r>
              <a:rPr lang="en-GB" altLang="zh-CN" sz="600" b="0" dirty="0" smtClean="0">
                <a:solidFill>
                  <a:schemeClr val="bg1">
                    <a:lumMod val="65000"/>
                  </a:schemeClr>
                </a:solidFill>
                <a:ea typeface="SimSun"/>
                <a:cs typeface="SimSun"/>
              </a:rPr>
              <a:t>sole property </a:t>
            </a:r>
            <a:r>
              <a:rPr lang="en-GB" altLang="zh-CN" sz="600" b="0" dirty="0">
                <a:solidFill>
                  <a:schemeClr val="bg1">
                    <a:lumMod val="65000"/>
                  </a:schemeClr>
                </a:solidFill>
                <a:ea typeface="SimSun"/>
                <a:cs typeface="SimSun"/>
              </a:rPr>
              <a:t>of Opera Solutions. This material is solely for the Client</a:t>
            </a:r>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s internal use</a:t>
            </a:r>
            <a:r>
              <a:rPr lang="en-GB" altLang="zh-CN" sz="600" b="0" dirty="0" smtClean="0">
                <a:solidFill>
                  <a:schemeClr val="bg1">
                    <a:lumMod val="65000"/>
                  </a:schemeClr>
                </a:solidFill>
                <a:ea typeface="SimSun"/>
                <a:cs typeface="SimSun"/>
              </a:rPr>
              <a:t>. This </a:t>
            </a:r>
            <a:r>
              <a:rPr lang="en-GB" altLang="zh-CN" sz="600" b="0" dirty="0">
                <a:solidFill>
                  <a:schemeClr val="bg1">
                    <a:lumMod val="65000"/>
                  </a:schemeClr>
                </a:solidFill>
                <a:ea typeface="SimSun"/>
                <a:cs typeface="SimSun"/>
              </a:rPr>
              <a:t>material shall not be used, reproduced, copied, disclosed, transmitted, in whole or in part, without the express </a:t>
            </a:r>
            <a:r>
              <a:rPr lang="en-GB" altLang="zh-CN" sz="600" b="0" dirty="0" smtClean="0">
                <a:solidFill>
                  <a:schemeClr val="bg1">
                    <a:lumMod val="65000"/>
                  </a:schemeClr>
                </a:solidFill>
                <a:ea typeface="SimSun"/>
                <a:cs typeface="SimSun"/>
              </a:rPr>
              <a:t>written consent </a:t>
            </a:r>
            <a:r>
              <a:rPr lang="en-GB" altLang="zh-CN" sz="600" b="0" dirty="0">
                <a:solidFill>
                  <a:schemeClr val="bg1">
                    <a:lumMod val="65000"/>
                  </a:schemeClr>
                </a:solidFill>
                <a:ea typeface="SimSun"/>
                <a:cs typeface="SimSun"/>
              </a:rPr>
              <a:t>of Opera Solutions.</a:t>
            </a:r>
          </a:p>
          <a:p>
            <a:pPr eaLnBrk="0" hangingPunct="0"/>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 </a:t>
            </a:r>
            <a:r>
              <a:rPr lang="en-GB" altLang="zh-CN" sz="600" b="0" dirty="0" smtClean="0">
                <a:solidFill>
                  <a:schemeClr val="bg1">
                    <a:lumMod val="65000"/>
                  </a:schemeClr>
                </a:solidFill>
                <a:ea typeface="SimSun"/>
                <a:cs typeface="SimSun"/>
              </a:rPr>
              <a:t>2012 </a:t>
            </a:r>
            <a:r>
              <a:rPr lang="en-GB" altLang="zh-CN" sz="600" b="0" dirty="0">
                <a:solidFill>
                  <a:schemeClr val="bg1">
                    <a:lumMod val="65000"/>
                  </a:schemeClr>
                </a:solidFill>
                <a:ea typeface="SimSun"/>
                <a:cs typeface="SimSun"/>
              </a:rPr>
              <a:t>Opera </a:t>
            </a:r>
            <a:r>
              <a:rPr lang="en-GB" altLang="zh-CN" sz="600" b="0" dirty="0" smtClean="0">
                <a:solidFill>
                  <a:schemeClr val="bg1">
                    <a:lumMod val="65000"/>
                  </a:schemeClr>
                </a:solidFill>
                <a:ea typeface="SimSun"/>
                <a:cs typeface="SimSun"/>
              </a:rPr>
              <a:t>Solutions, LLC. All </a:t>
            </a:r>
            <a:r>
              <a:rPr lang="en-GB" altLang="zh-CN" sz="600" b="0" dirty="0">
                <a:solidFill>
                  <a:schemeClr val="bg1">
                    <a:lumMod val="65000"/>
                  </a:schemeClr>
                </a:solidFill>
                <a:ea typeface="SimSun"/>
                <a:cs typeface="SimSun"/>
              </a:rPr>
              <a:t>rights reserved.</a:t>
            </a:r>
          </a:p>
        </p:txBody>
      </p:sp>
      <p:pic>
        <p:nvPicPr>
          <p:cNvPr id="10" name="Picture 9" descr="opera_logo [Converted].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4925" y="533400"/>
            <a:ext cx="2514600" cy="750727"/>
          </a:xfrm>
          <a:prstGeom prst="rect">
            <a:avLst/>
          </a:prstGeom>
        </p:spPr>
      </p:pic>
    </p:spTree>
    <p:extLst>
      <p:ext uri="{BB962C8B-B14F-4D97-AF65-F5344CB8AC3E}">
        <p14:creationId xmlns:p14="http://schemas.microsoft.com/office/powerpoint/2010/main" val="262731419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ver | New Delhi">
    <p:spTree>
      <p:nvGrpSpPr>
        <p:cNvPr id="1" name=""/>
        <p:cNvGrpSpPr/>
        <p:nvPr/>
      </p:nvGrpSpPr>
      <p:grpSpPr>
        <a:xfrm>
          <a:off x="0" y="0"/>
          <a:ext cx="0" cy="0"/>
          <a:chOff x="0" y="0"/>
          <a:chExt cx="0" cy="0"/>
        </a:xfrm>
      </p:grpSpPr>
      <p:sp>
        <p:nvSpPr>
          <p:cNvPr id="2" name="Title 1"/>
          <p:cNvSpPr>
            <a:spLocks noGrp="1"/>
          </p:cNvSpPr>
          <p:nvPr>
            <p:ph type="ctrTitle"/>
          </p:nvPr>
        </p:nvSpPr>
        <p:spPr>
          <a:xfrm>
            <a:off x="495300" y="2971800"/>
            <a:ext cx="6273800" cy="970430"/>
          </a:xfrm>
        </p:spPr>
        <p:txBody>
          <a:bodyPr anchor="ctr">
            <a:normAutofit/>
          </a:bodyPr>
          <a:lstStyle>
            <a:lvl1pPr algn="l">
              <a:defRPr sz="2400" b="1"/>
            </a:lvl1pPr>
          </a:lstStyle>
          <a:p>
            <a:r>
              <a:rPr lang="en-US" smtClean="0"/>
              <a:t>Click to edit Master title style</a:t>
            </a:r>
            <a:endParaRPr lang="en-US" dirty="0"/>
          </a:p>
        </p:txBody>
      </p:sp>
      <p:sp>
        <p:nvSpPr>
          <p:cNvPr id="3" name="Subtitle 2"/>
          <p:cNvSpPr>
            <a:spLocks noGrp="1"/>
          </p:cNvSpPr>
          <p:nvPr>
            <p:ph type="subTitle" idx="1"/>
          </p:nvPr>
        </p:nvSpPr>
        <p:spPr>
          <a:xfrm>
            <a:off x="495301" y="3962400"/>
            <a:ext cx="6273948" cy="672164"/>
          </a:xfrm>
          <a:prstGeom prst="rect">
            <a:avLst/>
          </a:prstGeom>
        </p:spPr>
        <p:txBody>
          <a:bodyPr>
            <a:normAutofit/>
          </a:bodyPr>
          <a:lstStyle>
            <a:lvl1pPr marL="0" indent="0" algn="l">
              <a:buNone/>
              <a:defRPr sz="1600" i="0">
                <a:solidFill>
                  <a:srgbClr val="00408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Rectangle 8"/>
          <p:cNvSpPr>
            <a:spLocks noChangeArrowheads="1"/>
          </p:cNvSpPr>
          <p:nvPr/>
        </p:nvSpPr>
        <p:spPr bwMode="auto">
          <a:xfrm>
            <a:off x="7264400" y="382644"/>
            <a:ext cx="2105025" cy="1323439"/>
          </a:xfrm>
          <a:prstGeom prst="rect">
            <a:avLst/>
          </a:prstGeom>
          <a:noFill/>
          <a:ln w="9525">
            <a:noFill/>
            <a:miter lim="800000"/>
            <a:headEnd/>
            <a:tailEnd/>
          </a:ln>
          <a:effectLst/>
        </p:spPr>
        <p:txBody>
          <a:bodyPr wrap="square">
            <a:spAutoFit/>
          </a:bodyPr>
          <a:lstStyle/>
          <a:p>
            <a:pPr algn="r"/>
            <a:r>
              <a:rPr lang="en-US" sz="1000" b="1" dirty="0" smtClean="0">
                <a:solidFill>
                  <a:srgbClr val="A6A6A6"/>
                </a:solidFill>
                <a:cs typeface="Arial" charset="0"/>
              </a:rPr>
              <a:t>Opera Solutions</a:t>
            </a:r>
          </a:p>
          <a:p>
            <a:pPr algn="r"/>
            <a:r>
              <a:rPr lang="en-US" sz="1000" b="0" dirty="0" smtClean="0">
                <a:solidFill>
                  <a:srgbClr val="A6A6A6"/>
                </a:solidFill>
                <a:cs typeface="Arial" charset="0"/>
              </a:rPr>
              <a:t>5-6th Floor, ETT - 1</a:t>
            </a:r>
          </a:p>
          <a:p>
            <a:pPr algn="r"/>
            <a:r>
              <a:rPr lang="en-US" sz="1000" b="0" dirty="0" smtClean="0">
                <a:solidFill>
                  <a:srgbClr val="A6A6A6"/>
                </a:solidFill>
                <a:cs typeface="Arial" charset="0"/>
              </a:rPr>
              <a:t>Plot No 15-16,</a:t>
            </a:r>
            <a:r>
              <a:rPr lang="en-US" sz="1000" b="0" baseline="0" dirty="0" smtClean="0">
                <a:solidFill>
                  <a:srgbClr val="A6A6A6"/>
                </a:solidFill>
                <a:cs typeface="Arial" charset="0"/>
              </a:rPr>
              <a:t> </a:t>
            </a:r>
            <a:r>
              <a:rPr lang="en-US" sz="1000" b="0" dirty="0" smtClean="0">
                <a:solidFill>
                  <a:srgbClr val="A6A6A6"/>
                </a:solidFill>
                <a:cs typeface="Arial" charset="0"/>
              </a:rPr>
              <a:t>Sec. 16A</a:t>
            </a:r>
            <a:br>
              <a:rPr lang="en-US" sz="1000" b="0" dirty="0" smtClean="0">
                <a:solidFill>
                  <a:srgbClr val="A6A6A6"/>
                </a:solidFill>
                <a:cs typeface="Arial" charset="0"/>
              </a:rPr>
            </a:br>
            <a:r>
              <a:rPr lang="en-US" sz="1000" b="0" dirty="0" err="1" smtClean="0">
                <a:solidFill>
                  <a:srgbClr val="A6A6A6"/>
                </a:solidFill>
                <a:cs typeface="Arial" charset="0"/>
              </a:rPr>
              <a:t>Noida</a:t>
            </a:r>
            <a:r>
              <a:rPr lang="en-US" sz="1000" b="0" dirty="0" smtClean="0">
                <a:solidFill>
                  <a:srgbClr val="A6A6A6"/>
                </a:solidFill>
                <a:cs typeface="Arial" charset="0"/>
              </a:rPr>
              <a:t> 201 301</a:t>
            </a:r>
          </a:p>
          <a:p>
            <a:pPr algn="r"/>
            <a:r>
              <a:rPr lang="en-US" sz="1000" dirty="0" smtClean="0">
                <a:solidFill>
                  <a:srgbClr val="A6A6A6"/>
                </a:solidFill>
                <a:cs typeface="Arial" charset="0"/>
              </a:rPr>
              <a:t>+91 (120) 4642400 telephone</a:t>
            </a:r>
          </a:p>
          <a:p>
            <a:pPr algn="r"/>
            <a:r>
              <a:rPr lang="en-US" sz="1000" dirty="0" smtClean="0">
                <a:solidFill>
                  <a:srgbClr val="A6A6A6"/>
                </a:solidFill>
                <a:cs typeface="Arial" charset="0"/>
              </a:rPr>
              <a:t>+</a:t>
            </a:r>
            <a:r>
              <a:rPr lang="en-US" sz="1000" dirty="0">
                <a:solidFill>
                  <a:srgbClr val="A6A6A6"/>
                </a:solidFill>
                <a:cs typeface="Arial" charset="0"/>
              </a:rPr>
              <a:t>91 (120) 4642424 facsimile</a:t>
            </a:r>
          </a:p>
          <a:p>
            <a:pPr algn="r">
              <a:defRPr/>
            </a:pPr>
            <a:r>
              <a:rPr lang="en-US" sz="1000" dirty="0" smtClean="0">
                <a:solidFill>
                  <a:srgbClr val="A6A6A6"/>
                </a:solidFill>
                <a:cs typeface="Arial" charset="0"/>
              </a:rPr>
              <a:t>www.operasolutions.com</a:t>
            </a:r>
            <a:r>
              <a:rPr lang="en-US" sz="1000" dirty="0">
                <a:solidFill>
                  <a:srgbClr val="A6A6A6"/>
                </a:solidFill>
                <a:cs typeface="Arial" charset="0"/>
              </a:rPr>
              <a:t/>
            </a:r>
            <a:br>
              <a:rPr lang="en-US" sz="1000" dirty="0">
                <a:solidFill>
                  <a:srgbClr val="A6A6A6"/>
                </a:solidFill>
                <a:cs typeface="Arial" charset="0"/>
              </a:rPr>
            </a:br>
            <a:endParaRPr lang="en-US" sz="1000" dirty="0">
              <a:solidFill>
                <a:srgbClr val="A6A6A6"/>
              </a:solidFill>
              <a:cs typeface="Arial" charset="0"/>
            </a:endParaRPr>
          </a:p>
        </p:txBody>
      </p:sp>
      <p:sp>
        <p:nvSpPr>
          <p:cNvPr id="12" name="Picture Placeholder 12"/>
          <p:cNvSpPr>
            <a:spLocks noGrp="1"/>
          </p:cNvSpPr>
          <p:nvPr>
            <p:ph type="pic" sz="quarter" idx="10" hasCustomPrompt="1"/>
          </p:nvPr>
        </p:nvSpPr>
        <p:spPr>
          <a:xfrm>
            <a:off x="6934199" y="2971801"/>
            <a:ext cx="2467902" cy="1662113"/>
          </a:xfrm>
          <a:prstGeom prst="rect">
            <a:avLst/>
          </a:prstGeom>
        </p:spPr>
        <p:txBody>
          <a:bodyPr/>
          <a:lstStyle>
            <a:lvl1pPr marL="0" indent="0" algn="ctr">
              <a:defRPr sz="1400"/>
            </a:lvl1pPr>
          </a:lstStyle>
          <a:p>
            <a:r>
              <a:rPr lang="en-US" dirty="0" smtClean="0"/>
              <a:t>Double click to insert client logo here</a:t>
            </a:r>
            <a:endParaRPr lang="en-US" dirty="0"/>
          </a:p>
        </p:txBody>
      </p:sp>
      <p:sp>
        <p:nvSpPr>
          <p:cNvPr id="8" name="Rectangle 27"/>
          <p:cNvSpPr>
            <a:spLocks noChangeArrowheads="1"/>
          </p:cNvSpPr>
          <p:nvPr>
            <p:custDataLst>
              <p:tags r:id="rId1"/>
            </p:custDataLst>
          </p:nvPr>
        </p:nvSpPr>
        <p:spPr bwMode="auto">
          <a:xfrm>
            <a:off x="495301" y="6248400"/>
            <a:ext cx="6438899" cy="469900"/>
          </a:xfrm>
          <a:prstGeom prst="rect">
            <a:avLst/>
          </a:prstGeom>
          <a:noFill/>
          <a:ln w="9525">
            <a:noFill/>
            <a:miter lim="800000"/>
            <a:headEnd/>
            <a:tailEnd/>
          </a:ln>
        </p:spPr>
        <p:txBody>
          <a:bodyPr lIns="91440" tIns="0" rIns="91440" bIns="0"/>
          <a:lstStyle/>
          <a:p>
            <a:pPr eaLnBrk="0" hangingPunct="0"/>
            <a:r>
              <a:rPr lang="en-GB" altLang="zh-CN" sz="600" b="0" dirty="0">
                <a:solidFill>
                  <a:schemeClr val="bg1">
                    <a:lumMod val="65000"/>
                  </a:schemeClr>
                </a:solidFill>
                <a:ea typeface="SimSun"/>
                <a:cs typeface="SimSun"/>
              </a:rPr>
              <a:t>NOTICE</a:t>
            </a:r>
            <a:r>
              <a:rPr lang="en-GB" altLang="zh-CN" sz="600" b="0" dirty="0" smtClean="0">
                <a:solidFill>
                  <a:schemeClr val="bg1">
                    <a:lumMod val="65000"/>
                  </a:schemeClr>
                </a:solidFill>
                <a:ea typeface="SimSun"/>
                <a:cs typeface="SimSun"/>
              </a:rPr>
              <a:t>: Proprietary </a:t>
            </a:r>
            <a:r>
              <a:rPr lang="en-GB" altLang="zh-CN" sz="600" b="0" dirty="0">
                <a:solidFill>
                  <a:schemeClr val="bg1">
                    <a:lumMod val="65000"/>
                  </a:schemeClr>
                </a:solidFill>
                <a:ea typeface="SimSun"/>
                <a:cs typeface="SimSun"/>
              </a:rPr>
              <a:t>and Confidential</a:t>
            </a:r>
          </a:p>
          <a:p>
            <a:pPr eaLnBrk="0" hangingPunct="0"/>
            <a:r>
              <a:rPr lang="en-GB" altLang="zh-CN" sz="600" b="0" dirty="0">
                <a:solidFill>
                  <a:schemeClr val="bg1">
                    <a:lumMod val="65000"/>
                  </a:schemeClr>
                </a:solidFill>
                <a:ea typeface="SimSun"/>
                <a:cs typeface="SimSun"/>
              </a:rPr>
              <a:t>This material is proprietary to Opera Solutions</a:t>
            </a:r>
            <a:r>
              <a:rPr lang="en-GB" altLang="zh-CN" sz="600" b="0" dirty="0" smtClean="0">
                <a:solidFill>
                  <a:schemeClr val="bg1">
                    <a:lumMod val="65000"/>
                  </a:schemeClr>
                </a:solidFill>
                <a:ea typeface="SimSun"/>
                <a:cs typeface="SimSun"/>
              </a:rPr>
              <a:t>. It </a:t>
            </a:r>
            <a:r>
              <a:rPr lang="en-GB" altLang="zh-CN" sz="600" b="0" dirty="0">
                <a:solidFill>
                  <a:schemeClr val="bg1">
                    <a:lumMod val="65000"/>
                  </a:schemeClr>
                </a:solidFill>
                <a:ea typeface="SimSun"/>
                <a:cs typeface="SimSun"/>
              </a:rPr>
              <a:t>contains trade secrets and confidential information which is </a:t>
            </a:r>
            <a:r>
              <a:rPr lang="en-GB" altLang="zh-CN" sz="600" b="0" dirty="0" smtClean="0">
                <a:solidFill>
                  <a:schemeClr val="bg1">
                    <a:lumMod val="65000"/>
                  </a:schemeClr>
                </a:solidFill>
                <a:ea typeface="SimSun"/>
                <a:cs typeface="SimSun"/>
              </a:rPr>
              <a:t>sole property </a:t>
            </a:r>
            <a:r>
              <a:rPr lang="en-GB" altLang="zh-CN" sz="600" b="0" dirty="0">
                <a:solidFill>
                  <a:schemeClr val="bg1">
                    <a:lumMod val="65000"/>
                  </a:schemeClr>
                </a:solidFill>
                <a:ea typeface="SimSun"/>
                <a:cs typeface="SimSun"/>
              </a:rPr>
              <a:t>of Opera Solutions. This material is solely for the Client</a:t>
            </a:r>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s internal use</a:t>
            </a:r>
            <a:r>
              <a:rPr lang="en-GB" altLang="zh-CN" sz="600" b="0" dirty="0" smtClean="0">
                <a:solidFill>
                  <a:schemeClr val="bg1">
                    <a:lumMod val="65000"/>
                  </a:schemeClr>
                </a:solidFill>
                <a:ea typeface="SimSun"/>
                <a:cs typeface="SimSun"/>
              </a:rPr>
              <a:t>. This </a:t>
            </a:r>
            <a:r>
              <a:rPr lang="en-GB" altLang="zh-CN" sz="600" b="0" dirty="0">
                <a:solidFill>
                  <a:schemeClr val="bg1">
                    <a:lumMod val="65000"/>
                  </a:schemeClr>
                </a:solidFill>
                <a:ea typeface="SimSun"/>
                <a:cs typeface="SimSun"/>
              </a:rPr>
              <a:t>material shall not be used, reproduced, copied, disclosed, transmitted, in whole or in part, without the express </a:t>
            </a:r>
            <a:r>
              <a:rPr lang="en-GB" altLang="zh-CN" sz="600" b="0" dirty="0" smtClean="0">
                <a:solidFill>
                  <a:schemeClr val="bg1">
                    <a:lumMod val="65000"/>
                  </a:schemeClr>
                </a:solidFill>
                <a:ea typeface="SimSun"/>
                <a:cs typeface="SimSun"/>
              </a:rPr>
              <a:t>written consent </a:t>
            </a:r>
            <a:r>
              <a:rPr lang="en-GB" altLang="zh-CN" sz="600" b="0" dirty="0">
                <a:solidFill>
                  <a:schemeClr val="bg1">
                    <a:lumMod val="65000"/>
                  </a:schemeClr>
                </a:solidFill>
                <a:ea typeface="SimSun"/>
                <a:cs typeface="SimSun"/>
              </a:rPr>
              <a:t>of Opera Solutions.</a:t>
            </a:r>
          </a:p>
          <a:p>
            <a:pPr eaLnBrk="0" hangingPunct="0"/>
            <a:r>
              <a:rPr lang="en-GB" altLang="zh-CN" sz="600" b="0" dirty="0">
                <a:solidFill>
                  <a:schemeClr val="bg1">
                    <a:lumMod val="65000"/>
                  </a:schemeClr>
                </a:solidFill>
                <a:latin typeface="Verdana" pitchFamily="34" charset="0"/>
                <a:ea typeface="SimSun"/>
                <a:cs typeface="SimSun"/>
              </a:rPr>
              <a:t>©</a:t>
            </a:r>
            <a:r>
              <a:rPr lang="en-GB" altLang="zh-CN" sz="600" b="0" dirty="0">
                <a:solidFill>
                  <a:schemeClr val="bg1">
                    <a:lumMod val="65000"/>
                  </a:schemeClr>
                </a:solidFill>
                <a:ea typeface="SimSun"/>
                <a:cs typeface="SimSun"/>
              </a:rPr>
              <a:t> </a:t>
            </a:r>
            <a:r>
              <a:rPr lang="en-GB" altLang="zh-CN" sz="600" b="0" dirty="0" smtClean="0">
                <a:solidFill>
                  <a:schemeClr val="bg1">
                    <a:lumMod val="65000"/>
                  </a:schemeClr>
                </a:solidFill>
                <a:ea typeface="SimSun"/>
                <a:cs typeface="SimSun"/>
              </a:rPr>
              <a:t>2014 </a:t>
            </a:r>
            <a:r>
              <a:rPr lang="en-GB" altLang="zh-CN" sz="600" b="0" dirty="0">
                <a:solidFill>
                  <a:schemeClr val="bg1">
                    <a:lumMod val="65000"/>
                  </a:schemeClr>
                </a:solidFill>
                <a:ea typeface="SimSun"/>
                <a:cs typeface="SimSun"/>
              </a:rPr>
              <a:t>Opera </a:t>
            </a:r>
            <a:r>
              <a:rPr lang="en-GB" altLang="zh-CN" sz="600" b="0" dirty="0" smtClean="0">
                <a:solidFill>
                  <a:schemeClr val="bg1">
                    <a:lumMod val="65000"/>
                  </a:schemeClr>
                </a:solidFill>
                <a:ea typeface="SimSun"/>
                <a:cs typeface="SimSun"/>
              </a:rPr>
              <a:t>Solutions, LLC. All </a:t>
            </a:r>
            <a:r>
              <a:rPr lang="en-GB" altLang="zh-CN" sz="600" b="0" dirty="0">
                <a:solidFill>
                  <a:schemeClr val="bg1">
                    <a:lumMod val="65000"/>
                  </a:schemeClr>
                </a:solidFill>
                <a:ea typeface="SimSun"/>
                <a:cs typeface="SimSun"/>
              </a:rPr>
              <a:t>rights reserved.</a:t>
            </a:r>
          </a:p>
        </p:txBody>
      </p:sp>
      <p:pic>
        <p:nvPicPr>
          <p:cNvPr id="10" name="Picture 9" descr="opera_logo [Converted].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4925" y="533400"/>
            <a:ext cx="2514600" cy="750727"/>
          </a:xfrm>
          <a:prstGeom prst="rect">
            <a:avLst/>
          </a:prstGeom>
        </p:spPr>
      </p:pic>
    </p:spTree>
    <p:extLst>
      <p:ext uri="{BB962C8B-B14F-4D97-AF65-F5344CB8AC3E}">
        <p14:creationId xmlns:p14="http://schemas.microsoft.com/office/powerpoint/2010/main" val="145093349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299" y="198438"/>
            <a:ext cx="7863609" cy="563562"/>
          </a:xfrm>
          <a:prstGeom prst="rect">
            <a:avLst/>
          </a:prstGeom>
        </p:spPr>
        <p:txBody>
          <a:bodyPr vert="horz" lIns="91440" tIns="45720" rIns="91440" bIns="45720" rtlCol="0" anchor="ctr">
            <a:noAutofit/>
          </a:bodyPr>
          <a:lstStyle/>
          <a:p>
            <a:r>
              <a:rPr lang="en-US" dirty="0" smtClean="0"/>
              <a:t>Click to edit Master title</a:t>
            </a:r>
            <a:endParaRPr lang="en-US" dirty="0"/>
          </a:p>
        </p:txBody>
      </p:sp>
      <p:sp>
        <p:nvSpPr>
          <p:cNvPr id="10" name="TextBox 9"/>
          <p:cNvSpPr txBox="1"/>
          <p:nvPr/>
        </p:nvSpPr>
        <p:spPr>
          <a:xfrm>
            <a:off x="9474333" y="6589713"/>
            <a:ext cx="431667" cy="246062"/>
          </a:xfrm>
          <a:prstGeom prst="rect">
            <a:avLst/>
          </a:prstGeom>
          <a:noFill/>
        </p:spPr>
        <p:txBody>
          <a:bodyPr>
            <a:spAutoFit/>
          </a:bodyPr>
          <a:lstStyle/>
          <a:p>
            <a:pPr>
              <a:defRPr/>
            </a:pPr>
            <a:fld id="{821A7F31-15BD-4285-8FB1-8CBE439DCAFD}" type="slidenum">
              <a:rPr lang="en-US" sz="1000" b="0">
                <a:solidFill>
                  <a:schemeClr val="bg1">
                    <a:lumMod val="50000"/>
                  </a:schemeClr>
                </a:solidFill>
              </a:rPr>
              <a:pPr>
                <a:defRPr/>
              </a:pPr>
              <a:t>‹#›</a:t>
            </a:fld>
            <a:endParaRPr lang="en-US" sz="1000" b="0" dirty="0">
              <a:solidFill>
                <a:schemeClr val="bg1">
                  <a:lumMod val="50000"/>
                </a:schemeClr>
              </a:solidFill>
            </a:endParaRPr>
          </a:p>
        </p:txBody>
      </p:sp>
      <p:cxnSp>
        <p:nvCxnSpPr>
          <p:cNvPr id="12" name="Straight Connector 11"/>
          <p:cNvCxnSpPr/>
          <p:nvPr/>
        </p:nvCxnSpPr>
        <p:spPr>
          <a:xfrm flipH="1" flipV="1">
            <a:off x="9568921" y="6597650"/>
            <a:ext cx="337079" cy="0"/>
          </a:xfrm>
          <a:prstGeom prst="line">
            <a:avLst/>
          </a:prstGeom>
          <a:ln w="12700">
            <a:solidFill>
              <a:srgbClr val="0092D1"/>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495301" y="6589714"/>
            <a:ext cx="1955264" cy="200055"/>
          </a:xfrm>
          <a:prstGeom prst="rect">
            <a:avLst/>
          </a:prstGeom>
        </p:spPr>
        <p:txBody>
          <a:bodyPr wrap="none">
            <a:spAutoFit/>
          </a:bodyPr>
          <a:lstStyle/>
          <a:p>
            <a:pPr defTabSz="457200" eaLnBrk="0" hangingPunct="0">
              <a:defRPr/>
            </a:pPr>
            <a:r>
              <a:rPr lang="en-GB" altLang="zh-CN" sz="700" b="0" dirty="0" smtClean="0">
                <a:ln>
                  <a:noFill/>
                </a:ln>
                <a:solidFill>
                  <a:schemeClr val="bg1">
                    <a:lumMod val="75000"/>
                  </a:schemeClr>
                </a:solidFill>
                <a:latin typeface="+mj-lt"/>
                <a:cs typeface="SimSun"/>
              </a:rPr>
              <a:t>© 2014 Opera Solutions,</a:t>
            </a:r>
            <a:r>
              <a:rPr lang="en-GB" altLang="zh-CN" sz="700" b="0" baseline="0" dirty="0" smtClean="0">
                <a:ln>
                  <a:noFill/>
                </a:ln>
                <a:solidFill>
                  <a:schemeClr val="bg1">
                    <a:lumMod val="75000"/>
                  </a:schemeClr>
                </a:solidFill>
                <a:latin typeface="+mj-lt"/>
                <a:cs typeface="SimSun"/>
              </a:rPr>
              <a:t> LLC</a:t>
            </a:r>
            <a:r>
              <a:rPr lang="en-GB" altLang="zh-CN" sz="700" b="0" dirty="0" smtClean="0">
                <a:ln>
                  <a:noFill/>
                </a:ln>
                <a:solidFill>
                  <a:schemeClr val="bg1">
                    <a:lumMod val="75000"/>
                  </a:schemeClr>
                </a:solidFill>
                <a:latin typeface="+mj-lt"/>
                <a:cs typeface="SimSun"/>
              </a:rPr>
              <a:t>. All rights reserved.</a:t>
            </a:r>
            <a:endParaRPr lang="en-GB" altLang="zh-CN" sz="700" b="0" dirty="0">
              <a:ln>
                <a:noFill/>
              </a:ln>
              <a:solidFill>
                <a:schemeClr val="bg1">
                  <a:lumMod val="75000"/>
                </a:schemeClr>
              </a:solidFill>
              <a:latin typeface="+mj-lt"/>
              <a:cs typeface="SimSun"/>
            </a:endParaRPr>
          </a:p>
        </p:txBody>
      </p:sp>
      <p:pic>
        <p:nvPicPr>
          <p:cNvPr id="7" name="Picture 6" descr="opera_logo [Converted].png"/>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8482902" y="329401"/>
            <a:ext cx="1010349" cy="301637"/>
          </a:xfrm>
          <a:prstGeom prst="rect">
            <a:avLst/>
          </a:prstGeom>
        </p:spPr>
      </p:pic>
    </p:spTree>
  </p:cSld>
  <p:clrMap bg1="lt1" tx1="dk1" bg2="lt2" tx2="dk2" accent1="accent1" accent2="accent2" accent3="accent3" accent4="accent4" accent5="accent5" accent6="accent6" hlink="hlink" folHlink="folHlink"/>
  <p:sldLayoutIdLst>
    <p:sldLayoutId id="2147483926" r:id="rId1"/>
    <p:sldLayoutId id="2147483925" r:id="rId2"/>
    <p:sldLayoutId id="2147483927" r:id="rId3"/>
    <p:sldLayoutId id="2147483924"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8" r:id="rId16"/>
    <p:sldLayoutId id="2147483929" r:id="rId17"/>
    <p:sldLayoutId id="2147483930" r:id="rId18"/>
    <p:sldLayoutId id="2147483931" r:id="rId19"/>
    <p:sldLayoutId id="2147483932" r:id="rId20"/>
    <p:sldLayoutId id="2147483933" r:id="rId21"/>
    <p:sldLayoutId id="2147483934" r:id="rId22"/>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2000" kern="1200">
          <a:solidFill>
            <a:schemeClr val="bg2"/>
          </a:solidFill>
          <a:latin typeface="Calibri"/>
          <a:ea typeface="+mj-ea"/>
          <a:cs typeface="Calibri"/>
        </a:defRPr>
      </a:lvl1pPr>
    </p:titleStyle>
    <p:bodyStyle>
      <a:lvl1pPr marL="342900" indent="-342900" algn="l" defTabSz="457200" rtl="0" eaLnBrk="1" latinLnBrk="0" hangingPunct="1">
        <a:spcBef>
          <a:spcPct val="20000"/>
        </a:spcBef>
        <a:buFont typeface="Arial"/>
        <a:buNone/>
        <a:defRPr sz="1600" b="0" kern="1200">
          <a:solidFill>
            <a:schemeClr val="tx1">
              <a:lumMod val="50000"/>
              <a:lumOff val="50000"/>
            </a:schemeClr>
          </a:solidFill>
          <a:latin typeface="Calibri"/>
          <a:ea typeface="+mn-ea"/>
          <a:cs typeface="Calibri"/>
        </a:defRPr>
      </a:lvl1pPr>
      <a:lvl2pPr marL="227013" indent="-227013" algn="l" defTabSz="457200" rtl="0" eaLnBrk="1" latinLnBrk="0" hangingPunct="1">
        <a:spcBef>
          <a:spcPct val="20000"/>
        </a:spcBef>
        <a:buClr>
          <a:srgbClr val="004080"/>
        </a:buClr>
        <a:buFont typeface="Arial"/>
        <a:buChar char="•"/>
        <a:defRPr sz="1400" kern="1200">
          <a:solidFill>
            <a:schemeClr val="bg1">
              <a:lumMod val="50000"/>
            </a:schemeClr>
          </a:solidFill>
          <a:latin typeface="Calibri"/>
          <a:ea typeface="+mn-ea"/>
          <a:cs typeface="Calibri"/>
        </a:defRPr>
      </a:lvl2pPr>
      <a:lvl3pPr marL="452438" indent="-225425" algn="l" defTabSz="457200" rtl="0" eaLnBrk="1" latinLnBrk="0" hangingPunct="1">
        <a:spcBef>
          <a:spcPct val="20000"/>
        </a:spcBef>
        <a:buClr>
          <a:srgbClr val="004080"/>
        </a:buClr>
        <a:buFont typeface="Lucida Grande"/>
        <a:buChar char="−"/>
        <a:defRPr sz="1200" kern="1200">
          <a:solidFill>
            <a:schemeClr val="bg1">
              <a:lumMod val="50000"/>
            </a:schemeClr>
          </a:solidFill>
          <a:latin typeface="Calibri"/>
          <a:ea typeface="+mn-ea"/>
          <a:cs typeface="Calibri"/>
        </a:defRPr>
      </a:lvl3pPr>
      <a:lvl4pPr marL="684213" indent="-231775" algn="l" defTabSz="457200" rtl="0" eaLnBrk="1" latinLnBrk="0" hangingPunct="1">
        <a:spcBef>
          <a:spcPct val="20000"/>
        </a:spcBef>
        <a:buFont typeface="Arial"/>
        <a:buChar char="–"/>
        <a:defRPr sz="1100" kern="1200">
          <a:solidFill>
            <a:schemeClr val="bg1">
              <a:lumMod val="50000"/>
            </a:schemeClr>
          </a:solidFill>
          <a:latin typeface="Calibri"/>
          <a:ea typeface="+mn-ea"/>
          <a:cs typeface="Calibri"/>
        </a:defRPr>
      </a:lvl4pPr>
      <a:lvl5pPr marL="915988" indent="-231775" algn="l" defTabSz="457200" rtl="0" eaLnBrk="1" latinLnBrk="0" hangingPunct="1">
        <a:spcBef>
          <a:spcPct val="20000"/>
        </a:spcBef>
        <a:buFont typeface="Arial"/>
        <a:buChar char="»"/>
        <a:defRPr sz="1100" kern="1200">
          <a:solidFill>
            <a:schemeClr val="bg1">
              <a:lumMod val="50000"/>
            </a:schemeClr>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bwMode="gray"/>
        <p:txBody>
          <a:bodyPr/>
          <a:lstStyle/>
          <a:p>
            <a:r>
              <a:rPr lang="en-US" dirty="0" smtClean="0"/>
              <a:t>Payroll Process - Opera Solutions India</a:t>
            </a:r>
            <a:endParaRPr lang="en-US" dirty="0">
              <a:solidFill>
                <a:schemeClr val="bg2"/>
              </a:solidFill>
            </a:endParaRPr>
          </a:p>
        </p:txBody>
      </p:sp>
      <p:sp>
        <p:nvSpPr>
          <p:cNvPr id="4" name="Subtitle 3"/>
          <p:cNvSpPr>
            <a:spLocks noGrp="1"/>
          </p:cNvSpPr>
          <p:nvPr>
            <p:ph type="subTitle" idx="1"/>
          </p:nvPr>
        </p:nvSpPr>
        <p:spPr bwMode="gray"/>
        <p:txBody>
          <a:bodyPr/>
          <a:lstStyle/>
          <a:p>
            <a:r>
              <a:rPr lang="en-US" dirty="0" smtClean="0"/>
              <a:t>(FY </a:t>
            </a:r>
            <a:r>
              <a:rPr lang="en-US" dirty="0" smtClean="0"/>
              <a:t>2015-16)</a:t>
            </a:r>
            <a:endParaRPr lang="en-US" dirty="0"/>
          </a:p>
        </p:txBody>
      </p:sp>
      <p:sp>
        <p:nvSpPr>
          <p:cNvPr id="7" name="Subtitle 3"/>
          <p:cNvSpPr txBox="1">
            <a:spLocks/>
          </p:cNvSpPr>
          <p:nvPr/>
        </p:nvSpPr>
        <p:spPr bwMode="gray">
          <a:xfrm>
            <a:off x="495301" y="5167004"/>
            <a:ext cx="6273948" cy="459096"/>
          </a:xfrm>
          <a:prstGeom prst="rect">
            <a:avLst/>
          </a:prstGeom>
        </p:spPr>
        <p:txBody>
          <a:bodyPr>
            <a:normAutofit/>
          </a:bodyPr>
          <a:lstStyle>
            <a:lvl1pPr marL="0" indent="0" algn="l" defTabSz="457200" rtl="0" eaLnBrk="1" latinLnBrk="0" hangingPunct="1">
              <a:spcBef>
                <a:spcPct val="20000"/>
              </a:spcBef>
              <a:buFont typeface="Arial"/>
              <a:buNone/>
              <a:defRPr sz="1600" b="0" i="0" kern="1200">
                <a:solidFill>
                  <a:srgbClr val="004080"/>
                </a:solidFill>
                <a:latin typeface="Calibri"/>
                <a:ea typeface="+mn-ea"/>
                <a:cs typeface="Calibri"/>
              </a:defRPr>
            </a:lvl1pPr>
            <a:lvl2pPr marL="457200" indent="0" algn="ctr" defTabSz="457200" rtl="0" eaLnBrk="1" latinLnBrk="0" hangingPunct="1">
              <a:spcBef>
                <a:spcPct val="20000"/>
              </a:spcBef>
              <a:buClr>
                <a:srgbClr val="004080"/>
              </a:buClr>
              <a:buFont typeface="Arial"/>
              <a:buNone/>
              <a:defRPr sz="1400" kern="1200">
                <a:solidFill>
                  <a:schemeClr val="tx1">
                    <a:tint val="75000"/>
                  </a:schemeClr>
                </a:solidFill>
                <a:latin typeface="Calibri"/>
                <a:ea typeface="+mn-ea"/>
                <a:cs typeface="Calibri"/>
              </a:defRPr>
            </a:lvl2pPr>
            <a:lvl3pPr marL="914400" indent="0" algn="ctr" defTabSz="457200" rtl="0" eaLnBrk="1" latinLnBrk="0" hangingPunct="1">
              <a:spcBef>
                <a:spcPct val="20000"/>
              </a:spcBef>
              <a:buClr>
                <a:srgbClr val="004080"/>
              </a:buClr>
              <a:buFont typeface="Lucida Grande"/>
              <a:buNone/>
              <a:defRPr sz="1200" kern="1200">
                <a:solidFill>
                  <a:schemeClr val="tx1">
                    <a:tint val="75000"/>
                  </a:schemeClr>
                </a:solidFill>
                <a:latin typeface="Calibri"/>
                <a:ea typeface="+mn-ea"/>
                <a:cs typeface="Calibri"/>
              </a:defRPr>
            </a:lvl3pPr>
            <a:lvl4pPr marL="1371600" indent="0" algn="ctr" defTabSz="457200" rtl="0" eaLnBrk="1" latinLnBrk="0" hangingPunct="1">
              <a:spcBef>
                <a:spcPct val="20000"/>
              </a:spcBef>
              <a:buFont typeface="Arial"/>
              <a:buNone/>
              <a:defRPr sz="1100" kern="1200">
                <a:solidFill>
                  <a:schemeClr val="tx1">
                    <a:tint val="75000"/>
                  </a:schemeClr>
                </a:solidFill>
                <a:latin typeface="Calibri"/>
                <a:ea typeface="+mn-ea"/>
                <a:cs typeface="Calibri"/>
              </a:defRPr>
            </a:lvl4pPr>
            <a:lvl5pPr marL="1828800" indent="0" algn="ctr" defTabSz="457200" rtl="0" eaLnBrk="1" latinLnBrk="0" hangingPunct="1">
              <a:spcBef>
                <a:spcPct val="20000"/>
              </a:spcBef>
              <a:buFont typeface="Arial"/>
              <a:buNone/>
              <a:defRPr sz="1100" kern="1200">
                <a:solidFill>
                  <a:schemeClr val="tx1">
                    <a:tint val="75000"/>
                  </a:schemeClr>
                </a:solidFill>
                <a:latin typeface="Calibri"/>
                <a:ea typeface="+mn-ea"/>
                <a:cs typeface="Calibri"/>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400" dirty="0" smtClean="0">
                <a:solidFill>
                  <a:schemeClr val="bg1">
                    <a:lumMod val="50000"/>
                  </a:schemeClr>
                </a:solidFill>
              </a:rPr>
              <a:t>April </a:t>
            </a:r>
            <a:r>
              <a:rPr lang="en-US" sz="1400" dirty="0" smtClean="0">
                <a:solidFill>
                  <a:schemeClr val="bg1">
                    <a:lumMod val="50000"/>
                  </a:schemeClr>
                </a:solidFill>
              </a:rPr>
              <a:t>2015</a:t>
            </a:r>
            <a:endParaRPr lang="en-US" sz="1400" dirty="0">
              <a:solidFill>
                <a:schemeClr val="bg1">
                  <a:lumMod val="50000"/>
                </a:schemeClr>
              </a:solidFill>
            </a:endParaRPr>
          </a:p>
        </p:txBody>
      </p:sp>
    </p:spTree>
    <p:extLst>
      <p:ext uri="{BB962C8B-B14F-4D97-AF65-F5344CB8AC3E}">
        <p14:creationId xmlns:p14="http://schemas.microsoft.com/office/powerpoint/2010/main" val="192269807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Salary Structure</a:t>
            </a:r>
            <a:endParaRPr lang="en-US" dirty="0"/>
          </a:p>
        </p:txBody>
      </p:sp>
      <p:graphicFrame>
        <p:nvGraphicFramePr>
          <p:cNvPr id="9" name="Group 68"/>
          <p:cNvGraphicFramePr>
            <a:graphicFrameLocks/>
          </p:cNvGraphicFramePr>
          <p:nvPr>
            <p:extLst>
              <p:ext uri="{D42A27DB-BD31-4B8C-83A1-F6EECF244321}">
                <p14:modId xmlns:p14="http://schemas.microsoft.com/office/powerpoint/2010/main" val="2683508428"/>
              </p:ext>
            </p:extLst>
          </p:nvPr>
        </p:nvGraphicFramePr>
        <p:xfrm>
          <a:off x="544696" y="1112208"/>
          <a:ext cx="8963026" cy="3934695"/>
        </p:xfrm>
        <a:graphic>
          <a:graphicData uri="http://schemas.openxmlformats.org/drawingml/2006/table">
            <a:tbl>
              <a:tblPr/>
              <a:tblGrid>
                <a:gridCol w="3561339"/>
                <a:gridCol w="1513225"/>
                <a:gridCol w="2279120"/>
                <a:gridCol w="1609342"/>
              </a:tblGrid>
              <a:tr h="387019">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500" b="1" i="0" u="none" strike="noStrike" cap="none" spc="300" normalizeH="0" baseline="0" dirty="0" smtClean="0">
                          <a:ln>
                            <a:noFill/>
                          </a:ln>
                          <a:solidFill>
                            <a:srgbClr val="0070C0"/>
                          </a:solidFill>
                          <a:effectLst/>
                          <a:latin typeface="Calibri" pitchFamily="34" charset="0"/>
                        </a:rPr>
                        <a:t>COMPONENTS</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500" b="1" i="0" u="none" strike="noStrike" cap="none" spc="300" normalizeH="0" baseline="0" dirty="0" smtClean="0">
                          <a:ln>
                            <a:noFill/>
                          </a:ln>
                          <a:solidFill>
                            <a:srgbClr val="0070C0"/>
                          </a:solidFill>
                          <a:effectLst/>
                          <a:latin typeface="Calibri" pitchFamily="34" charset="0"/>
                        </a:rPr>
                        <a:t>BASIS</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500" b="1" i="0" u="none" strike="noStrike" cap="none" spc="300" normalizeH="0" baseline="0" dirty="0" smtClean="0">
                          <a:ln>
                            <a:noFill/>
                          </a:ln>
                          <a:solidFill>
                            <a:srgbClr val="0070C0"/>
                          </a:solidFill>
                          <a:effectLst/>
                          <a:latin typeface="Calibri" pitchFamily="34" charset="0"/>
                        </a:rPr>
                        <a:t>PAYMENT CYCLE</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500" b="1" i="0" u="none" strike="noStrike" cap="none" spc="300" normalizeH="0" baseline="0" dirty="0" smtClean="0">
                          <a:ln>
                            <a:noFill/>
                          </a:ln>
                          <a:solidFill>
                            <a:srgbClr val="0070C0"/>
                          </a:solidFill>
                          <a:effectLst/>
                          <a:latin typeface="Calibri" pitchFamily="34" charset="0"/>
                        </a:rPr>
                        <a:t>TAX STATUS</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r>
              <a:tr h="322516">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Basic</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rgbClr val="0070C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40% of CTC</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rgbClr val="0070C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Monthly</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rgbClr val="0070C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Taxable</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rgbClr val="0070C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322516">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House Rent Allowance (HRA)</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50% of Basic</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smtClean="0">
                          <a:ln>
                            <a:noFill/>
                          </a:ln>
                          <a:solidFill>
                            <a:schemeClr val="tx1">
                              <a:lumMod val="65000"/>
                              <a:lumOff val="35000"/>
                            </a:schemeClr>
                          </a:solidFill>
                          <a:effectLst/>
                          <a:latin typeface="Calibri" pitchFamily="34" charset="0"/>
                        </a:rPr>
                        <a:t>Monthly</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Exempt</a:t>
                      </a:r>
                      <a:r>
                        <a:rPr kumimoji="0" lang="en-US" sz="1300" b="0" i="0" u="none" strike="noStrike" cap="none" normalizeH="0" baseline="30000" dirty="0" smtClean="0">
                          <a:ln>
                            <a:noFill/>
                          </a:ln>
                          <a:solidFill>
                            <a:schemeClr val="tx1">
                              <a:lumMod val="65000"/>
                              <a:lumOff val="35000"/>
                            </a:schemeClr>
                          </a:solidFill>
                          <a:effectLst/>
                          <a:latin typeface="Calibri" pitchFamily="34" charset="0"/>
                        </a:rPr>
                        <a:t>1</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322516">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Special Allowance</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Balance </a:t>
                      </a:r>
                      <a:r>
                        <a:rPr kumimoji="0" lang="en-US" sz="1300" b="0" i="0" u="none" strike="noStrike" cap="none" normalizeH="0" baseline="0" dirty="0" err="1" smtClean="0">
                          <a:ln>
                            <a:noFill/>
                          </a:ln>
                          <a:solidFill>
                            <a:schemeClr val="tx1">
                              <a:lumMod val="65000"/>
                              <a:lumOff val="35000"/>
                            </a:schemeClr>
                          </a:solidFill>
                          <a:effectLst/>
                          <a:latin typeface="Calibri" pitchFamily="34" charset="0"/>
                        </a:rPr>
                        <a:t>Amt</a:t>
                      </a:r>
                      <a:endParaRPr kumimoji="0" lang="en-US" sz="1300" b="0" i="0" u="none" strike="noStrike" cap="none" normalizeH="0" baseline="0" dirty="0" smtClean="0">
                        <a:ln>
                          <a:noFill/>
                        </a:ln>
                        <a:solidFill>
                          <a:schemeClr val="tx1">
                            <a:lumMod val="65000"/>
                            <a:lumOff val="35000"/>
                          </a:schemeClr>
                        </a:solidFill>
                        <a:effectLst/>
                        <a:latin typeface="Calibri" pitchFamily="34" charset="0"/>
                      </a:endParaRP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Monthly</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Taxable</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322516">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Leave Travel Allowance (LTA)</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As Chosen</a:t>
                      </a:r>
                      <a:r>
                        <a:rPr kumimoji="0" lang="en-US" sz="1300" b="0" i="0" u="none" strike="noStrike" cap="none" normalizeH="0" baseline="30000" dirty="0" smtClean="0">
                          <a:ln>
                            <a:noFill/>
                          </a:ln>
                          <a:solidFill>
                            <a:schemeClr val="tx1">
                              <a:lumMod val="65000"/>
                              <a:lumOff val="35000"/>
                            </a:schemeClr>
                          </a:solidFill>
                          <a:effectLst/>
                          <a:latin typeface="Calibri" pitchFamily="34" charset="0"/>
                        </a:rPr>
                        <a:t>5</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smtClean="0">
                          <a:ln>
                            <a:noFill/>
                          </a:ln>
                          <a:solidFill>
                            <a:schemeClr val="tx1">
                              <a:lumMod val="65000"/>
                              <a:lumOff val="35000"/>
                            </a:schemeClr>
                          </a:solidFill>
                          <a:effectLst/>
                          <a:latin typeface="Calibri" pitchFamily="34" charset="0"/>
                        </a:rPr>
                        <a:t>When Claimed</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Exempt</a:t>
                      </a:r>
                      <a:r>
                        <a:rPr kumimoji="0" lang="en-US" sz="1300" b="0" i="0" u="none" strike="noStrike" cap="none" normalizeH="0" baseline="30000" dirty="0" smtClean="0">
                          <a:ln>
                            <a:noFill/>
                          </a:ln>
                          <a:solidFill>
                            <a:schemeClr val="tx1">
                              <a:lumMod val="65000"/>
                              <a:lumOff val="35000"/>
                            </a:schemeClr>
                          </a:solidFill>
                          <a:effectLst/>
                          <a:latin typeface="Calibri" pitchFamily="34" charset="0"/>
                        </a:rPr>
                        <a:t>1,2,4</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322516">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Employer’s Contribution to Provident Fund</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12% of Basic</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Monthly</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Exempt</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322516">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National Pension Scheme</a:t>
                      </a:r>
                      <a:endParaRPr kumimoji="0" lang="en-US" sz="1300" b="0" i="0" u="none" strike="noStrike" cap="none" normalizeH="0" baseline="0" dirty="0" smtClean="0">
                        <a:ln>
                          <a:noFill/>
                        </a:ln>
                        <a:solidFill>
                          <a:schemeClr val="tx1">
                            <a:lumMod val="65000"/>
                            <a:lumOff val="35000"/>
                          </a:schemeClr>
                        </a:solidFill>
                        <a:effectLst/>
                        <a:latin typeface="Calibri" pitchFamily="34" charset="0"/>
                      </a:endParaRP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kern="1200" cap="none" normalizeH="0" baseline="0" dirty="0" smtClean="0">
                          <a:ln>
                            <a:noFill/>
                          </a:ln>
                          <a:solidFill>
                            <a:schemeClr val="tx1">
                              <a:lumMod val="65000"/>
                              <a:lumOff val="35000"/>
                            </a:schemeClr>
                          </a:solidFill>
                          <a:effectLst/>
                          <a:latin typeface="Calibri" pitchFamily="34" charset="0"/>
                          <a:ea typeface="+mn-ea"/>
                          <a:cs typeface="+mn-cs"/>
                        </a:rPr>
                        <a:t>10% of Basic</a:t>
                      </a:r>
                      <a:endParaRPr kumimoji="0" lang="en-US" sz="1300" b="0" i="0" u="none" strike="noStrike" kern="1200" cap="none" normalizeH="0" baseline="0" dirty="0" smtClean="0">
                        <a:ln>
                          <a:noFill/>
                        </a:ln>
                        <a:solidFill>
                          <a:schemeClr val="tx1">
                            <a:lumMod val="65000"/>
                            <a:lumOff val="35000"/>
                          </a:schemeClr>
                        </a:solidFill>
                        <a:effectLst/>
                        <a:latin typeface="Calibri" pitchFamily="34" charset="0"/>
                        <a:ea typeface="+mn-ea"/>
                        <a:cs typeface="+mn-cs"/>
                      </a:endParaRP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Monthly</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Exempt</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322516">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Vehicle Running</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As Chosen</a:t>
                      </a:r>
                      <a:r>
                        <a:rPr kumimoji="0" lang="en-US" sz="1300" b="0" i="0" u="none" strike="noStrike" cap="none" normalizeH="0" baseline="30000" dirty="0" smtClean="0">
                          <a:ln>
                            <a:noFill/>
                          </a:ln>
                          <a:solidFill>
                            <a:schemeClr val="tx1">
                              <a:lumMod val="65000"/>
                              <a:lumOff val="35000"/>
                            </a:schemeClr>
                          </a:solidFill>
                          <a:effectLst/>
                          <a:latin typeface="Calibri" pitchFamily="34" charset="0"/>
                        </a:rPr>
                        <a:t>5</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When Claimed</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Exempt</a:t>
                      </a:r>
                      <a:r>
                        <a:rPr kumimoji="0" lang="en-US" sz="1300" b="0" i="0" u="none" strike="noStrike" cap="none" normalizeH="0" baseline="30000" dirty="0" smtClean="0">
                          <a:ln>
                            <a:noFill/>
                          </a:ln>
                          <a:solidFill>
                            <a:schemeClr val="tx1">
                              <a:lumMod val="65000"/>
                              <a:lumOff val="35000"/>
                            </a:schemeClr>
                          </a:solidFill>
                          <a:effectLst/>
                          <a:latin typeface="Calibri" pitchFamily="34" charset="0"/>
                        </a:rPr>
                        <a:t>1,2</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322516">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smtClean="0">
                          <a:ln>
                            <a:noFill/>
                          </a:ln>
                          <a:solidFill>
                            <a:schemeClr val="tx1">
                              <a:lumMod val="65000"/>
                              <a:lumOff val="35000"/>
                            </a:schemeClr>
                          </a:solidFill>
                          <a:effectLst/>
                          <a:latin typeface="Calibri" pitchFamily="34" charset="0"/>
                        </a:rPr>
                        <a:t>Driver’s Salary</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As Chosen</a:t>
                      </a:r>
                      <a:r>
                        <a:rPr kumimoji="0" lang="en-US" sz="1300" b="0" i="0" u="none" strike="noStrike" cap="none" normalizeH="0" baseline="30000" dirty="0" smtClean="0">
                          <a:ln>
                            <a:noFill/>
                          </a:ln>
                          <a:solidFill>
                            <a:schemeClr val="tx1">
                              <a:lumMod val="65000"/>
                              <a:lumOff val="35000"/>
                            </a:schemeClr>
                          </a:solidFill>
                          <a:effectLst/>
                          <a:latin typeface="Calibri" pitchFamily="34" charset="0"/>
                        </a:rPr>
                        <a:t>5</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When Claimed</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Exempt</a:t>
                      </a:r>
                      <a:r>
                        <a:rPr kumimoji="0" lang="en-US" sz="1300" b="0" i="0" u="none" strike="noStrike" cap="none" normalizeH="0" baseline="30000" dirty="0" smtClean="0">
                          <a:ln>
                            <a:noFill/>
                          </a:ln>
                          <a:solidFill>
                            <a:schemeClr val="tx1">
                              <a:lumMod val="65000"/>
                              <a:lumOff val="35000"/>
                            </a:schemeClr>
                          </a:solidFill>
                          <a:effectLst/>
                          <a:latin typeface="Calibri" pitchFamily="34" charset="0"/>
                        </a:rPr>
                        <a:t>1,2</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322516">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Vehicle Maintenance</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As Chosen</a:t>
                      </a:r>
                      <a:r>
                        <a:rPr kumimoji="0" lang="en-US" sz="1300" b="0" i="0" u="none" strike="noStrike" cap="none" normalizeH="0" baseline="30000" dirty="0" smtClean="0">
                          <a:ln>
                            <a:noFill/>
                          </a:ln>
                          <a:solidFill>
                            <a:schemeClr val="tx1">
                              <a:lumMod val="65000"/>
                              <a:lumOff val="35000"/>
                            </a:schemeClr>
                          </a:solidFill>
                          <a:effectLst/>
                          <a:latin typeface="Calibri" pitchFamily="34" charset="0"/>
                        </a:rPr>
                        <a:t>5</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When Claimed</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Exempt</a:t>
                      </a:r>
                      <a:r>
                        <a:rPr kumimoji="0" lang="en-US" sz="1300" b="0" i="0" u="none" strike="noStrike" cap="none" normalizeH="0" baseline="30000" dirty="0" smtClean="0">
                          <a:ln>
                            <a:noFill/>
                          </a:ln>
                          <a:solidFill>
                            <a:schemeClr val="tx1">
                              <a:lumMod val="65000"/>
                              <a:lumOff val="35000"/>
                            </a:schemeClr>
                          </a:solidFill>
                          <a:effectLst/>
                          <a:latin typeface="Calibri" pitchFamily="34" charset="0"/>
                        </a:rPr>
                        <a:t>1,2,4</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322516">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Vehicle Hire</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As Chosen</a:t>
                      </a:r>
                      <a:r>
                        <a:rPr kumimoji="0" lang="en-US" sz="1300" b="0" i="0" u="none" strike="noStrike" cap="none" normalizeH="0" baseline="30000" dirty="0" smtClean="0">
                          <a:ln>
                            <a:noFill/>
                          </a:ln>
                          <a:solidFill>
                            <a:schemeClr val="tx1">
                              <a:lumMod val="65000"/>
                              <a:lumOff val="35000"/>
                            </a:schemeClr>
                          </a:solidFill>
                          <a:effectLst/>
                          <a:latin typeface="Calibri" pitchFamily="34" charset="0"/>
                        </a:rPr>
                        <a:t>6</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As per contract</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Exempt</a:t>
                      </a:r>
                      <a:r>
                        <a:rPr kumimoji="0" lang="en-US" sz="1300" b="0" i="0" u="none" strike="noStrike" cap="none" normalizeH="0" baseline="30000" dirty="0" smtClean="0">
                          <a:ln>
                            <a:noFill/>
                          </a:ln>
                          <a:solidFill>
                            <a:schemeClr val="tx1">
                              <a:lumMod val="65000"/>
                              <a:lumOff val="35000"/>
                            </a:schemeClr>
                          </a:solidFill>
                          <a:effectLst/>
                          <a:latin typeface="Calibri" pitchFamily="34" charset="0"/>
                        </a:rPr>
                        <a:t>3,6</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322516">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Medical Expenses</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As Chosen</a:t>
                      </a:r>
                      <a:r>
                        <a:rPr kumimoji="0" lang="en-US" sz="1300" b="0" i="0" u="none" strike="noStrike" cap="none" normalizeH="0" baseline="30000" dirty="0" smtClean="0">
                          <a:ln>
                            <a:noFill/>
                          </a:ln>
                          <a:solidFill>
                            <a:schemeClr val="tx1">
                              <a:lumMod val="65000"/>
                              <a:lumOff val="35000"/>
                            </a:schemeClr>
                          </a:solidFill>
                          <a:effectLst/>
                          <a:latin typeface="Calibri" pitchFamily="34" charset="0"/>
                        </a:rPr>
                        <a:t>5</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When Claimed</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143C8D"/>
                        </a:buClr>
                        <a:buSzPct val="100000"/>
                        <a:buFontTx/>
                        <a:buNone/>
                        <a:tabLst/>
                      </a:pPr>
                      <a:r>
                        <a:rPr kumimoji="0" lang="en-US" sz="1300" b="0" i="0" u="none" strike="noStrike" cap="none" normalizeH="0" baseline="0" dirty="0" smtClean="0">
                          <a:ln>
                            <a:noFill/>
                          </a:ln>
                          <a:solidFill>
                            <a:schemeClr val="tx1">
                              <a:lumMod val="65000"/>
                              <a:lumOff val="35000"/>
                            </a:schemeClr>
                          </a:solidFill>
                          <a:effectLst/>
                          <a:latin typeface="Calibri" pitchFamily="34" charset="0"/>
                        </a:rPr>
                        <a:t>Exempt </a:t>
                      </a:r>
                      <a:r>
                        <a:rPr kumimoji="0" lang="en-US" sz="1300" b="0" i="0" u="none" strike="noStrike" cap="none" normalizeH="0" baseline="30000" dirty="0" smtClean="0">
                          <a:ln>
                            <a:noFill/>
                          </a:ln>
                          <a:solidFill>
                            <a:schemeClr val="tx1">
                              <a:lumMod val="65000"/>
                              <a:lumOff val="35000"/>
                            </a:schemeClr>
                          </a:solidFill>
                          <a:effectLst/>
                          <a:latin typeface="Calibri" pitchFamily="34" charset="0"/>
                        </a:rPr>
                        <a:t>1,2,4</a:t>
                      </a:r>
                    </a:p>
                  </a:txBody>
                  <a:tcPr marL="99060" marR="99060" anchor="ctr" horzOverflow="overflow">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ysDot"/>
                      <a:round/>
                      <a:headEnd type="none" w="med" len="med"/>
                      <a:tailEnd type="none" w="med" len="med"/>
                    </a:lnB>
                    <a:lnTlToBr>
                      <a:noFill/>
                    </a:lnTlToBr>
                    <a:lnBlToTr>
                      <a:noFill/>
                    </a:lnBlToTr>
                    <a:noFill/>
                  </a:tcPr>
                </a:tc>
              </a:tr>
            </a:tbl>
          </a:graphicData>
        </a:graphic>
      </p:graphicFrame>
      <p:sp>
        <p:nvSpPr>
          <p:cNvPr id="10" name="Rectangle 218"/>
          <p:cNvSpPr>
            <a:spLocks noChangeArrowheads="1"/>
          </p:cNvSpPr>
          <p:nvPr/>
        </p:nvSpPr>
        <p:spPr bwMode="gray">
          <a:xfrm>
            <a:off x="601444" y="5302637"/>
            <a:ext cx="8809256" cy="1205458"/>
          </a:xfrm>
          <a:prstGeom prst="rect">
            <a:avLst/>
          </a:prstGeom>
          <a:noFill/>
          <a:ln w="12700" algn="ctr">
            <a:noFill/>
            <a:miter lim="800000"/>
            <a:headEnd/>
            <a:tailEnd/>
          </a:ln>
        </p:spPr>
        <p:txBody>
          <a:bodyPr wrap="square" lIns="0" tIns="0" rIns="0" bIns="0">
            <a:spAutoFit/>
          </a:bodyPr>
          <a:lstStyle/>
          <a:p>
            <a:pPr marL="174625" indent="-174625">
              <a:spcBef>
                <a:spcPts val="200"/>
              </a:spcBef>
              <a:buClr>
                <a:srgbClr val="11356F"/>
              </a:buClr>
              <a:buSzPct val="100000"/>
              <a:buFont typeface="+mj-lt"/>
              <a:buAutoNum type="arabicPeriod"/>
            </a:pPr>
            <a:r>
              <a:rPr lang="en-US" sz="1000" dirty="0" smtClean="0">
                <a:solidFill>
                  <a:prstClr val="black">
                    <a:lumMod val="65000"/>
                    <a:lumOff val="35000"/>
                  </a:prstClr>
                </a:solidFill>
              </a:rPr>
              <a:t>On </a:t>
            </a:r>
            <a:r>
              <a:rPr lang="en-US" sz="1000" dirty="0">
                <a:solidFill>
                  <a:prstClr val="black">
                    <a:lumMod val="65000"/>
                    <a:lumOff val="35000"/>
                  </a:prstClr>
                </a:solidFill>
              </a:rPr>
              <a:t>submission of relevant bills/receipts. Receipts/invoices pertaining to a month within one financial year (April to </a:t>
            </a:r>
            <a:r>
              <a:rPr lang="en-US" sz="1000" dirty="0" smtClean="0">
                <a:solidFill>
                  <a:prstClr val="black">
                    <a:lumMod val="65000"/>
                    <a:lumOff val="35000"/>
                  </a:prstClr>
                </a:solidFill>
              </a:rPr>
              <a:t>March</a:t>
            </a:r>
            <a:r>
              <a:rPr lang="en-US" sz="1000" dirty="0">
                <a:solidFill>
                  <a:prstClr val="black">
                    <a:lumMod val="65000"/>
                    <a:lumOff val="35000"/>
                  </a:prstClr>
                </a:solidFill>
              </a:rPr>
              <a:t>) can be claimed in that month or any month after that within same financial year subject to applicable limits </a:t>
            </a:r>
            <a:r>
              <a:rPr lang="en-US" sz="1000" dirty="0" smtClean="0">
                <a:solidFill>
                  <a:prstClr val="black">
                    <a:lumMod val="65000"/>
                    <a:lumOff val="35000"/>
                  </a:prstClr>
                </a:solidFill>
              </a:rPr>
              <a:t>and Rules.</a:t>
            </a:r>
            <a:endParaRPr lang="en-US" sz="1000" dirty="0">
              <a:solidFill>
                <a:prstClr val="black">
                  <a:lumMod val="65000"/>
                  <a:lumOff val="35000"/>
                </a:prstClr>
              </a:solidFill>
            </a:endParaRPr>
          </a:p>
          <a:p>
            <a:pPr marL="174625" indent="-174625">
              <a:spcBef>
                <a:spcPts val="200"/>
              </a:spcBef>
              <a:buClr>
                <a:srgbClr val="11356F"/>
              </a:buClr>
              <a:buSzPct val="100000"/>
              <a:buFont typeface="+mj-lt"/>
              <a:buAutoNum type="arabicPeriod"/>
            </a:pPr>
            <a:r>
              <a:rPr lang="en-US" sz="1000" dirty="0" smtClean="0">
                <a:solidFill>
                  <a:prstClr val="black">
                    <a:lumMod val="65000"/>
                    <a:lumOff val="35000"/>
                  </a:prstClr>
                </a:solidFill>
              </a:rPr>
              <a:t>Balance </a:t>
            </a:r>
            <a:r>
              <a:rPr lang="en-US" sz="1000" dirty="0">
                <a:solidFill>
                  <a:prstClr val="black">
                    <a:lumMod val="65000"/>
                    <a:lumOff val="35000"/>
                  </a:prstClr>
                </a:solidFill>
              </a:rPr>
              <a:t>will be carried forward to next month and unclaimed balance will be paid as taxable allowance at the end of financial year  </a:t>
            </a:r>
            <a:r>
              <a:rPr lang="en-US" sz="1000" dirty="0" smtClean="0">
                <a:solidFill>
                  <a:prstClr val="black">
                    <a:lumMod val="65000"/>
                    <a:lumOff val="35000"/>
                  </a:prstClr>
                </a:solidFill>
              </a:rPr>
              <a:t>(</a:t>
            </a:r>
            <a:r>
              <a:rPr lang="en-US" sz="1000" dirty="0">
                <a:solidFill>
                  <a:prstClr val="black">
                    <a:lumMod val="65000"/>
                    <a:lumOff val="35000"/>
                  </a:prstClr>
                </a:solidFill>
              </a:rPr>
              <a:t>March)</a:t>
            </a:r>
          </a:p>
          <a:p>
            <a:pPr marL="174625" indent="-174625">
              <a:spcBef>
                <a:spcPts val="200"/>
              </a:spcBef>
              <a:buClr>
                <a:srgbClr val="11356F"/>
              </a:buClr>
              <a:buSzPct val="100000"/>
              <a:buFont typeface="+mj-lt"/>
              <a:buAutoNum type="arabicPeriod"/>
            </a:pPr>
            <a:r>
              <a:rPr lang="en-US" sz="1000" dirty="0" smtClean="0">
                <a:solidFill>
                  <a:prstClr val="black">
                    <a:lumMod val="65000"/>
                    <a:lumOff val="35000"/>
                  </a:prstClr>
                </a:solidFill>
              </a:rPr>
              <a:t>Valid </a:t>
            </a:r>
            <a:r>
              <a:rPr lang="en-US" sz="1000" dirty="0">
                <a:solidFill>
                  <a:prstClr val="black">
                    <a:lumMod val="65000"/>
                    <a:lumOff val="35000"/>
                  </a:prstClr>
                </a:solidFill>
              </a:rPr>
              <a:t>contract should be in existence while choosing the component, else amount chosen would be added to special allowance</a:t>
            </a:r>
          </a:p>
          <a:p>
            <a:pPr marL="174625" indent="-174625">
              <a:spcBef>
                <a:spcPts val="200"/>
              </a:spcBef>
              <a:buClr>
                <a:srgbClr val="11356F"/>
              </a:buClr>
              <a:buSzPct val="100000"/>
              <a:buFont typeface="+mj-lt"/>
              <a:buAutoNum type="arabicPeriod"/>
            </a:pPr>
            <a:r>
              <a:rPr lang="en-US" sz="1000" dirty="0" smtClean="0">
                <a:solidFill>
                  <a:prstClr val="black">
                    <a:lumMod val="65000"/>
                    <a:lumOff val="35000"/>
                  </a:prstClr>
                </a:solidFill>
              </a:rPr>
              <a:t>This </a:t>
            </a:r>
            <a:r>
              <a:rPr lang="en-US" sz="1000" dirty="0">
                <a:solidFill>
                  <a:prstClr val="black">
                    <a:lumMod val="65000"/>
                    <a:lumOff val="35000"/>
                  </a:prstClr>
                </a:solidFill>
              </a:rPr>
              <a:t>can be claimed in any month </a:t>
            </a:r>
            <a:r>
              <a:rPr lang="en-US" sz="1000" dirty="0" smtClean="0">
                <a:solidFill>
                  <a:prstClr val="black">
                    <a:lumMod val="65000"/>
                    <a:lumOff val="35000"/>
                  </a:prstClr>
                </a:solidFill>
              </a:rPr>
              <a:t>subject to annual limit</a:t>
            </a:r>
          </a:p>
          <a:p>
            <a:pPr marL="174625" indent="-174625">
              <a:spcBef>
                <a:spcPts val="200"/>
              </a:spcBef>
              <a:buClr>
                <a:srgbClr val="11356F"/>
              </a:buClr>
              <a:buSzPct val="100000"/>
              <a:buFont typeface="+mj-lt"/>
              <a:buAutoNum type="arabicPeriod"/>
            </a:pPr>
            <a:r>
              <a:rPr lang="en-US" sz="1000" dirty="0">
                <a:solidFill>
                  <a:prstClr val="black">
                    <a:lumMod val="65000"/>
                    <a:lumOff val="35000"/>
                  </a:prstClr>
                </a:solidFill>
              </a:rPr>
              <a:t>Applicable rules and limits are enumerated with relevant format.</a:t>
            </a:r>
            <a:endParaRPr lang="en-US" sz="1000" dirty="0" smtClean="0">
              <a:solidFill>
                <a:prstClr val="black">
                  <a:lumMod val="65000"/>
                  <a:lumOff val="35000"/>
                </a:prstClr>
              </a:solidFill>
            </a:endParaRPr>
          </a:p>
          <a:p>
            <a:pPr marL="174625" indent="-174625">
              <a:spcBef>
                <a:spcPts val="200"/>
              </a:spcBef>
              <a:buClr>
                <a:srgbClr val="11356F"/>
              </a:buClr>
              <a:buSzPct val="100000"/>
              <a:buFont typeface="+mj-lt"/>
              <a:buAutoNum type="arabicPeriod"/>
            </a:pPr>
            <a:r>
              <a:rPr lang="en-US" sz="1000" dirty="0">
                <a:solidFill>
                  <a:prstClr val="black">
                    <a:lumMod val="65000"/>
                    <a:lumOff val="35000"/>
                  </a:prstClr>
                </a:solidFill>
              </a:rPr>
              <a:t>Applicable rules and limits </a:t>
            </a:r>
            <a:r>
              <a:rPr lang="en-US" sz="1000" dirty="0" smtClean="0">
                <a:solidFill>
                  <a:prstClr val="black">
                    <a:lumMod val="65000"/>
                    <a:lumOff val="35000"/>
                  </a:prstClr>
                </a:solidFill>
              </a:rPr>
              <a:t>will be shared  as &amp; when requested.</a:t>
            </a:r>
            <a:endParaRPr lang="en-US" sz="1000" dirty="0">
              <a:solidFill>
                <a:prstClr val="black">
                  <a:lumMod val="65000"/>
                  <a:lumOff val="35000"/>
                </a:prstClr>
              </a:solidFill>
            </a:endParaRPr>
          </a:p>
        </p:txBody>
      </p:sp>
      <p:cxnSp>
        <p:nvCxnSpPr>
          <p:cNvPr id="7" name="Straight Connector 6"/>
          <p:cNvCxnSpPr/>
          <p:nvPr/>
        </p:nvCxnSpPr>
        <p:spPr bwMode="gray">
          <a:xfrm>
            <a:off x="0" y="5165651"/>
            <a:ext cx="9904413" cy="0"/>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Pension System (NPS)</a:t>
            </a:r>
            <a:endParaRPr lang="en-US" dirty="0"/>
          </a:p>
        </p:txBody>
      </p:sp>
      <p:sp>
        <p:nvSpPr>
          <p:cNvPr id="3" name="Rectangle 2"/>
          <p:cNvSpPr/>
          <p:nvPr/>
        </p:nvSpPr>
        <p:spPr>
          <a:xfrm>
            <a:off x="245534" y="1058337"/>
            <a:ext cx="9491134" cy="2800767"/>
          </a:xfrm>
          <a:prstGeom prst="rect">
            <a:avLst/>
          </a:prstGeom>
        </p:spPr>
        <p:txBody>
          <a:bodyPr wrap="square">
            <a:spAutoFit/>
          </a:bodyPr>
          <a:lstStyle/>
          <a:p>
            <a:r>
              <a:rPr lang="en-IN" sz="1600" b="1" dirty="0">
                <a:solidFill>
                  <a:srgbClr val="0070C0"/>
                </a:solidFill>
                <a:cs typeface="Calibri"/>
              </a:rPr>
              <a:t>Contribution</a:t>
            </a:r>
            <a:endParaRPr lang="en-US" sz="1600" b="1" dirty="0">
              <a:solidFill>
                <a:srgbClr val="0070C0"/>
              </a:solidFill>
              <a:cs typeface="Calibri"/>
            </a:endParaRPr>
          </a:p>
          <a:p>
            <a:pPr lvl="0"/>
            <a:r>
              <a:rPr lang="en-IN" sz="1600" dirty="0">
                <a:solidFill>
                  <a:prstClr val="black">
                    <a:lumMod val="65000"/>
                    <a:lumOff val="35000"/>
                  </a:prstClr>
                </a:solidFill>
                <a:cs typeface="Calibri"/>
              </a:rPr>
              <a:t>10% of Basic Salary (Fixed)</a:t>
            </a:r>
            <a:endParaRPr lang="en-US" sz="1600" dirty="0">
              <a:solidFill>
                <a:prstClr val="black">
                  <a:lumMod val="65000"/>
                  <a:lumOff val="35000"/>
                </a:prstClr>
              </a:solidFill>
              <a:cs typeface="Calibri"/>
            </a:endParaRPr>
          </a:p>
          <a:p>
            <a:r>
              <a:rPr lang="en-IN" sz="1600" dirty="0">
                <a:solidFill>
                  <a:prstClr val="black">
                    <a:lumMod val="65000"/>
                    <a:lumOff val="35000"/>
                  </a:prstClr>
                </a:solidFill>
                <a:cs typeface="Calibri"/>
              </a:rPr>
              <a:t> </a:t>
            </a:r>
            <a:endParaRPr lang="en-US" sz="1600" dirty="0">
              <a:solidFill>
                <a:prstClr val="black">
                  <a:lumMod val="65000"/>
                  <a:lumOff val="35000"/>
                </a:prstClr>
              </a:solidFill>
              <a:cs typeface="Calibri"/>
            </a:endParaRPr>
          </a:p>
          <a:p>
            <a:r>
              <a:rPr lang="en-IN" sz="1600" b="1" dirty="0">
                <a:solidFill>
                  <a:srgbClr val="0070C0"/>
                </a:solidFill>
                <a:cs typeface="Calibri"/>
              </a:rPr>
              <a:t>Process for FY 2014-15</a:t>
            </a:r>
            <a:endParaRPr lang="en-US" sz="1600" b="1" dirty="0">
              <a:solidFill>
                <a:srgbClr val="0070C0"/>
              </a:solidFill>
              <a:cs typeface="Calibri"/>
            </a:endParaRPr>
          </a:p>
          <a:p>
            <a:pPr marL="285750" indent="-285750">
              <a:buFont typeface="Arial" panose="020B0604020202020204" pitchFamily="34" charset="0"/>
              <a:buChar char="•"/>
            </a:pPr>
            <a:r>
              <a:rPr lang="en-IN" sz="1600" dirty="0">
                <a:solidFill>
                  <a:prstClr val="black">
                    <a:lumMod val="65000"/>
                    <a:lumOff val="35000"/>
                  </a:prstClr>
                </a:solidFill>
                <a:cs typeface="Calibri"/>
              </a:rPr>
              <a:t>Effective Start Date: April 01, </a:t>
            </a:r>
            <a:r>
              <a:rPr lang="en-IN" sz="1600" dirty="0" smtClean="0">
                <a:solidFill>
                  <a:prstClr val="black">
                    <a:lumMod val="65000"/>
                    <a:lumOff val="35000"/>
                  </a:prstClr>
                </a:solidFill>
                <a:cs typeface="Calibri"/>
              </a:rPr>
              <a:t>2015</a:t>
            </a:r>
            <a:endParaRPr lang="en-US" sz="1600" dirty="0">
              <a:solidFill>
                <a:prstClr val="black">
                  <a:lumMod val="65000"/>
                  <a:lumOff val="35000"/>
                </a:prstClr>
              </a:solidFill>
              <a:cs typeface="Calibri"/>
            </a:endParaRPr>
          </a:p>
          <a:p>
            <a:pPr marL="285750" indent="-285750">
              <a:buFont typeface="Arial" panose="020B0604020202020204" pitchFamily="34" charset="0"/>
              <a:buChar char="•"/>
            </a:pPr>
            <a:r>
              <a:rPr lang="en-IN" sz="1600" dirty="0">
                <a:solidFill>
                  <a:prstClr val="black">
                    <a:lumMod val="65000"/>
                    <a:lumOff val="35000"/>
                  </a:prstClr>
                </a:solidFill>
                <a:cs typeface="Calibri"/>
              </a:rPr>
              <a:t>Last Date for Opting-in: April </a:t>
            </a:r>
            <a:r>
              <a:rPr lang="en-IN" sz="1600" dirty="0" smtClean="0">
                <a:solidFill>
                  <a:prstClr val="black">
                    <a:lumMod val="65000"/>
                    <a:lumOff val="35000"/>
                  </a:prstClr>
                </a:solidFill>
                <a:cs typeface="Calibri"/>
              </a:rPr>
              <a:t>17, 2015</a:t>
            </a:r>
            <a:endParaRPr lang="en-IN" sz="1600" dirty="0">
              <a:solidFill>
                <a:prstClr val="black">
                  <a:lumMod val="65000"/>
                  <a:lumOff val="35000"/>
                </a:prstClr>
              </a:solidFill>
              <a:cs typeface="Calibri"/>
            </a:endParaRPr>
          </a:p>
          <a:p>
            <a:endParaRPr lang="en-US" sz="1600" dirty="0">
              <a:solidFill>
                <a:prstClr val="black">
                  <a:lumMod val="65000"/>
                  <a:lumOff val="35000"/>
                </a:prstClr>
              </a:solidFill>
              <a:cs typeface="Calibri"/>
            </a:endParaRPr>
          </a:p>
          <a:p>
            <a:pPr lvl="0"/>
            <a:r>
              <a:rPr lang="en-IN" sz="1600" dirty="0">
                <a:solidFill>
                  <a:prstClr val="black">
                    <a:lumMod val="65000"/>
                    <a:lumOff val="35000"/>
                  </a:prstClr>
                </a:solidFill>
                <a:cs typeface="Calibri"/>
              </a:rPr>
              <a:t>Withdrawal from the scheme is not permissible in between the Financial Year</a:t>
            </a:r>
            <a:endParaRPr lang="en-US" sz="1600" dirty="0">
              <a:solidFill>
                <a:prstClr val="black">
                  <a:lumMod val="65000"/>
                  <a:lumOff val="35000"/>
                </a:prstClr>
              </a:solidFill>
              <a:cs typeface="Calibri"/>
            </a:endParaRPr>
          </a:p>
          <a:p>
            <a:r>
              <a:rPr lang="en-IN" sz="1600" dirty="0">
                <a:solidFill>
                  <a:prstClr val="black">
                    <a:lumMod val="65000"/>
                    <a:lumOff val="35000"/>
                  </a:prstClr>
                </a:solidFill>
                <a:cs typeface="Calibri"/>
              </a:rPr>
              <a:t> </a:t>
            </a:r>
            <a:endParaRPr lang="en-US" sz="1600" dirty="0">
              <a:solidFill>
                <a:prstClr val="black">
                  <a:lumMod val="65000"/>
                  <a:lumOff val="35000"/>
                </a:prstClr>
              </a:solidFill>
              <a:cs typeface="Calibri"/>
            </a:endParaRPr>
          </a:p>
          <a:p>
            <a:r>
              <a:rPr lang="en-IN" sz="1600" b="1" dirty="0">
                <a:solidFill>
                  <a:srgbClr val="0070C0"/>
                </a:solidFill>
                <a:cs typeface="Calibri"/>
              </a:rPr>
              <a:t>Process for Further Years</a:t>
            </a:r>
            <a:endParaRPr lang="en-US" sz="1600" b="1" dirty="0">
              <a:solidFill>
                <a:srgbClr val="0070C0"/>
              </a:solidFill>
              <a:cs typeface="Calibri"/>
            </a:endParaRPr>
          </a:p>
          <a:p>
            <a:pPr lvl="0"/>
            <a:r>
              <a:rPr lang="en-IN" sz="1600" dirty="0">
                <a:solidFill>
                  <a:prstClr val="black">
                    <a:lumMod val="65000"/>
                    <a:lumOff val="35000"/>
                  </a:prstClr>
                </a:solidFill>
                <a:cs typeface="Calibri"/>
              </a:rPr>
              <a:t>Option to Opt-in/Opt-out will be available at start of each Financial Year</a:t>
            </a:r>
            <a:endParaRPr lang="en-US" sz="1600" dirty="0">
              <a:solidFill>
                <a:prstClr val="black">
                  <a:lumMod val="65000"/>
                  <a:lumOff val="35000"/>
                </a:prstClr>
              </a:solidFill>
              <a:cs typeface="Calibri"/>
            </a:endParaRPr>
          </a:p>
        </p:txBody>
      </p:sp>
      <p:cxnSp>
        <p:nvCxnSpPr>
          <p:cNvPr id="5" name="Straight Connector 4"/>
          <p:cNvCxnSpPr/>
          <p:nvPr/>
        </p:nvCxnSpPr>
        <p:spPr bwMode="gray">
          <a:xfrm>
            <a:off x="245534" y="1737068"/>
            <a:ext cx="8963025"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bwMode="gray">
          <a:xfrm>
            <a:off x="245533" y="3261068"/>
            <a:ext cx="8963025"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bwMode="gray">
          <a:xfrm>
            <a:off x="397932" y="4587845"/>
            <a:ext cx="8963025"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245533" y="6146684"/>
            <a:ext cx="9321054" cy="253916"/>
          </a:xfrm>
          <a:prstGeom prst="rect">
            <a:avLst/>
          </a:prstGeom>
        </p:spPr>
        <p:txBody>
          <a:bodyPr wrap="square">
            <a:spAutoFit/>
          </a:bodyPr>
          <a:lstStyle/>
          <a:p>
            <a:pPr>
              <a:spcBef>
                <a:spcPts val="200"/>
              </a:spcBef>
              <a:buClr>
                <a:srgbClr val="11356F"/>
              </a:buClr>
              <a:buSzPct val="100000"/>
            </a:pPr>
            <a:r>
              <a:rPr lang="en-US" sz="1050" dirty="0" smtClean="0">
                <a:solidFill>
                  <a:prstClr val="black">
                    <a:lumMod val="65000"/>
                    <a:lumOff val="35000"/>
                  </a:prstClr>
                </a:solidFill>
              </a:rPr>
              <a:t>For detailed information on NPS please refer to Presentation as </a:t>
            </a:r>
            <a:r>
              <a:rPr lang="en-US" sz="1050" dirty="0">
                <a:solidFill>
                  <a:prstClr val="black">
                    <a:lumMod val="65000"/>
                    <a:lumOff val="35000"/>
                  </a:prstClr>
                </a:solidFill>
              </a:rPr>
              <a:t> </a:t>
            </a:r>
            <a:r>
              <a:rPr lang="en-US" sz="1050" dirty="0" smtClean="0">
                <a:solidFill>
                  <a:prstClr val="black">
                    <a:lumMod val="65000"/>
                    <a:lumOff val="35000"/>
                  </a:prstClr>
                </a:solidFill>
              </a:rPr>
              <a:t>separately shared.</a:t>
            </a:r>
            <a:endParaRPr lang="en-US" sz="1050" dirty="0">
              <a:solidFill>
                <a:prstClr val="black">
                  <a:lumMod val="65000"/>
                  <a:lumOff val="35000"/>
                </a:prstClr>
              </a:solidFill>
            </a:endParaRPr>
          </a:p>
        </p:txBody>
      </p:sp>
    </p:spTree>
    <p:extLst>
      <p:ext uri="{BB962C8B-B14F-4D97-AF65-F5344CB8AC3E}">
        <p14:creationId xmlns:p14="http://schemas.microsoft.com/office/powerpoint/2010/main" val="5746354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Reimbursement Policies (1/2)</a:t>
            </a:r>
            <a:endParaRPr lang="en-US" dirty="0"/>
          </a:p>
        </p:txBody>
      </p:sp>
      <p:sp>
        <p:nvSpPr>
          <p:cNvPr id="3" name="Rectangle 3"/>
          <p:cNvSpPr txBox="1">
            <a:spLocks noChangeArrowheads="1"/>
          </p:cNvSpPr>
          <p:nvPr/>
        </p:nvSpPr>
        <p:spPr bwMode="gray">
          <a:xfrm>
            <a:off x="523583" y="1093855"/>
            <a:ext cx="8948280" cy="4292598"/>
          </a:xfrm>
          <a:prstGeom prst="rect">
            <a:avLst/>
          </a:prstGeom>
        </p:spPr>
        <p:txBody>
          <a:bodyPr vert="horz" lIns="91440" tIns="45720" rIns="91440" bIns="45720" rtlCol="0">
            <a:normAutofit lnSpcReduction="10000"/>
          </a:bodyPr>
          <a:lstStyle/>
          <a:p>
            <a:pPr>
              <a:spcBef>
                <a:spcPts val="600"/>
              </a:spcBef>
              <a:buClr>
                <a:srgbClr val="11356F"/>
              </a:buClr>
              <a:defRPr/>
            </a:pPr>
            <a:r>
              <a:rPr lang="en-US" sz="1600" b="1" dirty="0" smtClean="0">
                <a:solidFill>
                  <a:srgbClr val="0070C0"/>
                </a:solidFill>
                <a:cs typeface="Calibri"/>
              </a:rPr>
              <a:t>Leave Travel Allowance</a:t>
            </a:r>
          </a:p>
          <a:p>
            <a:pPr marL="174625" indent="-174625">
              <a:spcBef>
                <a:spcPts val="600"/>
              </a:spcBef>
              <a:buClr>
                <a:srgbClr val="004080"/>
              </a:buClr>
              <a:buFont typeface="Arial" pitchFamily="34" charset="0"/>
              <a:buChar char="•"/>
              <a:defRPr/>
            </a:pPr>
            <a:r>
              <a:rPr lang="en-US" sz="1600" dirty="0" smtClean="0">
                <a:solidFill>
                  <a:prstClr val="black">
                    <a:lumMod val="65000"/>
                    <a:lumOff val="35000"/>
                  </a:prstClr>
                </a:solidFill>
                <a:cs typeface="Calibri"/>
              </a:rPr>
              <a:t>LTA can be claimed as exempt from income tax, twice in a block of four years, subject to relevant rules.</a:t>
            </a:r>
          </a:p>
          <a:p>
            <a:pPr marL="174625" indent="-174625">
              <a:spcBef>
                <a:spcPts val="600"/>
              </a:spcBef>
              <a:buClr>
                <a:srgbClr val="004080"/>
              </a:buClr>
              <a:buFont typeface="Arial" pitchFamily="34" charset="0"/>
              <a:buChar char="•"/>
              <a:defRPr/>
            </a:pPr>
            <a:r>
              <a:rPr lang="en-US" sz="1600" dirty="0" smtClean="0">
                <a:solidFill>
                  <a:prstClr val="black">
                    <a:lumMod val="65000"/>
                    <a:lumOff val="35000"/>
                  </a:prstClr>
                </a:solidFill>
                <a:cs typeface="Calibri"/>
              </a:rPr>
              <a:t>Detailed rules are included in the LTA claim form</a:t>
            </a:r>
          </a:p>
          <a:p>
            <a:pPr>
              <a:spcBef>
                <a:spcPts val="1800"/>
              </a:spcBef>
              <a:buClr>
                <a:srgbClr val="11356F"/>
              </a:buClr>
              <a:defRPr/>
            </a:pPr>
            <a:r>
              <a:rPr lang="en-US" sz="1600" b="1" dirty="0" smtClean="0">
                <a:solidFill>
                  <a:srgbClr val="0070C0"/>
                </a:solidFill>
                <a:cs typeface="Calibri"/>
              </a:rPr>
              <a:t>Medical Expenses</a:t>
            </a:r>
          </a:p>
          <a:p>
            <a:pPr marL="174625" indent="-174625">
              <a:spcBef>
                <a:spcPts val="600"/>
              </a:spcBef>
              <a:buClr>
                <a:srgbClr val="11356F"/>
              </a:buClr>
              <a:buFont typeface="Arial" pitchFamily="34" charset="0"/>
              <a:buChar char="•"/>
              <a:defRPr/>
            </a:pPr>
            <a:r>
              <a:rPr lang="en-US" sz="1600" dirty="0" smtClean="0">
                <a:solidFill>
                  <a:prstClr val="black">
                    <a:lumMod val="65000"/>
                    <a:lumOff val="35000"/>
                  </a:prstClr>
                </a:solidFill>
                <a:cs typeface="Calibri"/>
              </a:rPr>
              <a:t>This can be claimed on production of original bills / receipts (for employee &amp; his/her Family)</a:t>
            </a:r>
          </a:p>
          <a:p>
            <a:pPr marL="174625" indent="-174625">
              <a:spcBef>
                <a:spcPts val="600"/>
              </a:spcBef>
              <a:buClr>
                <a:srgbClr val="11356F"/>
              </a:buClr>
              <a:buFont typeface="Arial" pitchFamily="34" charset="0"/>
              <a:buChar char="•"/>
              <a:defRPr/>
            </a:pPr>
            <a:r>
              <a:rPr lang="en-US" sz="1600" dirty="0">
                <a:solidFill>
                  <a:prstClr val="black">
                    <a:lumMod val="65000"/>
                    <a:lumOff val="35000"/>
                  </a:prstClr>
                </a:solidFill>
                <a:cs typeface="Calibri"/>
              </a:rPr>
              <a:t>Doctor prescription is required for medical expenses exceeding INR 2499.</a:t>
            </a:r>
          </a:p>
          <a:p>
            <a:pPr marL="174625" indent="-174625">
              <a:spcBef>
                <a:spcPts val="600"/>
              </a:spcBef>
              <a:buClr>
                <a:srgbClr val="11356F"/>
              </a:buClr>
              <a:buFont typeface="Arial" pitchFamily="34" charset="0"/>
              <a:buChar char="•"/>
              <a:defRPr/>
            </a:pPr>
            <a:endParaRPr lang="en-US" sz="1600" dirty="0" smtClean="0">
              <a:solidFill>
                <a:prstClr val="black">
                  <a:lumMod val="65000"/>
                  <a:lumOff val="35000"/>
                </a:prstClr>
              </a:solidFill>
              <a:cs typeface="Calibri"/>
            </a:endParaRPr>
          </a:p>
          <a:p>
            <a:pPr>
              <a:spcBef>
                <a:spcPts val="1800"/>
              </a:spcBef>
              <a:buClr>
                <a:srgbClr val="11356F"/>
              </a:buClr>
              <a:defRPr/>
            </a:pPr>
            <a:r>
              <a:rPr lang="en-US" sz="1600" b="1" dirty="0" smtClean="0">
                <a:solidFill>
                  <a:srgbClr val="0070C0"/>
                </a:solidFill>
                <a:cs typeface="Calibri"/>
              </a:rPr>
              <a:t>Vehicle Running</a:t>
            </a:r>
          </a:p>
          <a:p>
            <a:pPr marL="174625" indent="-174625">
              <a:spcBef>
                <a:spcPts val="600"/>
              </a:spcBef>
              <a:buClr>
                <a:srgbClr val="11356F"/>
              </a:buClr>
              <a:buFont typeface="Arial" pitchFamily="34" charset="0"/>
              <a:buChar char="•"/>
              <a:defRPr/>
            </a:pPr>
            <a:r>
              <a:rPr lang="en-US" sz="1600" dirty="0" smtClean="0">
                <a:solidFill>
                  <a:prstClr val="black">
                    <a:lumMod val="65000"/>
                    <a:lumOff val="35000"/>
                  </a:prstClr>
                </a:solidFill>
                <a:cs typeface="Calibri"/>
              </a:rPr>
              <a:t>This can be claimed by submission of bills / receipts for purchase of fuel. (Credit Card Charge Slip not acceptable)</a:t>
            </a:r>
          </a:p>
          <a:p>
            <a:pPr marL="174625" indent="-174625">
              <a:spcBef>
                <a:spcPts val="600"/>
              </a:spcBef>
              <a:buClr>
                <a:srgbClr val="11356F"/>
              </a:buClr>
              <a:buFont typeface="Arial" pitchFamily="34" charset="0"/>
              <a:buChar char="•"/>
              <a:defRPr/>
            </a:pPr>
            <a:r>
              <a:rPr lang="en-US" sz="1600" dirty="0" smtClean="0">
                <a:solidFill>
                  <a:prstClr val="black">
                    <a:lumMod val="65000"/>
                    <a:lumOff val="35000"/>
                  </a:prstClr>
                </a:solidFill>
                <a:cs typeface="Calibri"/>
              </a:rPr>
              <a:t>Monthly bills / receipts for toll paid for using roll roads can be claimed under this category. (Receipts  issued for single day use will not get qualified under this)</a:t>
            </a:r>
          </a:p>
          <a:p>
            <a:pPr marL="174625" indent="-174625">
              <a:spcBef>
                <a:spcPts val="600"/>
              </a:spcBef>
              <a:buClr>
                <a:srgbClr val="11356F"/>
              </a:buClr>
              <a:buFont typeface="Arial" pitchFamily="34" charset="0"/>
              <a:buChar char="•"/>
              <a:defRPr/>
            </a:pPr>
            <a:r>
              <a:rPr lang="en-US" sz="1600" dirty="0" smtClean="0">
                <a:solidFill>
                  <a:prstClr val="black">
                    <a:lumMod val="65000"/>
                    <a:lumOff val="35000"/>
                  </a:prstClr>
                </a:solidFill>
                <a:cs typeface="Calibri"/>
              </a:rPr>
              <a:t>If chosen. minimum amount that can be claimed is Rs 36,000 per annum.</a:t>
            </a:r>
          </a:p>
        </p:txBody>
      </p:sp>
      <p:cxnSp>
        <p:nvCxnSpPr>
          <p:cNvPr id="6" name="Straight Connector 5"/>
          <p:cNvCxnSpPr/>
          <p:nvPr/>
        </p:nvCxnSpPr>
        <p:spPr bwMode="gray">
          <a:xfrm>
            <a:off x="523583" y="2059798"/>
            <a:ext cx="8963025"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bwMode="gray">
          <a:xfrm>
            <a:off x="598487" y="3240154"/>
            <a:ext cx="8963025"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Reimbursement Policies (2/2)</a:t>
            </a:r>
            <a:endParaRPr lang="en-US" dirty="0"/>
          </a:p>
        </p:txBody>
      </p:sp>
      <p:sp>
        <p:nvSpPr>
          <p:cNvPr id="4" name="Rectangle 3"/>
          <p:cNvSpPr txBox="1">
            <a:spLocks noChangeArrowheads="1"/>
          </p:cNvSpPr>
          <p:nvPr/>
        </p:nvSpPr>
        <p:spPr bwMode="gray">
          <a:xfrm>
            <a:off x="613232" y="1136010"/>
            <a:ext cx="9064167" cy="4470400"/>
          </a:xfrm>
          <a:prstGeom prst="rect">
            <a:avLst/>
          </a:prstGeom>
        </p:spPr>
        <p:txBody>
          <a:bodyPr vert="horz" lIns="91440" tIns="45720" rIns="91440" bIns="45720" rtlCol="0">
            <a:normAutofit lnSpcReduction="10000"/>
          </a:bodyPr>
          <a:lstStyle/>
          <a:p>
            <a:pPr>
              <a:spcBef>
                <a:spcPts val="600"/>
              </a:spcBef>
              <a:buClr>
                <a:srgbClr val="11356F"/>
              </a:buClr>
              <a:defRPr/>
            </a:pPr>
            <a:r>
              <a:rPr lang="en-US" sz="1600" b="1" dirty="0" smtClean="0">
                <a:solidFill>
                  <a:srgbClr val="0070C0"/>
                </a:solidFill>
                <a:cs typeface="Calibri"/>
              </a:rPr>
              <a:t>Vehicle Maintenance</a:t>
            </a:r>
          </a:p>
          <a:p>
            <a:pPr marL="174625" indent="-174625">
              <a:spcBef>
                <a:spcPts val="600"/>
              </a:spcBef>
              <a:buClr>
                <a:srgbClr val="11356F"/>
              </a:buClr>
              <a:buFont typeface="Arial" pitchFamily="34" charset="0"/>
              <a:buChar char="•"/>
            </a:pPr>
            <a:r>
              <a:rPr lang="en-US" sz="1600" dirty="0" smtClean="0">
                <a:solidFill>
                  <a:prstClr val="black">
                    <a:lumMod val="65000"/>
                    <a:lumOff val="35000"/>
                  </a:prstClr>
                </a:solidFill>
                <a:cs typeface="Calibri"/>
              </a:rPr>
              <a:t>This can be opted for only in combination with Vehicle Hire and not otherwise.</a:t>
            </a:r>
          </a:p>
          <a:p>
            <a:pPr marL="174625" indent="-174625">
              <a:spcBef>
                <a:spcPts val="600"/>
              </a:spcBef>
              <a:buClr>
                <a:srgbClr val="11356F"/>
              </a:buClr>
              <a:buFont typeface="Arial" pitchFamily="34" charset="0"/>
              <a:buChar char="•"/>
            </a:pPr>
            <a:r>
              <a:rPr lang="en-US" sz="1600" dirty="0" smtClean="0">
                <a:solidFill>
                  <a:prstClr val="black">
                    <a:lumMod val="65000"/>
                    <a:lumOff val="35000"/>
                  </a:prstClr>
                </a:solidFill>
                <a:cs typeface="Calibri"/>
              </a:rPr>
              <a:t>This can be claimed by submission of bills for expenses on routine and other services (including repairs) as well as comprehensive insurance premium paid for the car, but does not include expenses done on car accessories.</a:t>
            </a:r>
          </a:p>
          <a:p>
            <a:pPr marL="174625" indent="-174625">
              <a:spcBef>
                <a:spcPts val="1800"/>
              </a:spcBef>
              <a:buClr>
                <a:srgbClr val="11356F"/>
              </a:buClr>
            </a:pPr>
            <a:r>
              <a:rPr lang="en-US" sz="1600" b="1" dirty="0" smtClean="0">
                <a:solidFill>
                  <a:srgbClr val="0070C0"/>
                </a:solidFill>
                <a:cs typeface="Calibri"/>
              </a:rPr>
              <a:t>Driver Salary</a:t>
            </a:r>
          </a:p>
          <a:p>
            <a:pPr marL="174625" indent="-174625">
              <a:spcBef>
                <a:spcPts val="600"/>
              </a:spcBef>
              <a:buClr>
                <a:srgbClr val="11356F"/>
              </a:buClr>
              <a:buFont typeface="Arial" pitchFamily="34" charset="0"/>
              <a:buChar char="•"/>
            </a:pPr>
            <a:r>
              <a:rPr lang="en-US" sz="1600" dirty="0" smtClean="0">
                <a:solidFill>
                  <a:prstClr val="black">
                    <a:lumMod val="65000"/>
                    <a:lumOff val="35000"/>
                  </a:prstClr>
                </a:solidFill>
                <a:cs typeface="Calibri"/>
              </a:rPr>
              <a:t>Driver salary can be claimed only in combination with Vehicle Running</a:t>
            </a:r>
          </a:p>
          <a:p>
            <a:pPr marL="174625" indent="-174625">
              <a:spcBef>
                <a:spcPts val="600"/>
              </a:spcBef>
              <a:buClr>
                <a:srgbClr val="11356F"/>
              </a:buClr>
              <a:buFont typeface="Arial" pitchFamily="34" charset="0"/>
              <a:buChar char="•"/>
            </a:pPr>
            <a:r>
              <a:rPr lang="en-US" sz="1600" dirty="0" smtClean="0">
                <a:solidFill>
                  <a:prstClr val="black">
                    <a:lumMod val="65000"/>
                    <a:lumOff val="35000"/>
                  </a:prstClr>
                </a:solidFill>
                <a:cs typeface="Calibri"/>
              </a:rPr>
              <a:t>If chosen minimum amount that can be claimed is Rs 96,000 per annum</a:t>
            </a:r>
          </a:p>
          <a:p>
            <a:pPr marL="174625" indent="-174625">
              <a:spcBef>
                <a:spcPts val="600"/>
              </a:spcBef>
              <a:buClr>
                <a:srgbClr val="11356F"/>
              </a:buClr>
              <a:buFont typeface="Arial" pitchFamily="34" charset="0"/>
              <a:buChar char="•"/>
            </a:pPr>
            <a:r>
              <a:rPr lang="en-US" sz="1600" dirty="0" smtClean="0">
                <a:solidFill>
                  <a:prstClr val="black">
                    <a:lumMod val="65000"/>
                    <a:lumOff val="35000"/>
                  </a:prstClr>
                </a:solidFill>
                <a:cs typeface="Calibri"/>
              </a:rPr>
              <a:t>This can be claimed by submission of receipt supporting payment of driver’s salary (with revenue stamp)</a:t>
            </a:r>
          </a:p>
          <a:p>
            <a:pPr marL="174625" indent="-174625">
              <a:spcBef>
                <a:spcPts val="600"/>
              </a:spcBef>
              <a:buClr>
                <a:srgbClr val="11356F"/>
              </a:buClr>
              <a:buFont typeface="Arial" pitchFamily="34" charset="0"/>
              <a:buChar char="•"/>
            </a:pPr>
            <a:r>
              <a:rPr lang="en-US" sz="1600" dirty="0" smtClean="0">
                <a:solidFill>
                  <a:prstClr val="black">
                    <a:lumMod val="65000"/>
                    <a:lumOff val="35000"/>
                  </a:prstClr>
                </a:solidFill>
                <a:cs typeface="Calibri"/>
              </a:rPr>
              <a:t>A copy of driver’s license needs to be submitted along with every claim</a:t>
            </a:r>
          </a:p>
          <a:p>
            <a:pPr>
              <a:spcBef>
                <a:spcPts val="1800"/>
              </a:spcBef>
              <a:buClr>
                <a:srgbClr val="11356F"/>
              </a:buClr>
              <a:defRPr/>
            </a:pPr>
            <a:r>
              <a:rPr lang="en-US" sz="1600" b="1" dirty="0" smtClean="0">
                <a:solidFill>
                  <a:srgbClr val="0070C0"/>
                </a:solidFill>
                <a:cs typeface="Calibri"/>
              </a:rPr>
              <a:t>Vehicle Hire</a:t>
            </a:r>
          </a:p>
          <a:p>
            <a:pPr marL="174625" indent="-174625">
              <a:spcBef>
                <a:spcPts val="600"/>
              </a:spcBef>
              <a:buClr>
                <a:srgbClr val="11356F"/>
              </a:buClr>
              <a:buFont typeface="Arial" pitchFamily="34" charset="0"/>
              <a:buChar char="•"/>
            </a:pPr>
            <a:r>
              <a:rPr lang="en-US" sz="1600" dirty="0" smtClean="0">
                <a:solidFill>
                  <a:prstClr val="black">
                    <a:lumMod val="65000"/>
                    <a:lumOff val="35000"/>
                  </a:prstClr>
                </a:solidFill>
                <a:cs typeface="Calibri"/>
              </a:rPr>
              <a:t>This can be claimed in combination with Vehicle Running &amp; Vehicle Maintenance and not otherwise</a:t>
            </a:r>
          </a:p>
          <a:p>
            <a:pPr marL="174625" indent="-174625">
              <a:spcBef>
                <a:spcPts val="600"/>
              </a:spcBef>
              <a:buClr>
                <a:srgbClr val="11356F"/>
              </a:buClr>
              <a:buFont typeface="Arial" pitchFamily="34" charset="0"/>
              <a:buChar char="•"/>
            </a:pPr>
            <a:r>
              <a:rPr lang="en-US" sz="1600" dirty="0" smtClean="0">
                <a:solidFill>
                  <a:prstClr val="black">
                    <a:lumMod val="65000"/>
                    <a:lumOff val="35000"/>
                  </a:prstClr>
                </a:solidFill>
                <a:cs typeface="Calibri"/>
              </a:rPr>
              <a:t>A separate agreement needs to be entered into between the party owning the car in this reference and Opera Solutions</a:t>
            </a:r>
          </a:p>
        </p:txBody>
      </p:sp>
      <p:cxnSp>
        <p:nvCxnSpPr>
          <p:cNvPr id="5" name="Straight Connector 4"/>
          <p:cNvCxnSpPr/>
          <p:nvPr/>
        </p:nvCxnSpPr>
        <p:spPr bwMode="gray">
          <a:xfrm>
            <a:off x="598487" y="2510950"/>
            <a:ext cx="8963025"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bwMode="gray">
          <a:xfrm>
            <a:off x="598488" y="4221742"/>
            <a:ext cx="8963025"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Forms to be used to Claim Reimbursements</a:t>
            </a:r>
            <a:endParaRPr lang="en-US" dirty="0"/>
          </a:p>
        </p:txBody>
      </p:sp>
      <p:sp>
        <p:nvSpPr>
          <p:cNvPr id="4" name="Rectangle 3"/>
          <p:cNvSpPr txBox="1">
            <a:spLocks noChangeArrowheads="1"/>
          </p:cNvSpPr>
          <p:nvPr/>
        </p:nvSpPr>
        <p:spPr bwMode="gray">
          <a:xfrm>
            <a:off x="595303" y="1282101"/>
            <a:ext cx="8948280" cy="2324098"/>
          </a:xfrm>
          <a:prstGeom prst="rect">
            <a:avLst/>
          </a:prstGeom>
        </p:spPr>
        <p:txBody>
          <a:bodyPr vert="horz" lIns="91440" tIns="45720" rIns="91440" bIns="45720" rtlCol="0">
            <a:normAutofit/>
          </a:bodyPr>
          <a:lstStyle/>
          <a:p>
            <a:pPr marL="174625" indent="-174625">
              <a:spcBef>
                <a:spcPts val="600"/>
              </a:spcBef>
              <a:buClr>
                <a:srgbClr val="004080"/>
              </a:buClr>
              <a:buFont typeface="Arial" pitchFamily="34" charset="0"/>
              <a:buChar char="•"/>
            </a:pPr>
            <a:r>
              <a:rPr lang="en-US" sz="1600" dirty="0" smtClean="0">
                <a:solidFill>
                  <a:schemeClr val="tx1">
                    <a:lumMod val="65000"/>
                    <a:lumOff val="35000"/>
                  </a:schemeClr>
                </a:solidFill>
              </a:rPr>
              <a:t>Specific claim forms which needs to be used for claiming various reimbursements are shared as part of the process communication.</a:t>
            </a:r>
          </a:p>
          <a:p>
            <a:pPr marL="174625" indent="-174625">
              <a:spcBef>
                <a:spcPts val="1200"/>
              </a:spcBef>
              <a:buClr>
                <a:srgbClr val="004080"/>
              </a:buClr>
              <a:buFont typeface="Arial" pitchFamily="34" charset="0"/>
              <a:buChar char="•"/>
            </a:pPr>
            <a:r>
              <a:rPr lang="en-US" sz="1600" dirty="0" smtClean="0">
                <a:solidFill>
                  <a:schemeClr val="tx1">
                    <a:lumMod val="65000"/>
                    <a:lumOff val="35000"/>
                  </a:schemeClr>
                </a:solidFill>
              </a:rPr>
              <a:t>These forms are classified into following categories:</a:t>
            </a:r>
          </a:p>
          <a:p>
            <a:pPr marL="406400" lvl="2" indent="-231775">
              <a:spcBef>
                <a:spcPts val="600"/>
              </a:spcBef>
              <a:buClr>
                <a:srgbClr val="004080"/>
              </a:buClr>
              <a:buFont typeface="Calibri" pitchFamily="34" charset="0"/>
              <a:buChar char="–"/>
            </a:pPr>
            <a:r>
              <a:rPr lang="en-US" sz="1600" dirty="0" smtClean="0">
                <a:solidFill>
                  <a:schemeClr val="tx1">
                    <a:lumMod val="65000"/>
                    <a:lumOff val="35000"/>
                  </a:schemeClr>
                </a:solidFill>
              </a:rPr>
              <a:t>LTA</a:t>
            </a:r>
          </a:p>
          <a:p>
            <a:pPr marL="406400" lvl="2" indent="-231775">
              <a:spcBef>
                <a:spcPts val="600"/>
              </a:spcBef>
              <a:buClr>
                <a:srgbClr val="004080"/>
              </a:buClr>
              <a:buFont typeface="Calibri" pitchFamily="34" charset="0"/>
              <a:buChar char="–"/>
            </a:pPr>
            <a:r>
              <a:rPr lang="en-US" sz="1600" dirty="0" smtClean="0">
                <a:solidFill>
                  <a:schemeClr val="tx1">
                    <a:lumMod val="65000"/>
                    <a:lumOff val="35000"/>
                  </a:schemeClr>
                </a:solidFill>
              </a:rPr>
              <a:t>Medical Expenses</a:t>
            </a:r>
          </a:p>
          <a:p>
            <a:pPr marL="406400" lvl="2" indent="-231775">
              <a:spcBef>
                <a:spcPts val="600"/>
              </a:spcBef>
              <a:buClr>
                <a:srgbClr val="004080"/>
              </a:buClr>
              <a:buFont typeface="Calibri" pitchFamily="34" charset="0"/>
              <a:buChar char="–"/>
            </a:pPr>
            <a:r>
              <a:rPr lang="en-US" sz="1600" dirty="0" smtClean="0">
                <a:solidFill>
                  <a:schemeClr val="tx1">
                    <a:lumMod val="65000"/>
                    <a:lumOff val="35000"/>
                  </a:schemeClr>
                </a:solidFill>
              </a:rPr>
              <a:t>Vehicle Expenses (Vehicle Running, Vehicle Maintenance, Driver’s Salary)</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Important Dates </a:t>
            </a:r>
            <a:endParaRPr lang="en-US" dirty="0"/>
          </a:p>
        </p:txBody>
      </p:sp>
      <p:sp>
        <p:nvSpPr>
          <p:cNvPr id="4" name="Rectangle 3"/>
          <p:cNvSpPr txBox="1">
            <a:spLocks noChangeArrowheads="1"/>
          </p:cNvSpPr>
          <p:nvPr/>
        </p:nvSpPr>
        <p:spPr bwMode="gray">
          <a:xfrm>
            <a:off x="613233" y="1201435"/>
            <a:ext cx="8948280" cy="3532960"/>
          </a:xfrm>
          <a:prstGeom prst="rect">
            <a:avLst/>
          </a:prstGeom>
        </p:spPr>
        <p:txBody>
          <a:bodyPr vert="horz" lIns="91440" tIns="45720" rIns="91440" bIns="45720" rtlCol="0">
            <a:normAutofit/>
          </a:bodyPr>
          <a:lstStyle/>
          <a:p>
            <a:pPr>
              <a:spcBef>
                <a:spcPts val="600"/>
              </a:spcBef>
              <a:buClr>
                <a:srgbClr val="11356F"/>
              </a:buClr>
            </a:pPr>
            <a:r>
              <a:rPr lang="en-US" sz="1600" b="1" dirty="0" smtClean="0">
                <a:solidFill>
                  <a:srgbClr val="0070C0"/>
                </a:solidFill>
                <a:cs typeface="Calibri"/>
              </a:rPr>
              <a:t>Within 3 working days of date of joining</a:t>
            </a:r>
          </a:p>
          <a:p>
            <a:pPr marL="174625" indent="-174625">
              <a:spcBef>
                <a:spcPts val="600"/>
              </a:spcBef>
              <a:buClr>
                <a:srgbClr val="004080"/>
              </a:buClr>
              <a:buFont typeface="Arial" pitchFamily="34" charset="0"/>
              <a:buChar char="•"/>
            </a:pPr>
            <a:r>
              <a:rPr lang="en-US" sz="1600" dirty="0" smtClean="0">
                <a:solidFill>
                  <a:prstClr val="black">
                    <a:lumMod val="65000"/>
                    <a:lumOff val="35000"/>
                  </a:prstClr>
                </a:solidFill>
                <a:cs typeface="Calibri"/>
              </a:rPr>
              <a:t>Salary Structure as per format given (duly filled up)</a:t>
            </a:r>
          </a:p>
          <a:p>
            <a:pPr marL="174625" indent="-174625">
              <a:spcBef>
                <a:spcPts val="600"/>
              </a:spcBef>
              <a:buClr>
                <a:srgbClr val="004080"/>
              </a:buClr>
              <a:buFont typeface="Arial" pitchFamily="34" charset="0"/>
              <a:buChar char="•"/>
            </a:pPr>
            <a:r>
              <a:rPr lang="en-US" sz="1600" dirty="0" smtClean="0">
                <a:solidFill>
                  <a:prstClr val="black">
                    <a:lumMod val="65000"/>
                    <a:lumOff val="35000"/>
                  </a:prstClr>
                </a:solidFill>
                <a:cs typeface="Calibri"/>
              </a:rPr>
              <a:t>Bank Account details (including IFSC code of the branch)</a:t>
            </a:r>
          </a:p>
          <a:p>
            <a:pPr marL="174625" indent="-174625">
              <a:spcBef>
                <a:spcPts val="600"/>
              </a:spcBef>
              <a:buClr>
                <a:srgbClr val="004080"/>
              </a:buClr>
              <a:buFont typeface="Arial" pitchFamily="34" charset="0"/>
              <a:buChar char="•"/>
            </a:pPr>
            <a:r>
              <a:rPr lang="en-US" sz="1600" dirty="0" smtClean="0">
                <a:solidFill>
                  <a:prstClr val="black">
                    <a:lumMod val="65000"/>
                    <a:lumOff val="35000"/>
                  </a:prstClr>
                </a:solidFill>
                <a:cs typeface="Calibri"/>
              </a:rPr>
              <a:t>PAN Card Copy</a:t>
            </a:r>
          </a:p>
          <a:p>
            <a:pPr>
              <a:spcBef>
                <a:spcPts val="1800"/>
              </a:spcBef>
              <a:buClr>
                <a:srgbClr val="11356F"/>
              </a:buClr>
            </a:pPr>
            <a:r>
              <a:rPr lang="en-US" sz="1600" b="1" dirty="0" smtClean="0">
                <a:solidFill>
                  <a:srgbClr val="0070C0"/>
                </a:solidFill>
                <a:cs typeface="Calibri"/>
              </a:rPr>
              <a:t>15th of the Month of Joining &amp; Further Months</a:t>
            </a:r>
          </a:p>
          <a:p>
            <a:pPr>
              <a:buClr>
                <a:srgbClr val="11356F"/>
              </a:buClr>
            </a:pPr>
            <a:r>
              <a:rPr lang="en-US" sz="1400" b="1" dirty="0" smtClean="0">
                <a:solidFill>
                  <a:srgbClr val="0070C0"/>
                </a:solidFill>
                <a:cs typeface="Calibri"/>
              </a:rPr>
              <a:t>(please refer to detailed instructions in the email)</a:t>
            </a:r>
          </a:p>
          <a:p>
            <a:pPr marL="174625" indent="-174625">
              <a:spcBef>
                <a:spcPts val="600"/>
              </a:spcBef>
              <a:buClr>
                <a:srgbClr val="004080"/>
              </a:buClr>
              <a:buFont typeface="Arial" pitchFamily="34" charset="0"/>
              <a:buChar char="•"/>
            </a:pPr>
            <a:r>
              <a:rPr lang="en-US" sz="1600" dirty="0" smtClean="0">
                <a:solidFill>
                  <a:prstClr val="black">
                    <a:lumMod val="65000"/>
                    <a:lumOff val="35000"/>
                  </a:prstClr>
                </a:solidFill>
                <a:cs typeface="Calibri"/>
              </a:rPr>
              <a:t>Submission of Reimbursement Claims as per Salary Structure opted – Every Month</a:t>
            </a:r>
          </a:p>
          <a:p>
            <a:pPr marL="174625" indent="-174625">
              <a:spcBef>
                <a:spcPts val="600"/>
              </a:spcBef>
              <a:buClr>
                <a:srgbClr val="004080"/>
              </a:buClr>
              <a:buFont typeface="Arial" pitchFamily="34" charset="0"/>
              <a:buChar char="•"/>
            </a:pPr>
            <a:r>
              <a:rPr lang="en-US" sz="1600" dirty="0" smtClean="0">
                <a:solidFill>
                  <a:prstClr val="black">
                    <a:lumMod val="65000"/>
                    <a:lumOff val="35000"/>
                  </a:prstClr>
                </a:solidFill>
                <a:cs typeface="Calibri"/>
              </a:rPr>
              <a:t>Form 12 B (Income by way of Salary from previous Employer) should supported by consolidated salary certificate from the previous employer – In month of joining</a:t>
            </a:r>
          </a:p>
          <a:p>
            <a:pPr marL="174625" indent="-174625">
              <a:spcBef>
                <a:spcPts val="600"/>
              </a:spcBef>
              <a:buClr>
                <a:srgbClr val="004080"/>
              </a:buClr>
              <a:buFont typeface="Arial" pitchFamily="34" charset="0"/>
              <a:buChar char="•"/>
            </a:pPr>
            <a:r>
              <a:rPr lang="en-US" sz="1600" dirty="0" smtClean="0">
                <a:solidFill>
                  <a:prstClr val="black">
                    <a:lumMod val="65000"/>
                    <a:lumOff val="35000"/>
                  </a:prstClr>
                </a:solidFill>
                <a:cs typeface="Calibri"/>
              </a:rPr>
              <a:t>Investment Declaration – In April or month of joining</a:t>
            </a:r>
          </a:p>
        </p:txBody>
      </p:sp>
      <p:cxnSp>
        <p:nvCxnSpPr>
          <p:cNvPr id="5" name="Straight Connector 4"/>
          <p:cNvCxnSpPr/>
          <p:nvPr/>
        </p:nvCxnSpPr>
        <p:spPr bwMode="gray">
          <a:xfrm>
            <a:off x="598487" y="2638731"/>
            <a:ext cx="8963025"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NdJUmE4QJkGExcvb.sAmrA"/>
</p:tagLst>
</file>

<file path=ppt/theme/theme1.xml><?xml version="1.0" encoding="utf-8"?>
<a:theme xmlns:a="http://schemas.openxmlformats.org/drawingml/2006/main" name="Opera Template 2012">
  <a:themeElements>
    <a:clrScheme name="finallll">
      <a:dk1>
        <a:sysClr val="windowText" lastClr="000000"/>
      </a:dk1>
      <a:lt1>
        <a:sysClr val="window" lastClr="FFFFFF"/>
      </a:lt1>
      <a:dk2>
        <a:srgbClr val="004080"/>
      </a:dk2>
      <a:lt2>
        <a:srgbClr val="0091D0"/>
      </a:lt2>
      <a:accent1>
        <a:srgbClr val="4F81BD"/>
      </a:accent1>
      <a:accent2>
        <a:srgbClr val="FF3531"/>
      </a:accent2>
      <a:accent3>
        <a:srgbClr val="A2CB03"/>
      </a:accent3>
      <a:accent4>
        <a:srgbClr val="B10A95"/>
      </a:accent4>
      <a:accent5>
        <a:srgbClr val="00A5A6"/>
      </a:accent5>
      <a:accent6>
        <a:srgbClr val="FF93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bg1">
              <a:lumMod val="65000"/>
            </a:schemeClr>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err="1" smtClean="0">
            <a:solidFill>
              <a:schemeClr val="tx1">
                <a:lumMod val="65000"/>
                <a:lumOff val="3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1400</TotalTime>
  <Words>715</Words>
  <Application>Microsoft Office PowerPoint</Application>
  <PresentationFormat>A4 Paper (210x297 mm)</PresentationFormat>
  <Paragraphs>111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Opera Template 2012</vt:lpstr>
      <vt:lpstr>Payroll Process - Opera Solutions India</vt:lpstr>
      <vt:lpstr>Salary Structure</vt:lpstr>
      <vt:lpstr>National Pension System (NPS)</vt:lpstr>
      <vt:lpstr>Reimbursement Policies (1/2)</vt:lpstr>
      <vt:lpstr>Reimbursement Policies (2/2)</vt:lpstr>
      <vt:lpstr>Forms to be used to Claim Reimbursements</vt:lpstr>
      <vt:lpstr>Important Dates </vt:lpstr>
    </vt:vector>
  </TitlesOfParts>
  <Company>OPERA SOLUTIONS LLC.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Rajeev Kushwaha</dc:creator>
  <cp:lastModifiedBy>Varun Khandelwal</cp:lastModifiedBy>
  <cp:revision>612</cp:revision>
  <dcterms:created xsi:type="dcterms:W3CDTF">2009-11-04T22:52:49Z</dcterms:created>
  <dcterms:modified xsi:type="dcterms:W3CDTF">2015-04-13T11:17:36Z</dcterms:modified>
</cp:coreProperties>
</file>