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70"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SHANKAVI.K</a:t>
            </a:r>
            <a:endParaRPr lang="en-US" sz="2400" dirty="0"/>
          </a:p>
          <a:p>
            <a:r>
              <a:rPr lang="en-US" sz="2400" dirty="0"/>
              <a:t>REGISTER NO:</a:t>
            </a:r>
            <a:r>
              <a:rPr lang="en-IN" sz="2400" dirty="0"/>
              <a:t> 312217057 (asunm1659312217057)</a:t>
            </a:r>
            <a:endParaRPr lang="en-US" sz="2400" dirty="0"/>
          </a:p>
          <a:p>
            <a:r>
              <a:rPr lang="en-US" sz="2400" dirty="0"/>
              <a:t>DEPARTMENT:</a:t>
            </a:r>
            <a:r>
              <a:rPr lang="en-IN" sz="2400" dirty="0"/>
              <a:t> B.COM (GENERAL) “C”</a:t>
            </a:r>
            <a:endParaRPr lang="en-US" sz="2400" dirty="0"/>
          </a:p>
          <a:p>
            <a:r>
              <a:rPr lang="en-US" sz="2400" dirty="0"/>
              <a:t>COLLEGE</a:t>
            </a:r>
            <a:r>
              <a:rPr lang="en-IN" sz="2400" dirty="0"/>
              <a:t>: 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AC89CEA-37A5-CCEB-874D-247113AC93C7}"/>
              </a:ext>
            </a:extLst>
          </p:cNvPr>
          <p:cNvSpPr txBox="1"/>
          <p:nvPr/>
        </p:nvSpPr>
        <p:spPr>
          <a:xfrm>
            <a:off x="1573740" y="1211541"/>
            <a:ext cx="7098545" cy="5078313"/>
          </a:xfrm>
          <a:prstGeom prst="rect">
            <a:avLst/>
          </a:prstGeom>
          <a:noFill/>
        </p:spPr>
        <p:txBody>
          <a:bodyPr wrap="square">
            <a:spAutoFit/>
          </a:bodyPr>
          <a:lstStyle/>
          <a:p>
            <a:r>
              <a:rPr lang="en-US" dirty="0"/>
              <a:t> </a:t>
            </a:r>
            <a:r>
              <a:rPr lang="en-IN" dirty="0"/>
              <a:t> </a:t>
            </a:r>
            <a:r>
              <a:rPr lang="en-US" dirty="0"/>
              <a:t>Data Modeling:   Entity-Relationship Diagram (ERD):   </a:t>
            </a:r>
            <a:endParaRPr lang="en-IN" dirty="0"/>
          </a:p>
          <a:p>
            <a:r>
              <a:rPr lang="en-US" dirty="0"/>
              <a:t> </a:t>
            </a:r>
            <a:r>
              <a:rPr lang="en-IN" dirty="0"/>
              <a:t>    </a:t>
            </a:r>
            <a:r>
              <a:rPr lang="en-US" dirty="0"/>
              <a:t> Entities:     </a:t>
            </a:r>
            <a:endParaRPr lang="en-IN" dirty="0"/>
          </a:p>
          <a:p>
            <a:r>
              <a:rPr lang="en-US" dirty="0"/>
              <a:t>  </a:t>
            </a:r>
            <a:r>
              <a:rPr lang="en-IN" dirty="0"/>
              <a:t>     1.   </a:t>
            </a:r>
            <a:r>
              <a:rPr lang="en-US" dirty="0"/>
              <a:t>Employee: Attributes include Employee ID, Name, Department, Job Title, Date of Hire, Employment Type. </a:t>
            </a:r>
            <a:endParaRPr lang="en-IN" dirty="0"/>
          </a:p>
          <a:p>
            <a:r>
              <a:rPr lang="en-IN" dirty="0"/>
              <a:t>       2.</a:t>
            </a:r>
            <a:r>
              <a:rPr lang="en-US" dirty="0"/>
              <a:t>Attendance Record: Attributes include Attendance ID, Date, Clock-In Time, Clock-Out Time, Work Hours, Attendance Status, Employee ID (foreign key).   </a:t>
            </a:r>
            <a:endParaRPr lang="en-IN" dirty="0"/>
          </a:p>
          <a:p>
            <a:r>
              <a:rPr lang="en-IN" dirty="0"/>
              <a:t>       3.</a:t>
            </a:r>
            <a:r>
              <a:rPr lang="en-US" dirty="0"/>
              <a:t>Leave Record: Attributes include Leave ID, Employee ID (foreign key), Leave Type, Leave Start Date, Leave End Date, Approval Status.   </a:t>
            </a:r>
            <a:endParaRPr lang="en-IN" dirty="0"/>
          </a:p>
          <a:p>
            <a:r>
              <a:rPr lang="en-IN"/>
              <a:t>      </a:t>
            </a:r>
            <a:r>
              <a:rPr lang="en-US" dirty="0"/>
              <a:t> </a:t>
            </a:r>
            <a:r>
              <a:rPr lang="en-IN" dirty="0"/>
              <a:t>4.</a:t>
            </a:r>
            <a:r>
              <a:rPr lang="en-US" dirty="0"/>
              <a:t>Shift: Attributes include Shift ID, Shift Start Time, Shift End Time, Break Duration, Employee ID (foreign key).      </a:t>
            </a:r>
            <a:endParaRPr lang="en-IN" dirty="0"/>
          </a:p>
          <a:p>
            <a:pPr marL="342900" indent="-342900">
              <a:buAutoNum type="arabicPeriod" startAt="2"/>
            </a:pPr>
            <a:endParaRPr lang="en-IN" dirty="0"/>
          </a:p>
          <a:p>
            <a:r>
              <a:rPr lang="en-US" dirty="0"/>
              <a:t>   2. Data Processing</a:t>
            </a:r>
            <a:r>
              <a:rPr lang="en-IN" dirty="0"/>
              <a:t> :</a:t>
            </a:r>
          </a:p>
          <a:p>
            <a:r>
              <a:rPr lang="en-IN" dirty="0"/>
              <a:t>             1.</a:t>
            </a:r>
            <a:r>
              <a:rPr lang="en-US" dirty="0"/>
              <a:t>Model:   ETL (Extract, Transform, Load) Process:  </a:t>
            </a:r>
            <a:endParaRPr lang="en-IN" dirty="0"/>
          </a:p>
          <a:p>
            <a:r>
              <a:rPr lang="en-US" dirty="0"/>
              <a:t> </a:t>
            </a:r>
            <a:r>
              <a:rPr lang="en-IN" dirty="0"/>
              <a:t>           </a:t>
            </a:r>
            <a:r>
              <a:rPr lang="en-US" dirty="0"/>
              <a:t> </a:t>
            </a:r>
            <a:r>
              <a:rPr lang="en-IN" dirty="0"/>
              <a:t>2.</a:t>
            </a:r>
            <a:r>
              <a:rPr lang="en-US" dirty="0"/>
              <a:t> Extract: Pull raw attendance and employee data from HR systems, time-tracking software, and other relevant databases.    </a:t>
            </a:r>
            <a:endParaRPr lang="en-IN" dirty="0"/>
          </a:p>
          <a:p>
            <a:r>
              <a:rPr lang="en-US" dirty="0"/>
              <a:t> </a:t>
            </a:r>
            <a:r>
              <a:rPr lang="en-IN" dirty="0"/>
              <a:t>            3.</a:t>
            </a:r>
            <a:r>
              <a:rPr lang="en-US" dirty="0"/>
              <a:t>Transform:  Data Cleaning: Handle missing values, correct inconsistencies, and standardize formats.       </a:t>
            </a:r>
          </a:p>
        </p:txBody>
      </p:sp>
    </p:spTree>
    <p:extLst>
      <p:ext uri="{BB962C8B-B14F-4D97-AF65-F5344CB8AC3E}">
        <p14:creationId xmlns:p14="http://schemas.microsoft.com/office/powerpoint/2010/main" val="2240220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1" name="Picture 10">
            <a:extLst>
              <a:ext uri="{FF2B5EF4-FFF2-40B4-BE49-F238E27FC236}">
                <a16:creationId xmlns:a16="http://schemas.microsoft.com/office/drawing/2014/main" id="{16E0E98B-494F-7BC6-FDBE-C0CF5DB75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209" y="1431219"/>
            <a:ext cx="8128000" cy="512515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D3F9718-47DC-3229-565E-DC200EF2CFE6}"/>
              </a:ext>
            </a:extLst>
          </p:cNvPr>
          <p:cNvSpPr txBox="1"/>
          <p:nvPr/>
        </p:nvSpPr>
        <p:spPr>
          <a:xfrm>
            <a:off x="1069808" y="1523999"/>
            <a:ext cx="7148285" cy="4247317"/>
          </a:xfrm>
          <a:prstGeom prst="rect">
            <a:avLst/>
          </a:prstGeom>
          <a:noFill/>
        </p:spPr>
        <p:txBody>
          <a:bodyPr wrap="square">
            <a:spAutoFit/>
          </a:bodyPr>
          <a:lstStyle/>
          <a:p>
            <a:r>
              <a:rPr lang="en-US" dirty="0"/>
              <a:t>In conclusion, visualizing employee attendance provides valuable insights into patterns, trends, and potential issues related to workforce management. Effective visualization helps in making informed decisions and promoting a culture of accountability and transparency within the workplace.</a:t>
            </a:r>
            <a:endParaRPr lang="en-IN" dirty="0"/>
          </a:p>
          <a:p>
            <a:endParaRPr lang="en-IN" dirty="0"/>
          </a:p>
          <a:p>
            <a:r>
              <a:rPr lang="en-IN" dirty="0"/>
              <a:t>Effective visualization of employee attendance trends using Excel charts enables organizations to:
1. Identify patterns and anomalies in attendance data.
2. Track attendance rates over time.
3. Compare attendance across departments, teams, and locations</a:t>
            </a:r>
          </a:p>
          <a:p>
            <a:endParaRPr lang="en-IN" dirty="0"/>
          </a:p>
          <a:p>
            <a:r>
              <a:rPr lang="en-IN" dirty="0"/>
              <a:t> </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97600" y="2248317"/>
            <a:ext cx="9457660" cy="2123658"/>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VISUALIZING EMPLOYEE ATTENDANCE TRENDS WITH 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B790E39-598A-92B5-1A68-DBCC158FDEB3}"/>
              </a:ext>
            </a:extLst>
          </p:cNvPr>
          <p:cNvSpPr txBox="1"/>
          <p:nvPr/>
        </p:nvSpPr>
        <p:spPr>
          <a:xfrm>
            <a:off x="387047" y="1695448"/>
            <a:ext cx="7747303" cy="3693319"/>
          </a:xfrm>
          <a:prstGeom prst="rect">
            <a:avLst/>
          </a:prstGeom>
          <a:noFill/>
        </p:spPr>
        <p:txBody>
          <a:bodyPr wrap="square">
            <a:spAutoFit/>
          </a:bodyPr>
          <a:lstStyle/>
          <a:p>
            <a:r>
              <a:rPr lang="en-US" dirty="0"/>
              <a:t>Problem Statement:</a:t>
            </a:r>
            <a:endParaRPr lang="en-IN" dirty="0"/>
          </a:p>
          <a:p>
            <a:endParaRPr lang="en-IN" dirty="0"/>
          </a:p>
          <a:p>
            <a:r>
              <a:rPr lang="en-IN" dirty="0"/>
              <a:t>              </a:t>
            </a:r>
            <a:r>
              <a:rPr lang="en-US" dirty="0"/>
              <a:t>The organization has been experiencing inconsistent employee attendance, leading to disruptions in workflow, decreased productivity, and a strain on team dynamics. The aim is to visualize attendance data to identify patterns, trends, and potential causes of absenteeism. The insights gained from these visualizations will support the development of targeted strategies to improve attendance rates, enhance employee engagement, and maintain operational efficiency</a:t>
            </a:r>
            <a:r>
              <a:rPr lang="en-IN" dirty="0"/>
              <a:t>.</a:t>
            </a:r>
          </a:p>
          <a:p>
            <a:endParaRPr lang="en-IN" dirty="0"/>
          </a:p>
          <a:p>
            <a:r>
              <a:rPr lang="en-IN"/>
              <a:t>             </a:t>
            </a:r>
            <a:r>
              <a:rPr lang="en-US"/>
              <a:t>This </a:t>
            </a:r>
            <a:r>
              <a:rPr lang="en-US" dirty="0"/>
              <a:t>problem statement sets the stage for creating visualizations that focus on uncovering actionable insights to address the attendance challenges faced by the organization.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5CA25340-85A2-B2D1-D2CE-CF63EC20D7E5}"/>
              </a:ext>
            </a:extLst>
          </p:cNvPr>
          <p:cNvSpPr txBox="1"/>
          <p:nvPr/>
        </p:nvSpPr>
        <p:spPr>
          <a:xfrm>
            <a:off x="326572" y="1695450"/>
            <a:ext cx="8515048" cy="5162549"/>
          </a:xfrm>
          <a:prstGeom prst="rect">
            <a:avLst/>
          </a:prstGeom>
          <a:noFill/>
        </p:spPr>
        <p:txBody>
          <a:bodyPr wrap="square">
            <a:spAutoFit/>
          </a:bodyPr>
          <a:lstStyle/>
          <a:p>
            <a:r>
              <a:rPr lang="en-US" dirty="0"/>
              <a:t>Project Overview: Salary and Compensation Analysis</a:t>
            </a:r>
            <a:endParaRPr lang="en-IN" dirty="0"/>
          </a:p>
          <a:p>
            <a:endParaRPr lang="en-IN" dirty="0"/>
          </a:p>
          <a:p>
            <a:r>
              <a:rPr lang="en-IN" dirty="0"/>
              <a:t>     </a:t>
            </a:r>
            <a:r>
              <a:rPr lang="en-US" dirty="0"/>
              <a:t>Project Objective:</a:t>
            </a:r>
            <a:r>
              <a:rPr lang="en-IN" dirty="0"/>
              <a:t> </a:t>
            </a:r>
          </a:p>
          <a:p>
            <a:r>
              <a:rPr lang="en-IN" dirty="0"/>
              <a:t>           1.</a:t>
            </a:r>
            <a:r>
              <a:rPr lang="en-US" dirty="0"/>
              <a:t>Conduct a comprehensive analysis of our current salary and compensation structure</a:t>
            </a:r>
            <a:r>
              <a:rPr lang="en-IN" dirty="0"/>
              <a:t>.</a:t>
            </a:r>
          </a:p>
          <a:p>
            <a:r>
              <a:rPr lang="en-IN" dirty="0"/>
              <a:t>           2. </a:t>
            </a:r>
            <a:r>
              <a:rPr lang="en-US" dirty="0"/>
              <a:t>Identify areas for improvement to ensure fairness, competitiveness, and alignment with business objectives</a:t>
            </a:r>
            <a:r>
              <a:rPr lang="en-IN" dirty="0"/>
              <a:t>.</a:t>
            </a:r>
          </a:p>
          <a:p>
            <a:endParaRPr lang="en-IN" dirty="0"/>
          </a:p>
          <a:p>
            <a:r>
              <a:rPr lang="en-IN" dirty="0"/>
              <a:t>     </a:t>
            </a:r>
            <a:r>
              <a:rPr lang="en-US" dirty="0"/>
              <a:t>Scope: </a:t>
            </a:r>
            <a:endParaRPr lang="en-IN" dirty="0"/>
          </a:p>
          <a:p>
            <a:r>
              <a:rPr lang="en-IN" dirty="0"/>
              <a:t>            1.</a:t>
            </a:r>
            <a:r>
              <a:rPr lang="en-US" dirty="0"/>
              <a:t>Review current salary and compensation data</a:t>
            </a:r>
            <a:endParaRPr lang="en-IN" dirty="0"/>
          </a:p>
          <a:p>
            <a:r>
              <a:rPr lang="en-IN" dirty="0"/>
              <a:t>            2.</a:t>
            </a:r>
            <a:r>
              <a:rPr lang="en-US" dirty="0"/>
              <a:t> Analyze industry benchmarks and market trends</a:t>
            </a:r>
            <a:endParaRPr lang="en-IN" dirty="0"/>
          </a:p>
          <a:p>
            <a:r>
              <a:rPr lang="en-IN" dirty="0"/>
              <a:t>            3.</a:t>
            </a:r>
            <a:r>
              <a:rPr lang="en-US" dirty="0"/>
              <a:t>Assess employee perceptions and feedback</a:t>
            </a:r>
            <a:r>
              <a:rPr lang="en-IN" dirty="0"/>
              <a:t>.</a:t>
            </a:r>
          </a:p>
          <a:p>
            <a:endParaRPr lang="en-IN" dirty="0"/>
          </a:p>
          <a:p>
            <a:r>
              <a:rPr lang="en-IN" dirty="0"/>
              <a:t>    </a:t>
            </a:r>
            <a:r>
              <a:rPr lang="en-US" dirty="0"/>
              <a:t>Timeline:</a:t>
            </a:r>
            <a:r>
              <a:rPr lang="en-IN" dirty="0"/>
              <a:t> </a:t>
            </a:r>
          </a:p>
          <a:p>
            <a:r>
              <a:rPr lang="en-IN" dirty="0"/>
              <a:t>            1.</a:t>
            </a:r>
            <a:r>
              <a:rPr lang="en-US" dirty="0"/>
              <a:t>Data collection and analysis</a:t>
            </a:r>
            <a:r>
              <a:rPr lang="en-IN" dirty="0"/>
              <a:t>: [ insert timeframe ]</a:t>
            </a:r>
          </a:p>
          <a:p>
            <a:r>
              <a:rPr lang="en-IN" dirty="0"/>
              <a:t>  </a:t>
            </a:r>
            <a:r>
              <a:rPr lang="en-US" dirty="0"/>
              <a:t> </a:t>
            </a:r>
            <a:r>
              <a:rPr lang="en-IN" dirty="0"/>
              <a:t>         2.</a:t>
            </a:r>
            <a:r>
              <a:rPr lang="en-US" dirty="0"/>
              <a:t>Report and recommendations</a:t>
            </a:r>
            <a:r>
              <a:rPr lang="en-IN" dirty="0"/>
              <a:t> : </a:t>
            </a:r>
            <a:r>
              <a:rPr lang="en-US" dirty="0"/>
              <a:t>[insert timeframe] </a:t>
            </a:r>
            <a:r>
              <a:rPr lang="en-IN" dirty="0"/>
              <a:t>     </a:t>
            </a:r>
          </a:p>
          <a:p>
            <a:r>
              <a:rPr lang="en-IN" dirty="0"/>
              <a:t>            3.</a:t>
            </a:r>
            <a:r>
              <a:rPr lang="en-US" dirty="0"/>
              <a:t>Implementation</a:t>
            </a:r>
            <a:r>
              <a:rPr lang="en-IN" dirty="0"/>
              <a:t> :</a:t>
            </a:r>
            <a:r>
              <a:rPr lang="en-US" dirty="0"/>
              <a:t> [insert timeframe</a:t>
            </a:r>
            <a:r>
              <a:rPr lang="en-IN" dirty="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a:extLst>
              <a:ext uri="{FF2B5EF4-FFF2-40B4-BE49-F238E27FC236}">
                <a16:creationId xmlns:a16="http://schemas.microsoft.com/office/drawing/2014/main" id="{585435E0-F48F-2D88-0D8E-87945557AE16}"/>
              </a:ext>
            </a:extLst>
          </p:cNvPr>
          <p:cNvSpPr txBox="1"/>
          <p:nvPr/>
        </p:nvSpPr>
        <p:spPr>
          <a:xfrm>
            <a:off x="578152" y="2185154"/>
            <a:ext cx="9232598" cy="3139321"/>
          </a:xfrm>
          <a:prstGeom prst="rect">
            <a:avLst/>
          </a:prstGeom>
          <a:noFill/>
        </p:spPr>
        <p:txBody>
          <a:bodyPr wrap="square">
            <a:spAutoFit/>
          </a:bodyPr>
          <a:lstStyle/>
          <a:p>
            <a:pPr marL="342900" indent="-342900">
              <a:buAutoNum type="arabicPeriod"/>
            </a:pPr>
            <a:r>
              <a:rPr lang="en-US" dirty="0"/>
              <a:t>HR Department</a:t>
            </a:r>
            <a:r>
              <a:rPr lang="en-IN" dirty="0"/>
              <a:t>:</a:t>
            </a:r>
            <a:r>
              <a:rPr lang="en-US" dirty="0"/>
              <a:t> To identify trends, patterns, and root causes of absenteeism, and to develop strategies for improvement.</a:t>
            </a:r>
            <a:endParaRPr lang="en-IN" dirty="0"/>
          </a:p>
          <a:p>
            <a:pPr marL="342900" indent="-342900">
              <a:buAutoNum type="arabicPeriod"/>
            </a:pPr>
            <a:endParaRPr lang="en-IN" dirty="0"/>
          </a:p>
          <a:p>
            <a:pPr marL="342900" indent="-342900">
              <a:buAutoNum type="arabicPeriod"/>
            </a:pPr>
            <a:r>
              <a:rPr lang="en-US" dirty="0"/>
              <a:t>Managers and Supervisors: To monitor team attendance, address individual issues, and optimize workforce planning.</a:t>
            </a:r>
            <a:endParaRPr lang="en-IN" dirty="0"/>
          </a:p>
          <a:p>
            <a:pPr marL="342900" indent="-342900">
              <a:buAutoNum type="arabicPeriod"/>
            </a:pPr>
            <a:endParaRPr lang="en-IN" dirty="0"/>
          </a:p>
          <a:p>
            <a:pPr marL="342900" indent="-342900">
              <a:buAutoNum type="arabicPeriod"/>
            </a:pPr>
            <a:r>
              <a:rPr lang="en-US" dirty="0"/>
              <a:t>Employees: To understand attendance policies, track their own attendance, and receive feedback and support.</a:t>
            </a:r>
            <a:endParaRPr lang="en-IN" dirty="0"/>
          </a:p>
          <a:p>
            <a:pPr marL="342900" indent="-342900">
              <a:buAutoNum type="arabicPeriod"/>
            </a:pPr>
            <a:endParaRPr lang="en-IN" dirty="0"/>
          </a:p>
          <a:p>
            <a:pPr marL="342900" indent="-342900">
              <a:buAutoNum type="arabicPeriod"/>
            </a:pPr>
            <a:r>
              <a:rPr lang="en-US" dirty="0"/>
              <a:t>Executive Leadership: To oversee organizational attendance trends, allocate resources, and make data-driven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06E9630-7A06-1BAF-610E-AF53A0834F02}"/>
              </a:ext>
            </a:extLst>
          </p:cNvPr>
          <p:cNvSpPr txBox="1"/>
          <p:nvPr/>
        </p:nvSpPr>
        <p:spPr>
          <a:xfrm>
            <a:off x="2819399" y="1648658"/>
            <a:ext cx="6094791" cy="4524315"/>
          </a:xfrm>
          <a:prstGeom prst="rect">
            <a:avLst/>
          </a:prstGeom>
          <a:noFill/>
        </p:spPr>
        <p:txBody>
          <a:bodyPr wrap="square">
            <a:spAutoFit/>
          </a:bodyPr>
          <a:lstStyle/>
          <a:p>
            <a:r>
              <a:rPr lang="en-US" dirty="0"/>
              <a:t>Our Solution:</a:t>
            </a:r>
            <a:endParaRPr lang="en-IN" dirty="0"/>
          </a:p>
          <a:p>
            <a:endParaRPr lang="en-IN" dirty="0"/>
          </a:p>
          <a:p>
            <a:r>
              <a:rPr lang="en-IN" dirty="0"/>
              <a:t>      1.</a:t>
            </a:r>
            <a:r>
              <a:rPr lang="en-US" dirty="0"/>
              <a:t> A cloud-based attendance tracking and analytics platform</a:t>
            </a:r>
            <a:r>
              <a:rPr lang="en-IN" dirty="0"/>
              <a:t>.</a:t>
            </a:r>
          </a:p>
          <a:p>
            <a:r>
              <a:rPr lang="en-IN" dirty="0"/>
              <a:t>      2.</a:t>
            </a:r>
            <a:r>
              <a:rPr lang="en-US" dirty="0"/>
              <a:t>Real-time attendance monitoring and reporting</a:t>
            </a:r>
            <a:r>
              <a:rPr lang="en-IN" dirty="0"/>
              <a:t>.</a:t>
            </a:r>
          </a:p>
          <a:p>
            <a:r>
              <a:rPr lang="en-IN" dirty="0"/>
              <a:t>      3.Automated</a:t>
            </a:r>
            <a:r>
              <a:rPr lang="en-US" dirty="0"/>
              <a:t> alerts and notifications for absenteeism and tardiness</a:t>
            </a:r>
            <a:r>
              <a:rPr lang="en-IN" dirty="0"/>
              <a:t>.</a:t>
            </a:r>
          </a:p>
          <a:p>
            <a:r>
              <a:rPr lang="en-IN" dirty="0"/>
              <a:t>      4.</a:t>
            </a:r>
            <a:r>
              <a:rPr lang="en-US" dirty="0"/>
              <a:t>Data-driven insights for informed decision-making</a:t>
            </a:r>
            <a:r>
              <a:rPr lang="en-IN" dirty="0"/>
              <a:t>.</a:t>
            </a:r>
          </a:p>
          <a:p>
            <a:endParaRPr lang="en-IN" dirty="0"/>
          </a:p>
          <a:p>
            <a:r>
              <a:rPr lang="en-IN" dirty="0"/>
              <a:t>   </a:t>
            </a:r>
            <a:r>
              <a:rPr lang="en-US" dirty="0"/>
              <a:t>Value Proposition:</a:t>
            </a:r>
            <a:endParaRPr lang="en-IN" dirty="0"/>
          </a:p>
          <a:p>
            <a:endParaRPr lang="en-IN" dirty="0"/>
          </a:p>
          <a:p>
            <a:r>
              <a:rPr lang="en-IN" dirty="0"/>
              <a:t>      1.</a:t>
            </a:r>
            <a:r>
              <a:rPr lang="en-US" dirty="0"/>
              <a:t>Improve employee attendance and reduce </a:t>
            </a:r>
            <a:r>
              <a:rPr lang="en-IN" dirty="0"/>
              <a:t>absenteeism</a:t>
            </a:r>
          </a:p>
          <a:p>
            <a:r>
              <a:rPr lang="en-IN" dirty="0"/>
              <a:t>      2.</a:t>
            </a:r>
            <a:r>
              <a:rPr lang="en-US" dirty="0"/>
              <a:t> Enhance productivity and efficiency</a:t>
            </a:r>
            <a:r>
              <a:rPr lang="en-IN" dirty="0"/>
              <a:t>.</a:t>
            </a:r>
          </a:p>
          <a:p>
            <a:r>
              <a:rPr lang="en-IN" dirty="0"/>
              <a:t>      3.</a:t>
            </a:r>
            <a:r>
              <a:rPr lang="en-US" dirty="0"/>
              <a:t>Optimize workforce planning and resource allocation </a:t>
            </a:r>
            <a:endParaRPr lang="en-IN" dirty="0"/>
          </a:p>
          <a:p>
            <a:r>
              <a:rPr lang="en-IN" dirty="0"/>
              <a:t>      4. </a:t>
            </a:r>
            <a:r>
              <a:rPr lang="en-US" dirty="0"/>
              <a:t>Boost employee engagement and satisfaction Reduce administrative burdens and costs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CCF792C-0434-F7BF-F7DD-4CCB4E30A8F1}"/>
              </a:ext>
            </a:extLst>
          </p:cNvPr>
          <p:cNvSpPr txBox="1"/>
          <p:nvPr/>
        </p:nvSpPr>
        <p:spPr>
          <a:xfrm>
            <a:off x="1221619" y="713619"/>
            <a:ext cx="10215048" cy="6350229"/>
          </a:xfrm>
          <a:prstGeom prst="rect">
            <a:avLst/>
          </a:prstGeom>
          <a:noFill/>
        </p:spPr>
        <p:txBody>
          <a:bodyPr wrap="square">
            <a:spAutoFit/>
          </a:bodyPr>
          <a:lstStyle/>
          <a:p>
            <a:endParaRPr lang="en-IN" dirty="0"/>
          </a:p>
          <a:p>
            <a:r>
              <a:rPr lang="en-IN" dirty="0"/>
              <a:t> </a:t>
            </a:r>
          </a:p>
          <a:p>
            <a:r>
              <a:rPr lang="en-US" dirty="0"/>
              <a:t>⚫ Attendance Data: Employee attendance records, </a:t>
            </a:r>
            <a:endParaRPr lang="en-IN" dirty="0"/>
          </a:p>
          <a:p>
            <a:r>
              <a:rPr lang="en-IN" dirty="0"/>
              <a:t>       </a:t>
            </a:r>
            <a:r>
              <a:rPr lang="en-US" dirty="0"/>
              <a:t>including:</a:t>
            </a:r>
            <a:endParaRPr lang="en-IN" dirty="0"/>
          </a:p>
          <a:p>
            <a:r>
              <a:rPr lang="en-IN" dirty="0"/>
              <a:t>              </a:t>
            </a:r>
            <a:r>
              <a:rPr lang="en-US" dirty="0"/>
              <a:t>+ Dates</a:t>
            </a:r>
            <a:endParaRPr lang="en-IN" dirty="0"/>
          </a:p>
          <a:p>
            <a:r>
              <a:rPr lang="en-IN" dirty="0"/>
              <a:t>              </a:t>
            </a:r>
            <a:r>
              <a:rPr lang="en-US" dirty="0"/>
              <a:t>+ Times</a:t>
            </a:r>
            <a:endParaRPr lang="en-IN" dirty="0"/>
          </a:p>
          <a:p>
            <a:r>
              <a:rPr lang="en-IN" dirty="0"/>
              <a:t>              </a:t>
            </a:r>
            <a:r>
              <a:rPr lang="en-US" dirty="0"/>
              <a:t>+ Attendance status (present, absent, late, etc.)</a:t>
            </a:r>
            <a:endParaRPr lang="en-IN" dirty="0"/>
          </a:p>
          <a:p>
            <a:endParaRPr lang="en-IN" dirty="0"/>
          </a:p>
          <a:p>
            <a:r>
              <a:rPr lang="en-US" dirty="0"/>
              <a:t>⚫ Employee Information: Employee demographics,</a:t>
            </a:r>
            <a:endParaRPr lang="en-IN" dirty="0"/>
          </a:p>
          <a:p>
            <a:r>
              <a:rPr lang="en-IN" dirty="0"/>
              <a:t>     </a:t>
            </a:r>
            <a:r>
              <a:rPr lang="en-US" dirty="0"/>
              <a:t> including:</a:t>
            </a:r>
            <a:endParaRPr lang="en-IN" dirty="0"/>
          </a:p>
          <a:p>
            <a:r>
              <a:rPr lang="en-IN" dirty="0"/>
              <a:t>             </a:t>
            </a:r>
            <a:r>
              <a:rPr lang="en-US" dirty="0"/>
              <a:t>+ Employee IDs</a:t>
            </a:r>
            <a:endParaRPr lang="en-IN" dirty="0"/>
          </a:p>
          <a:p>
            <a:r>
              <a:rPr lang="en-IN" dirty="0"/>
              <a:t>             </a:t>
            </a:r>
            <a:r>
              <a:rPr lang="en-US" dirty="0"/>
              <a:t>+ Names</a:t>
            </a:r>
            <a:endParaRPr lang="en-IN" dirty="0"/>
          </a:p>
          <a:p>
            <a:r>
              <a:rPr lang="en-IN" dirty="0"/>
              <a:t>             </a:t>
            </a:r>
            <a:r>
              <a:rPr lang="en-US" dirty="0"/>
              <a:t>+ Departments</a:t>
            </a:r>
            <a:endParaRPr lang="en-IN" dirty="0"/>
          </a:p>
          <a:p>
            <a:r>
              <a:rPr lang="en-IN" dirty="0"/>
              <a:t>             </a:t>
            </a:r>
            <a:r>
              <a:rPr lang="en-US" dirty="0"/>
              <a:t>+ Roles</a:t>
            </a:r>
            <a:endParaRPr lang="en-IN" dirty="0"/>
          </a:p>
          <a:p>
            <a:r>
              <a:rPr lang="en-IN" dirty="0"/>
              <a:t>             </a:t>
            </a:r>
            <a:r>
              <a:rPr lang="en-US" dirty="0"/>
              <a:t>+ Other relevant data</a:t>
            </a:r>
            <a:endParaRPr lang="en-IN" dirty="0"/>
          </a:p>
          <a:p>
            <a:endParaRPr lang="en-IN" dirty="0"/>
          </a:p>
          <a:p>
            <a:r>
              <a:rPr lang="en-US" dirty="0"/>
              <a:t>⚫ Date and Time: Timestamps for each attendance record, </a:t>
            </a:r>
            <a:endParaRPr lang="en-IN" dirty="0"/>
          </a:p>
          <a:p>
            <a:r>
              <a:rPr lang="en-IN" dirty="0"/>
              <a:t>        </a:t>
            </a:r>
            <a:r>
              <a:rPr lang="en-US" dirty="0"/>
              <a:t>including:</a:t>
            </a:r>
            <a:endParaRPr lang="en-IN" dirty="0"/>
          </a:p>
          <a:p>
            <a:r>
              <a:rPr lang="en-IN" dirty="0"/>
              <a:t>             </a:t>
            </a:r>
            <a:r>
              <a:rPr lang="en-US" dirty="0"/>
              <a:t>+ Date</a:t>
            </a:r>
            <a:endParaRPr lang="en-IN" dirty="0"/>
          </a:p>
          <a:p>
            <a:r>
              <a:rPr lang="en-IN" dirty="0"/>
              <a:t>             </a:t>
            </a:r>
            <a:r>
              <a:rPr lang="en-US" dirty="0"/>
              <a:t>+ Time</a:t>
            </a:r>
            <a:endParaRPr lang="en-IN" dirty="0"/>
          </a:p>
          <a:p>
            <a:r>
              <a:rPr lang="en-IN" dirty="0"/>
              <a:t>             </a:t>
            </a:r>
            <a:r>
              <a:rPr lang="en-US" dirty="0"/>
              <a:t>+ Duration of attendance</a:t>
            </a:r>
            <a:endParaRPr lang="en-IN" dirty="0"/>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0" y="1195463"/>
            <a:ext cx="8743568" cy="6124754"/>
          </a:xfrm>
          <a:prstGeom prst="rect">
            <a:avLst/>
          </a:prstGeom>
          <a:noFill/>
        </p:spPr>
        <p:txBody>
          <a:bodyPr wrap="square" rtlCol="0">
            <a:spAutoFit/>
          </a:bodyPr>
          <a:lstStyle/>
          <a:p>
            <a:pPr algn="l"/>
            <a:endParaRPr lang="en-IN" sz="2800" b="0" i="0" dirty="0">
              <a:solidFill>
                <a:srgbClr val="0D0D0D"/>
              </a:solidFill>
              <a:effectLst/>
              <a:latin typeface="Times New Roman" panose="02020603050405020304" pitchFamily="18" charset="0"/>
              <a:cs typeface="Times New Roman" panose="02020603050405020304" pitchFamily="18" charset="0"/>
            </a:endParaRPr>
          </a:p>
          <a:p>
            <a:pPr algn="l"/>
            <a:endParaRPr lang="en-IN" sz="2800" dirty="0">
              <a:solidFill>
                <a:srgbClr val="0D0D0D"/>
              </a:solidFill>
              <a:latin typeface="Times New Roman" panose="02020603050405020304" pitchFamily="18" charset="0"/>
              <a:cs typeface="Times New Roman" panose="02020603050405020304" pitchFamily="18" charset="0"/>
            </a:endParaRPr>
          </a:p>
          <a:p>
            <a:pPr algn="l"/>
            <a:r>
              <a:rPr lang="en-IN" sz="2800" b="0" i="0" dirty="0">
                <a:solidFill>
                  <a:srgbClr val="0D0D0D"/>
                </a:solidFill>
                <a:effectLst/>
                <a:latin typeface="Times New Roman" panose="02020603050405020304" pitchFamily="18" charset="0"/>
                <a:cs typeface="Times New Roman" panose="02020603050405020304" pitchFamily="18" charset="0"/>
              </a:rPr>
              <a:t>  </a:t>
            </a:r>
            <a:r>
              <a:rPr lang="en-IN" sz="2800" dirty="0">
                <a:solidFill>
                  <a:srgbClr val="0D0D0D"/>
                </a:solidFill>
                <a:latin typeface="Times New Roman" panose="02020603050405020304" pitchFamily="18" charset="0"/>
                <a:cs typeface="Times New Roman" panose="02020603050405020304" pitchFamily="18" charset="0"/>
              </a:rPr>
              <a:t>   </a:t>
            </a:r>
            <a:r>
              <a:rPr lang="en-US" sz="2800" b="0" i="0" dirty="0">
                <a:solidFill>
                  <a:srgbClr val="0D0D0D"/>
                </a:solidFill>
                <a:effectLst/>
                <a:latin typeface="Times New Roman" panose="02020603050405020304" pitchFamily="18" charset="0"/>
                <a:cs typeface="Times New Roman" panose="02020603050405020304" pitchFamily="18" charset="0"/>
              </a:rPr>
              <a:t>1. Real-time Attendance Tracking: Instant updates on employee attendance, enabling prompt action.</a:t>
            </a:r>
            <a:endParaRPr lang="en-IN" sz="2800" b="0" i="0" dirty="0">
              <a:solidFill>
                <a:srgbClr val="0D0D0D"/>
              </a:solidFill>
              <a:effectLst/>
              <a:latin typeface="Times New Roman" panose="02020603050405020304" pitchFamily="18" charset="0"/>
              <a:cs typeface="Times New Roman" panose="02020603050405020304" pitchFamily="18" charset="0"/>
            </a:endParaRPr>
          </a:p>
          <a:p>
            <a:pPr algn="l"/>
            <a:endParaRPr lang="en-IN" sz="2800" b="0" i="0" dirty="0">
              <a:solidFill>
                <a:srgbClr val="0D0D0D"/>
              </a:solidFill>
              <a:effectLst/>
              <a:latin typeface="Times New Roman" panose="02020603050405020304" pitchFamily="18" charset="0"/>
              <a:cs typeface="Times New Roman" panose="02020603050405020304" pitchFamily="18" charset="0"/>
            </a:endParaRPr>
          </a:p>
          <a:p>
            <a:pPr algn="l"/>
            <a:r>
              <a:rPr lang="en-IN" sz="2800" dirty="0">
                <a:solidFill>
                  <a:srgbClr val="0D0D0D"/>
                </a:solidFill>
                <a:latin typeface="Times New Roman" panose="02020603050405020304" pitchFamily="18" charset="0"/>
                <a:cs typeface="Times New Roman" panose="02020603050405020304" pitchFamily="18" charset="0"/>
              </a:rPr>
              <a:t>     </a:t>
            </a:r>
            <a:r>
              <a:rPr lang="en-US" sz="2800" b="0" i="0" dirty="0">
                <a:solidFill>
                  <a:srgbClr val="0D0D0D"/>
                </a:solidFill>
                <a:effectLst/>
                <a:latin typeface="Times New Roman" panose="02020603050405020304" pitchFamily="18" charset="0"/>
                <a:cs typeface="Times New Roman" panose="02020603050405020304" pitchFamily="18" charset="0"/>
              </a:rPr>
              <a:t>2. Predictive Analytics: Forecasting attendance trends, identifying potential issues.</a:t>
            </a:r>
            <a:endParaRPr lang="en-IN" sz="2800" b="0" i="0" dirty="0">
              <a:solidFill>
                <a:srgbClr val="0D0D0D"/>
              </a:solidFill>
              <a:effectLst/>
              <a:latin typeface="Times New Roman" panose="02020603050405020304" pitchFamily="18" charset="0"/>
              <a:cs typeface="Times New Roman" panose="02020603050405020304" pitchFamily="18" charset="0"/>
            </a:endParaRPr>
          </a:p>
          <a:p>
            <a:pPr algn="l"/>
            <a:endParaRPr lang="en-IN" sz="2800" b="0" i="0" dirty="0">
              <a:solidFill>
                <a:srgbClr val="0D0D0D"/>
              </a:solidFill>
              <a:effectLst/>
              <a:latin typeface="Times New Roman" panose="02020603050405020304" pitchFamily="18" charset="0"/>
              <a:cs typeface="Times New Roman" panose="02020603050405020304" pitchFamily="18" charset="0"/>
            </a:endParaRPr>
          </a:p>
          <a:p>
            <a:pPr algn="l"/>
            <a:r>
              <a:rPr lang="en-IN" sz="2800" dirty="0">
                <a:solidFill>
                  <a:srgbClr val="0D0D0D"/>
                </a:solidFill>
                <a:latin typeface="Times New Roman" panose="02020603050405020304" pitchFamily="18" charset="0"/>
                <a:cs typeface="Times New Roman" panose="02020603050405020304" pitchFamily="18" charset="0"/>
              </a:rPr>
              <a:t>     </a:t>
            </a:r>
            <a:r>
              <a:rPr lang="en-US" sz="2800" b="0" i="0" dirty="0">
                <a:solidFill>
                  <a:srgbClr val="0D0D0D"/>
                </a:solidFill>
                <a:effectLst/>
                <a:latin typeface="Times New Roman" panose="02020603050405020304" pitchFamily="18" charset="0"/>
                <a:cs typeface="Times New Roman" panose="02020603050405020304" pitchFamily="18" charset="0"/>
              </a:rPr>
              <a:t>3. Personalized Dashboards: Customizable views for managers, HR, and employees.</a:t>
            </a:r>
            <a:endParaRPr lang="en-IN" sz="2800" b="0" i="0" dirty="0">
              <a:solidFill>
                <a:srgbClr val="0D0D0D"/>
              </a:solidFill>
              <a:effectLst/>
              <a:latin typeface="Times New Roman" panose="02020603050405020304" pitchFamily="18" charset="0"/>
              <a:cs typeface="Times New Roman" panose="02020603050405020304" pitchFamily="18" charset="0"/>
            </a:endParaRPr>
          </a:p>
          <a:p>
            <a:pPr algn="l"/>
            <a:endParaRPr lang="en-IN" sz="2800" b="0" i="0" dirty="0">
              <a:solidFill>
                <a:srgbClr val="0D0D0D"/>
              </a:solidFill>
              <a:effectLst/>
              <a:latin typeface="Times New Roman" panose="02020603050405020304" pitchFamily="18" charset="0"/>
              <a:cs typeface="Times New Roman" panose="02020603050405020304" pitchFamily="18" charset="0"/>
            </a:endParaRPr>
          </a:p>
          <a:p>
            <a:pPr algn="l"/>
            <a:r>
              <a:rPr lang="en-IN" sz="2800" dirty="0">
                <a:solidFill>
                  <a:srgbClr val="0D0D0D"/>
                </a:solidFill>
                <a:latin typeface="Times New Roman" panose="02020603050405020304" pitchFamily="18" charset="0"/>
                <a:cs typeface="Times New Roman" panose="02020603050405020304" pitchFamily="18" charset="0"/>
              </a:rPr>
              <a:t>     </a:t>
            </a:r>
            <a:r>
              <a:rPr lang="en-US" sz="2800" b="0" i="0" dirty="0">
                <a:solidFill>
                  <a:srgbClr val="0D0D0D"/>
                </a:solidFill>
                <a:effectLst/>
                <a:latin typeface="Times New Roman" panose="02020603050405020304" pitchFamily="18" charset="0"/>
                <a:cs typeface="Times New Roman" panose="02020603050405020304" pitchFamily="18" charset="0"/>
              </a:rPr>
              <a:t>4. Automated Alerts: Notifications for absenteeism, tardiness, or unusual patterns.</a:t>
            </a:r>
            <a:endParaRPr lang="en-IN" sz="2800" b="0" i="0" dirty="0">
              <a:solidFill>
                <a:srgbClr val="0D0D0D"/>
              </a:solidFill>
              <a:effectLst/>
              <a:latin typeface="Times New Roman" panose="02020603050405020304" pitchFamily="18" charset="0"/>
              <a:cs typeface="Times New Roman" panose="02020603050405020304" pitchFamily="18" charset="0"/>
            </a:endParaRPr>
          </a:p>
          <a:p>
            <a:pPr algn="l"/>
            <a:r>
              <a:rPr lang="en-IN" sz="2800" dirty="0">
                <a:solidFill>
                  <a:srgbClr val="0D0D0D"/>
                </a:solidFill>
                <a:latin typeface="Times New Roman" panose="02020603050405020304" pitchFamily="18" charset="0"/>
                <a:cs typeface="Times New Roman" panose="02020603050405020304" pitchFamily="18" charset="0"/>
              </a:rPr>
              <a:t>        </a:t>
            </a:r>
            <a:endParaRPr lang="en-IN"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Shankavi.k Shankavi.k</cp:lastModifiedBy>
  <cp:revision>17</cp:revision>
  <dcterms:created xsi:type="dcterms:W3CDTF">2024-03-29T15:07:22Z</dcterms:created>
  <dcterms:modified xsi:type="dcterms:W3CDTF">2024-08-30T08:09:48Z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