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eague Spartan" charset="1" panose="00000800000000000000"/>
      <p:regular r:id="rId12"/>
    </p:embeddedFont>
    <p:embeddedFont>
      <p:font typeface="DM Sans" charset="1" panose="000000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 Italics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  <p:embeddedFont>
      <p:font typeface="Open Sauce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Open Sauce Italics" charset="1" panose="00000500000000000000"/>
      <p:regular r:id="rId25"/>
    </p:embeddedFont>
    <p:embeddedFont>
      <p:font typeface="Open Sauce Bold Italics" charset="1" panose="00000800000000000000"/>
      <p:regular r:id="rId26"/>
    </p:embeddedFont>
    <p:embeddedFont>
      <p:font typeface="Open Sauce Light" charset="1" panose="00000400000000000000"/>
      <p:regular r:id="rId27"/>
    </p:embeddedFont>
    <p:embeddedFont>
      <p:font typeface="Open Sauce Light Italics" charset="1" panose="00000400000000000000"/>
      <p:regular r:id="rId28"/>
    </p:embeddedFont>
    <p:embeddedFont>
      <p:font typeface="Open Sauce Medium" charset="1" panose="00000600000000000000"/>
      <p:regular r:id="rId29"/>
    </p:embeddedFont>
    <p:embeddedFont>
      <p:font typeface="Open Sauce Medium Italics" charset="1" panose="00000600000000000000"/>
      <p:regular r:id="rId30"/>
    </p:embeddedFont>
    <p:embeddedFont>
      <p:font typeface="Open Sauce Semi-Bold" charset="1" panose="00000700000000000000"/>
      <p:regular r:id="rId31"/>
    </p:embeddedFont>
    <p:embeddedFont>
      <p:font typeface="Open Sauce Semi-Bold Italics" charset="1" panose="00000700000000000000"/>
      <p:regular r:id="rId32"/>
    </p:embeddedFont>
    <p:embeddedFont>
      <p:font typeface="Open Sauce Heavy" charset="1" panose="00000A00000000000000"/>
      <p:regular r:id="rId33"/>
    </p:embeddedFont>
    <p:embeddedFont>
      <p:font typeface="Open Sauce Heavy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46" Target="slides/slide12.xml" Type="http://schemas.openxmlformats.org/officeDocument/2006/relationships/slide"/><Relationship Id="rId47" Target="slides/slide13.xml" Type="http://schemas.openxmlformats.org/officeDocument/2006/relationships/slide"/><Relationship Id="rId48" Target="slides/slide14.xml" Type="http://schemas.openxmlformats.org/officeDocument/2006/relationships/slide"/><Relationship Id="rId49" Target="slides/slide15.xml" Type="http://schemas.openxmlformats.org/officeDocument/2006/relationships/slide"/><Relationship Id="rId5" Target="tableStyles.xml" Type="http://schemas.openxmlformats.org/officeDocument/2006/relationships/tableStyles"/><Relationship Id="rId50" Target="slides/slide16.xml" Type="http://schemas.openxmlformats.org/officeDocument/2006/relationships/slide"/><Relationship Id="rId51" Target="slides/slide17.xml" Type="http://schemas.openxmlformats.org/officeDocument/2006/relationships/slide"/><Relationship Id="rId52" Target="slides/slide1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1451" y="1306963"/>
            <a:ext cx="4296549" cy="8542282"/>
            <a:chOff x="0" y="0"/>
            <a:chExt cx="1131601" cy="2249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249819"/>
            </a:xfrm>
            <a:custGeom>
              <a:avLst/>
              <a:gdLst/>
              <a:ahLst/>
              <a:cxnLst/>
              <a:rect r="r" b="b" t="t" l="l"/>
              <a:pathLst>
                <a:path h="224981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249819"/>
                  </a:lnTo>
                  <a:lnTo>
                    <a:pt x="0" y="224981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268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7610" y="1865981"/>
            <a:ext cx="13024005" cy="308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000000"/>
                </a:solidFill>
                <a:latin typeface="Oswald Bold"/>
              </a:rPr>
              <a:t>CONSUMER GOODS </a:t>
            </a:r>
          </a:p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000000"/>
                </a:solidFill>
                <a:latin typeface="Oswald Bold"/>
              </a:rPr>
              <a:t>ANALYTICS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919758" y="1724790"/>
            <a:ext cx="14530615" cy="9687077"/>
          </a:xfrm>
          <a:custGeom>
            <a:avLst/>
            <a:gdLst/>
            <a:ahLst/>
            <a:cxnLst/>
            <a:rect r="r" b="b" t="t" l="l"/>
            <a:pathLst>
              <a:path h="9687077" w="14530615">
                <a:moveTo>
                  <a:pt x="0" y="0"/>
                </a:moveTo>
                <a:lnTo>
                  <a:pt x="14530615" y="0"/>
                </a:lnTo>
                <a:lnTo>
                  <a:pt x="14530615" y="9687076"/>
                </a:lnTo>
                <a:lnTo>
                  <a:pt x="0" y="968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38413" y="1306963"/>
            <a:ext cx="5164870" cy="8542282"/>
            <a:chOff x="0" y="0"/>
            <a:chExt cx="800174" cy="13234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0174" cy="1323423"/>
            </a:xfrm>
            <a:custGeom>
              <a:avLst/>
              <a:gdLst/>
              <a:ahLst/>
              <a:cxnLst/>
              <a:rect r="r" b="b" t="t" l="l"/>
              <a:pathLst>
                <a:path h="1323423" w="800174">
                  <a:moveTo>
                    <a:pt x="0" y="0"/>
                  </a:moveTo>
                  <a:lnTo>
                    <a:pt x="800174" y="0"/>
                  </a:lnTo>
                  <a:lnTo>
                    <a:pt x="800174" y="1323423"/>
                  </a:lnTo>
                  <a:lnTo>
                    <a:pt x="0" y="1323423"/>
                  </a:lnTo>
                  <a:close/>
                </a:path>
              </a:pathLst>
            </a:custGeom>
            <a:blipFill>
              <a:blip r:embed="rId3"/>
              <a:stretch>
                <a:fillRect l="-34506" t="0" r="-3450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-919758" y="199198"/>
            <a:ext cx="18179058" cy="82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0"/>
              </a:lnSpc>
            </a:pPr>
            <a:r>
              <a:rPr lang="en-US" sz="4963" spc="486">
                <a:solidFill>
                  <a:srgbClr val="000000"/>
                </a:solidFill>
                <a:latin typeface="Oswald Bold"/>
              </a:rPr>
              <a:t>CODEBASICS </a:t>
            </a:r>
            <a:r>
              <a:rPr lang="en-US" sz="4963" spc="486">
                <a:solidFill>
                  <a:srgbClr val="000000"/>
                </a:solidFill>
                <a:latin typeface="Oswald Bold"/>
              </a:rPr>
              <a:t>RESUME PROJECT CHALLENGE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6020" y="1028700"/>
            <a:ext cx="15171178" cy="8363534"/>
          </a:xfrm>
          <a:custGeom>
            <a:avLst/>
            <a:gdLst/>
            <a:ahLst/>
            <a:cxnLst/>
            <a:rect r="r" b="b" t="t" l="l"/>
            <a:pathLst>
              <a:path h="8363534" w="15171178">
                <a:moveTo>
                  <a:pt x="0" y="0"/>
                </a:moveTo>
                <a:lnTo>
                  <a:pt x="15171178" y="0"/>
                </a:lnTo>
                <a:lnTo>
                  <a:pt x="15171178" y="8363534"/>
                </a:lnTo>
                <a:lnTo>
                  <a:pt x="0" y="836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1" t="0" r="-24333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529175"/>
            <a:ext cx="9144784" cy="4936173"/>
          </a:xfrm>
          <a:custGeom>
            <a:avLst/>
            <a:gdLst/>
            <a:ahLst/>
            <a:cxnLst/>
            <a:rect r="r" b="b" t="t" l="l"/>
            <a:pathLst>
              <a:path h="4936173" w="9144784">
                <a:moveTo>
                  <a:pt x="0" y="0"/>
                </a:moveTo>
                <a:lnTo>
                  <a:pt x="9144784" y="0"/>
                </a:lnTo>
                <a:lnTo>
                  <a:pt x="9144784" y="4936172"/>
                </a:lnTo>
                <a:lnTo>
                  <a:pt x="0" y="493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162" b="-4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7209" y="3763501"/>
            <a:ext cx="3782495" cy="3670359"/>
          </a:xfrm>
          <a:custGeom>
            <a:avLst/>
            <a:gdLst/>
            <a:ahLst/>
            <a:cxnLst/>
            <a:rect r="r" b="b" t="t" l="l"/>
            <a:pathLst>
              <a:path h="3670359" w="3782495">
                <a:moveTo>
                  <a:pt x="0" y="0"/>
                </a:moveTo>
                <a:lnTo>
                  <a:pt x="3782495" y="0"/>
                </a:lnTo>
                <a:lnTo>
                  <a:pt x="3782495" y="3670359"/>
                </a:lnTo>
                <a:lnTo>
                  <a:pt x="0" y="3670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0" r="0" b="-8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32129" y="3763501"/>
            <a:ext cx="4055830" cy="3670359"/>
          </a:xfrm>
          <a:custGeom>
            <a:avLst/>
            <a:gdLst/>
            <a:ahLst/>
            <a:cxnLst/>
            <a:rect r="r" b="b" t="t" l="l"/>
            <a:pathLst>
              <a:path h="3670359" w="4055830">
                <a:moveTo>
                  <a:pt x="0" y="0"/>
                </a:moveTo>
                <a:lnTo>
                  <a:pt x="4055830" y="0"/>
                </a:lnTo>
                <a:lnTo>
                  <a:pt x="4055830" y="3670359"/>
                </a:lnTo>
                <a:lnTo>
                  <a:pt x="0" y="3670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07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A report of the Gross sales amount for the customer “Atliq Exclusive” for each month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625364" y="2412223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786" y="1575277"/>
            <a:ext cx="17648429" cy="7136447"/>
          </a:xfrm>
          <a:custGeom>
            <a:avLst/>
            <a:gdLst/>
            <a:ahLst/>
            <a:cxnLst/>
            <a:rect r="r" b="b" t="t" l="l"/>
            <a:pathLst>
              <a:path h="7136447" w="17648429">
                <a:moveTo>
                  <a:pt x="0" y="0"/>
                </a:moveTo>
                <a:lnTo>
                  <a:pt x="17648428" y="0"/>
                </a:lnTo>
                <a:lnTo>
                  <a:pt x="17648428" y="7136446"/>
                </a:lnTo>
                <a:lnTo>
                  <a:pt x="0" y="713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8" t="0" r="-404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62217"/>
            <a:ext cx="7913363" cy="4354512"/>
          </a:xfrm>
          <a:custGeom>
            <a:avLst/>
            <a:gdLst/>
            <a:ahLst/>
            <a:cxnLst/>
            <a:rect r="r" b="b" t="t" l="l"/>
            <a:pathLst>
              <a:path h="4354512" w="7913363">
                <a:moveTo>
                  <a:pt x="0" y="0"/>
                </a:moveTo>
                <a:lnTo>
                  <a:pt x="7913363" y="0"/>
                </a:lnTo>
                <a:lnTo>
                  <a:pt x="7913363" y="4354511"/>
                </a:lnTo>
                <a:lnTo>
                  <a:pt x="0" y="4354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14412" y="4726519"/>
            <a:ext cx="4741245" cy="2825908"/>
          </a:xfrm>
          <a:custGeom>
            <a:avLst/>
            <a:gdLst/>
            <a:ahLst/>
            <a:cxnLst/>
            <a:rect r="r" b="b" t="t" l="l"/>
            <a:pathLst>
              <a:path h="2825908" w="4741245">
                <a:moveTo>
                  <a:pt x="0" y="0"/>
                </a:moveTo>
                <a:lnTo>
                  <a:pt x="4741245" y="0"/>
                </a:lnTo>
                <a:lnTo>
                  <a:pt x="4741245" y="2825907"/>
                </a:lnTo>
                <a:lnTo>
                  <a:pt x="0" y="2825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56706" y="3704991"/>
            <a:ext cx="5431294" cy="4611738"/>
          </a:xfrm>
          <a:custGeom>
            <a:avLst/>
            <a:gdLst/>
            <a:ahLst/>
            <a:cxnLst/>
            <a:rect r="r" b="b" t="t" l="l"/>
            <a:pathLst>
              <a:path h="4611738" w="5431294">
                <a:moveTo>
                  <a:pt x="0" y="0"/>
                </a:moveTo>
                <a:lnTo>
                  <a:pt x="5431294" y="0"/>
                </a:lnTo>
                <a:lnTo>
                  <a:pt x="5431294" y="4611737"/>
                </a:lnTo>
                <a:lnTo>
                  <a:pt x="0" y="4611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08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Quarter of 2020, got the maximum total_sold_quantity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39126" y="2630081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56444"/>
            <a:ext cx="11237823" cy="4423092"/>
          </a:xfrm>
          <a:custGeom>
            <a:avLst/>
            <a:gdLst/>
            <a:ahLst/>
            <a:cxnLst/>
            <a:rect r="r" b="b" t="t" l="l"/>
            <a:pathLst>
              <a:path h="4423092" w="11237823">
                <a:moveTo>
                  <a:pt x="0" y="0"/>
                </a:moveTo>
                <a:lnTo>
                  <a:pt x="11237823" y="0"/>
                </a:lnTo>
                <a:lnTo>
                  <a:pt x="11237823" y="4423092"/>
                </a:lnTo>
                <a:lnTo>
                  <a:pt x="0" y="442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0437" y="6676026"/>
            <a:ext cx="10208076" cy="3610974"/>
          </a:xfrm>
          <a:custGeom>
            <a:avLst/>
            <a:gdLst/>
            <a:ahLst/>
            <a:cxnLst/>
            <a:rect r="r" b="b" t="t" l="l"/>
            <a:pathLst>
              <a:path h="3610974" w="10208076">
                <a:moveTo>
                  <a:pt x="0" y="0"/>
                </a:moveTo>
                <a:lnTo>
                  <a:pt x="10208076" y="0"/>
                </a:lnTo>
                <a:lnTo>
                  <a:pt x="10208076" y="3610974"/>
                </a:lnTo>
                <a:lnTo>
                  <a:pt x="0" y="3610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49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03901" y="2056444"/>
            <a:ext cx="6571515" cy="6682521"/>
          </a:xfrm>
          <a:custGeom>
            <a:avLst/>
            <a:gdLst/>
            <a:ahLst/>
            <a:cxnLst/>
            <a:rect r="r" b="b" t="t" l="l"/>
            <a:pathLst>
              <a:path h="6682521" w="6571515">
                <a:moveTo>
                  <a:pt x="0" y="0"/>
                </a:moveTo>
                <a:lnTo>
                  <a:pt x="6571515" y="0"/>
                </a:lnTo>
                <a:lnTo>
                  <a:pt x="6571515" y="6682521"/>
                </a:lnTo>
                <a:lnTo>
                  <a:pt x="0" y="6682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19855"/>
            <a:ext cx="9144000" cy="4423092"/>
          </a:xfrm>
          <a:custGeom>
            <a:avLst/>
            <a:gdLst/>
            <a:ahLst/>
            <a:cxnLst/>
            <a:rect r="r" b="b" t="t" l="l"/>
            <a:pathLst>
              <a:path h="4423092" w="9144000">
                <a:moveTo>
                  <a:pt x="0" y="0"/>
                </a:moveTo>
                <a:lnTo>
                  <a:pt x="9144000" y="0"/>
                </a:lnTo>
                <a:lnTo>
                  <a:pt x="9144000" y="4423092"/>
                </a:lnTo>
                <a:lnTo>
                  <a:pt x="0" y="442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8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566" y="8042947"/>
            <a:ext cx="6343846" cy="2244053"/>
          </a:xfrm>
          <a:custGeom>
            <a:avLst/>
            <a:gdLst/>
            <a:ahLst/>
            <a:cxnLst/>
            <a:rect r="r" b="b" t="t" l="l"/>
            <a:pathLst>
              <a:path h="2244053" w="6343846">
                <a:moveTo>
                  <a:pt x="0" y="0"/>
                </a:moveTo>
                <a:lnTo>
                  <a:pt x="6343846" y="0"/>
                </a:lnTo>
                <a:lnTo>
                  <a:pt x="6343846" y="2244053"/>
                </a:lnTo>
                <a:lnTo>
                  <a:pt x="0" y="2244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49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72360" y="3619855"/>
            <a:ext cx="7808949" cy="6667145"/>
          </a:xfrm>
          <a:custGeom>
            <a:avLst/>
            <a:gdLst/>
            <a:ahLst/>
            <a:cxnLst/>
            <a:rect r="r" b="b" t="t" l="l"/>
            <a:pathLst>
              <a:path h="6667145" w="7808949">
                <a:moveTo>
                  <a:pt x="0" y="0"/>
                </a:moveTo>
                <a:lnTo>
                  <a:pt x="7808949" y="0"/>
                </a:lnTo>
                <a:lnTo>
                  <a:pt x="7808949" y="6667145"/>
                </a:lnTo>
                <a:lnTo>
                  <a:pt x="0" y="666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22" r="0" b="-34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09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1350" y="297576"/>
            <a:ext cx="15886650" cy="2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Which channel helped to bring more gross sales in the fiscal year 2021 and the percentage of contribution?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39126" y="2630081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99368"/>
            <a:ext cx="14600133" cy="4743084"/>
          </a:xfrm>
          <a:custGeom>
            <a:avLst/>
            <a:gdLst/>
            <a:ahLst/>
            <a:cxnLst/>
            <a:rect r="r" b="b" t="t" l="l"/>
            <a:pathLst>
              <a:path h="4743084" w="14600133">
                <a:moveTo>
                  <a:pt x="0" y="0"/>
                </a:moveTo>
                <a:lnTo>
                  <a:pt x="14600133" y="0"/>
                </a:lnTo>
                <a:lnTo>
                  <a:pt x="14600133" y="4743084"/>
                </a:lnTo>
                <a:lnTo>
                  <a:pt x="0" y="4743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9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43773" y="5903804"/>
            <a:ext cx="9844227" cy="4383196"/>
          </a:xfrm>
          <a:custGeom>
            <a:avLst/>
            <a:gdLst/>
            <a:ahLst/>
            <a:cxnLst/>
            <a:rect r="r" b="b" t="t" l="l"/>
            <a:pathLst>
              <a:path h="4383196" w="9844227">
                <a:moveTo>
                  <a:pt x="0" y="0"/>
                </a:moveTo>
                <a:lnTo>
                  <a:pt x="9844227" y="0"/>
                </a:lnTo>
                <a:lnTo>
                  <a:pt x="9844227" y="4383196"/>
                </a:lnTo>
                <a:lnTo>
                  <a:pt x="0" y="4383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10</a:t>
            </a:r>
            <a:r>
              <a:rPr lang="en-US" sz="11476">
                <a:solidFill>
                  <a:srgbClr val="1B1B1B"/>
                </a:solidFill>
                <a:latin typeface="League Spartan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The Top 3 products in each division that have a high total_sold_quantity in the fiscal_year 2021?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39126" y="2630081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1375" y="1028700"/>
            <a:ext cx="15905250" cy="8558552"/>
          </a:xfrm>
          <a:custGeom>
            <a:avLst/>
            <a:gdLst/>
            <a:ahLst/>
            <a:cxnLst/>
            <a:rect r="r" b="b" t="t" l="l"/>
            <a:pathLst>
              <a:path h="8558552" w="15905250">
                <a:moveTo>
                  <a:pt x="0" y="0"/>
                </a:moveTo>
                <a:lnTo>
                  <a:pt x="15905250" y="0"/>
                </a:lnTo>
                <a:lnTo>
                  <a:pt x="15905250" y="8558552"/>
                </a:lnTo>
                <a:lnTo>
                  <a:pt x="0" y="8558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407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027" y="159703"/>
            <a:ext cx="136998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INSIGHTS GENERATED: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371" y="1972254"/>
            <a:ext cx="17059929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Our unique product experienced a remarkable 36.33% increase in sales during the fiscal year 2021 compared to the previous year.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top-selling product in our portfolio is the Notebook, while the Networking product line shows the lowest sales figures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Among our product manufacturing costs, Desktops have the highest expenditure, whereas Mouse production costs are the lowest.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During FY2021, Flipkart made the highest customer contribution with an impressive 30.83%30.83%, whereas Amazon's customer contribution was at its lowest, with a figure of 29.33%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During the lowest sales period, which was in March 2020, we achieved sales of 2.8 million units. However, in November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2021, we experienced our highest sales contribution with a record of 32.2 million units sold.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55649" y="5772966"/>
            <a:ext cx="9752965" cy="255566"/>
          </a:xfrm>
          <a:custGeom>
            <a:avLst/>
            <a:gdLst/>
            <a:ahLst/>
            <a:cxnLst/>
            <a:rect r="r" b="b" t="t" l="l"/>
            <a:pathLst>
              <a:path h="255566" w="9752965">
                <a:moveTo>
                  <a:pt x="0" y="0"/>
                </a:moveTo>
                <a:lnTo>
                  <a:pt x="9752965" y="0"/>
                </a:lnTo>
                <a:lnTo>
                  <a:pt x="9752965" y="255566"/>
                </a:lnTo>
                <a:lnTo>
                  <a:pt x="0" y="25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9562" r="0" b="-30414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A5CFE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171381" y="337474"/>
            <a:ext cx="5788161" cy="9570246"/>
            <a:chOff x="0" y="0"/>
            <a:chExt cx="896738" cy="14826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6738" cy="1482681"/>
            </a:xfrm>
            <a:custGeom>
              <a:avLst/>
              <a:gdLst/>
              <a:ahLst/>
              <a:cxnLst/>
              <a:rect r="r" b="b" t="t" l="l"/>
              <a:pathLst>
                <a:path h="1482681" w="896738">
                  <a:moveTo>
                    <a:pt x="0" y="0"/>
                  </a:moveTo>
                  <a:lnTo>
                    <a:pt x="896738" y="0"/>
                  </a:lnTo>
                  <a:lnTo>
                    <a:pt x="896738" y="1482681"/>
                  </a:lnTo>
                  <a:lnTo>
                    <a:pt x="0" y="1482681"/>
                  </a:lnTo>
                  <a:close/>
                </a:path>
              </a:pathLst>
            </a:custGeom>
            <a:blipFill>
              <a:blip r:embed="rId7"/>
              <a:stretch>
                <a:fillRect l="-34480" t="0" r="-3448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64340" y="876300"/>
            <a:ext cx="9752965" cy="154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71"/>
              </a:lnSpc>
            </a:pPr>
            <a:r>
              <a:rPr lang="en-US" sz="9181" spc="899">
                <a:solidFill>
                  <a:srgbClr val="231F20"/>
                </a:solidFill>
                <a:latin typeface="Oswald Bold"/>
              </a:rPr>
              <a:t>ABOUT COMPANY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08899" y="3615220"/>
            <a:ext cx="8262483" cy="215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2"/>
              </a:lnSpc>
              <a:spcBef>
                <a:spcPct val="0"/>
              </a:spcBef>
            </a:pPr>
            <a:r>
              <a:rPr lang="en-US" sz="3110" spc="304">
                <a:solidFill>
                  <a:srgbClr val="231F20"/>
                </a:solidFill>
                <a:latin typeface="DM Sans"/>
              </a:rPr>
              <a:t>Atliq Hardwares is one of the leading computer hardware producers in India and well expanded in other countries too.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65106"/>
            <a:ext cx="12178514" cy="4105384"/>
          </a:xfrm>
          <a:custGeom>
            <a:avLst/>
            <a:gdLst/>
            <a:ahLst/>
            <a:cxnLst/>
            <a:rect r="r" b="b" t="t" l="l"/>
            <a:pathLst>
              <a:path h="4105384" w="12178514">
                <a:moveTo>
                  <a:pt x="0" y="0"/>
                </a:moveTo>
                <a:lnTo>
                  <a:pt x="12178514" y="0"/>
                </a:lnTo>
                <a:lnTo>
                  <a:pt x="12178514" y="4105384"/>
                </a:lnTo>
                <a:lnTo>
                  <a:pt x="0" y="4105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5870" b="-19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4920" y="2414695"/>
            <a:ext cx="3574380" cy="7872305"/>
          </a:xfrm>
          <a:custGeom>
            <a:avLst/>
            <a:gdLst/>
            <a:ahLst/>
            <a:cxnLst/>
            <a:rect r="r" b="b" t="t" l="l"/>
            <a:pathLst>
              <a:path h="7872305" w="3574380">
                <a:moveTo>
                  <a:pt x="0" y="0"/>
                </a:moveTo>
                <a:lnTo>
                  <a:pt x="3574380" y="0"/>
                </a:lnTo>
                <a:lnTo>
                  <a:pt x="3574380" y="7872305"/>
                </a:lnTo>
                <a:lnTo>
                  <a:pt x="0" y="7872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19" b="-8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01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9645" y="297576"/>
            <a:ext cx="16668355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list of markets in which customer "Atliq Exclusive" operates its business in the APAC region.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656633" y="2884682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22430"/>
            <a:ext cx="11756703" cy="3839531"/>
          </a:xfrm>
          <a:custGeom>
            <a:avLst/>
            <a:gdLst/>
            <a:ahLst/>
            <a:cxnLst/>
            <a:rect r="r" b="b" t="t" l="l"/>
            <a:pathLst>
              <a:path h="3839531" w="11756703">
                <a:moveTo>
                  <a:pt x="0" y="0"/>
                </a:moveTo>
                <a:lnTo>
                  <a:pt x="11756703" y="0"/>
                </a:lnTo>
                <a:lnTo>
                  <a:pt x="11756703" y="3839531"/>
                </a:lnTo>
                <a:lnTo>
                  <a:pt x="0" y="383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242961"/>
            <a:ext cx="11756703" cy="1621614"/>
          </a:xfrm>
          <a:custGeom>
            <a:avLst/>
            <a:gdLst/>
            <a:ahLst/>
            <a:cxnLst/>
            <a:rect r="r" b="b" t="t" l="l"/>
            <a:pathLst>
              <a:path h="1621614" w="11756703">
                <a:moveTo>
                  <a:pt x="0" y="0"/>
                </a:moveTo>
                <a:lnTo>
                  <a:pt x="11756703" y="0"/>
                </a:lnTo>
                <a:lnTo>
                  <a:pt x="11756703" y="1621614"/>
                </a:lnTo>
                <a:lnTo>
                  <a:pt x="0" y="1621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54394" y="4022430"/>
            <a:ext cx="6133606" cy="5842145"/>
          </a:xfrm>
          <a:custGeom>
            <a:avLst/>
            <a:gdLst/>
            <a:ahLst/>
            <a:cxnLst/>
            <a:rect r="r" b="b" t="t" l="l"/>
            <a:pathLst>
              <a:path h="5842145" w="6133606">
                <a:moveTo>
                  <a:pt x="0" y="0"/>
                </a:moveTo>
                <a:lnTo>
                  <a:pt x="6133606" y="0"/>
                </a:lnTo>
                <a:lnTo>
                  <a:pt x="6133606" y="5842145"/>
                </a:lnTo>
                <a:lnTo>
                  <a:pt x="0" y="5842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8" r="-11480" b="-13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02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The percentage of unique products increase in 2021 vs. 2020?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656633" y="2884682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879275"/>
            <a:ext cx="10078653" cy="3255991"/>
          </a:xfrm>
          <a:custGeom>
            <a:avLst/>
            <a:gdLst/>
            <a:ahLst/>
            <a:cxnLst/>
            <a:rect r="r" b="b" t="t" l="l"/>
            <a:pathLst>
              <a:path h="3255991" w="10078653">
                <a:moveTo>
                  <a:pt x="0" y="0"/>
                </a:moveTo>
                <a:lnTo>
                  <a:pt x="10078653" y="0"/>
                </a:lnTo>
                <a:lnTo>
                  <a:pt x="10078653" y="3255991"/>
                </a:lnTo>
                <a:lnTo>
                  <a:pt x="0" y="3255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9" r="-131022" b="-10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1509" y="7173366"/>
            <a:ext cx="4897144" cy="3151734"/>
          </a:xfrm>
          <a:custGeom>
            <a:avLst/>
            <a:gdLst/>
            <a:ahLst/>
            <a:cxnLst/>
            <a:rect r="r" b="b" t="t" l="l"/>
            <a:pathLst>
              <a:path h="3151734" w="4897144">
                <a:moveTo>
                  <a:pt x="0" y="0"/>
                </a:moveTo>
                <a:lnTo>
                  <a:pt x="4897144" y="0"/>
                </a:lnTo>
                <a:lnTo>
                  <a:pt x="4897144" y="3151734"/>
                </a:lnTo>
                <a:lnTo>
                  <a:pt x="0" y="315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29" r="0" b="-2186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44675" y="3879275"/>
            <a:ext cx="7990470" cy="5006360"/>
          </a:xfrm>
          <a:custGeom>
            <a:avLst/>
            <a:gdLst/>
            <a:ahLst/>
            <a:cxnLst/>
            <a:rect r="r" b="b" t="t" l="l"/>
            <a:pathLst>
              <a:path h="5006360" w="7990470">
                <a:moveTo>
                  <a:pt x="0" y="0"/>
                </a:moveTo>
                <a:lnTo>
                  <a:pt x="7990470" y="0"/>
                </a:lnTo>
                <a:lnTo>
                  <a:pt x="7990470" y="5006360"/>
                </a:lnTo>
                <a:lnTo>
                  <a:pt x="0" y="5006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54" t="0" r="-1080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03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1350" y="297576"/>
            <a:ext cx="15886650" cy="2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Report with all the unique product counts for each segment and sort them in descending order of product counts.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656633" y="2884682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387619"/>
            <a:ext cx="9895033" cy="6899381"/>
          </a:xfrm>
          <a:custGeom>
            <a:avLst/>
            <a:gdLst/>
            <a:ahLst/>
            <a:cxnLst/>
            <a:rect r="r" b="b" t="t" l="l"/>
            <a:pathLst>
              <a:path h="6899381" w="9895033">
                <a:moveTo>
                  <a:pt x="0" y="0"/>
                </a:moveTo>
                <a:lnTo>
                  <a:pt x="9895033" y="0"/>
                </a:lnTo>
                <a:lnTo>
                  <a:pt x="9895033" y="6899381"/>
                </a:lnTo>
                <a:lnTo>
                  <a:pt x="0" y="689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3077" y="4263129"/>
            <a:ext cx="9033800" cy="3668568"/>
          </a:xfrm>
          <a:custGeom>
            <a:avLst/>
            <a:gdLst/>
            <a:ahLst/>
            <a:cxnLst/>
            <a:rect r="r" b="b" t="t" l="l"/>
            <a:pathLst>
              <a:path h="3668568" w="9033800">
                <a:moveTo>
                  <a:pt x="0" y="0"/>
                </a:moveTo>
                <a:lnTo>
                  <a:pt x="9033801" y="0"/>
                </a:lnTo>
                <a:lnTo>
                  <a:pt x="9033801" y="3668568"/>
                </a:lnTo>
                <a:lnTo>
                  <a:pt x="0" y="3668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115" b="-565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04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Which segment had the most increase in unique products in 2021 vs 2020?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19169" y="2445008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96441"/>
            <a:ext cx="16516693" cy="7561859"/>
          </a:xfrm>
          <a:custGeom>
            <a:avLst/>
            <a:gdLst/>
            <a:ahLst/>
            <a:cxnLst/>
            <a:rect r="r" b="b" t="t" l="l"/>
            <a:pathLst>
              <a:path h="7561859" w="16516693">
                <a:moveTo>
                  <a:pt x="0" y="0"/>
                </a:moveTo>
                <a:lnTo>
                  <a:pt x="16516693" y="0"/>
                </a:lnTo>
                <a:lnTo>
                  <a:pt x="16516693" y="7561859"/>
                </a:lnTo>
                <a:lnTo>
                  <a:pt x="0" y="756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412924"/>
            <a:ext cx="15796591" cy="4249301"/>
          </a:xfrm>
          <a:custGeom>
            <a:avLst/>
            <a:gdLst/>
            <a:ahLst/>
            <a:cxnLst/>
            <a:rect r="r" b="b" t="t" l="l"/>
            <a:pathLst>
              <a:path h="4249301" w="15796591">
                <a:moveTo>
                  <a:pt x="0" y="0"/>
                </a:moveTo>
                <a:lnTo>
                  <a:pt x="15796591" y="0"/>
                </a:lnTo>
                <a:lnTo>
                  <a:pt x="15796591" y="4249300"/>
                </a:lnTo>
                <a:lnTo>
                  <a:pt x="0" y="424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32527" y="7967024"/>
            <a:ext cx="10687854" cy="2278809"/>
          </a:xfrm>
          <a:custGeom>
            <a:avLst/>
            <a:gdLst/>
            <a:ahLst/>
            <a:cxnLst/>
            <a:rect r="r" b="b" t="t" l="l"/>
            <a:pathLst>
              <a:path h="2278809" w="10687854">
                <a:moveTo>
                  <a:pt x="0" y="0"/>
                </a:moveTo>
                <a:lnTo>
                  <a:pt x="10687854" y="0"/>
                </a:lnTo>
                <a:lnTo>
                  <a:pt x="10687854" y="2278810"/>
                </a:lnTo>
                <a:lnTo>
                  <a:pt x="0" y="2278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175" r="0" b="-2067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1350" y="297576"/>
            <a:ext cx="15886650" cy="174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The products that have the highest and lowest manufacturing costs.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562828" y="2353122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C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170699"/>
            <a:ext cx="16651588" cy="2548050"/>
          </a:xfrm>
          <a:custGeom>
            <a:avLst/>
            <a:gdLst/>
            <a:ahLst/>
            <a:cxnLst/>
            <a:rect r="r" b="b" t="t" l="l"/>
            <a:pathLst>
              <a:path h="2548050" w="16651588">
                <a:moveTo>
                  <a:pt x="0" y="0"/>
                </a:moveTo>
                <a:lnTo>
                  <a:pt x="16651588" y="0"/>
                </a:lnTo>
                <a:lnTo>
                  <a:pt x="16651588" y="2548050"/>
                </a:lnTo>
                <a:lnTo>
                  <a:pt x="0" y="25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8868" y="6718749"/>
            <a:ext cx="9565502" cy="3568251"/>
          </a:xfrm>
          <a:custGeom>
            <a:avLst/>
            <a:gdLst/>
            <a:ahLst/>
            <a:cxnLst/>
            <a:rect r="r" b="b" t="t" l="l"/>
            <a:pathLst>
              <a:path h="3568251" w="9565502">
                <a:moveTo>
                  <a:pt x="0" y="0"/>
                </a:moveTo>
                <a:lnTo>
                  <a:pt x="9565502" y="0"/>
                </a:lnTo>
                <a:lnTo>
                  <a:pt x="9565502" y="3568251"/>
                </a:lnTo>
                <a:lnTo>
                  <a:pt x="0" y="3568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747" b="-1264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4726"/>
            <a:ext cx="2782858" cy="17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5"/>
              </a:lnSpc>
            </a:pPr>
            <a:r>
              <a:rPr lang="en-US" sz="11476">
                <a:solidFill>
                  <a:srgbClr val="1B1B1B"/>
                </a:solidFill>
                <a:latin typeface="League Spartan Bold"/>
              </a:rPr>
              <a:t>06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1350" y="297576"/>
            <a:ext cx="15886650" cy="2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A report which contains the top 5 customers who received an average high pre_invoice_discount_pct for the fiscal year 2021 and in the Indian market.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687901" y="3131392"/>
            <a:ext cx="8753538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SQL QUERY AND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DAGD_fQ_R0M</dc:identifier>
  <dcterms:modified xsi:type="dcterms:W3CDTF">2011-08-01T06:04:30Z</dcterms:modified>
  <cp:revision>1</cp:revision>
  <dc:title>CODEBASICSRESUME PROJECT CHALLENGE</dc:title>
</cp:coreProperties>
</file>