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p:cViewPr varScale="1">
        <p:scale>
          <a:sx n="66" d="100"/>
          <a:sy n="6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A4F96CF-7B05-4A26-BBCD-AA5533D645C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99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76CB92-03DB-4DB2-9DE3-BAA6FF5B8B9D}"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4F96CF-7B05-4A26-BBCD-AA5533D645C0}" type="slidenum">
              <a:rPr lang="en-IN" smtClean="0"/>
              <a:t>‹#›</a:t>
            </a:fld>
            <a:endParaRPr lang="en-IN"/>
          </a:p>
        </p:txBody>
      </p:sp>
    </p:spTree>
    <p:extLst>
      <p:ext uri="{BB962C8B-B14F-4D97-AF65-F5344CB8AC3E}">
        <p14:creationId xmlns:p14="http://schemas.microsoft.com/office/powerpoint/2010/main" val="28880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693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9765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spTree>
    <p:extLst>
      <p:ext uri="{BB962C8B-B14F-4D97-AF65-F5344CB8AC3E}">
        <p14:creationId xmlns:p14="http://schemas.microsoft.com/office/powerpoint/2010/main" val="3475196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5133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794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34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226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spTree>
    <p:extLst>
      <p:ext uri="{BB962C8B-B14F-4D97-AF65-F5344CB8AC3E}">
        <p14:creationId xmlns:p14="http://schemas.microsoft.com/office/powerpoint/2010/main" val="34250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6CB92-03DB-4DB2-9DE3-BAA6FF5B8B9D}"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F96CF-7B05-4A26-BBCD-AA5533D645C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14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6CB92-03DB-4DB2-9DE3-BAA6FF5B8B9D}"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4F96CF-7B05-4A26-BBCD-AA5533D645C0}" type="slidenum">
              <a:rPr lang="en-IN" smtClean="0"/>
              <a:t>‹#›</a:t>
            </a:fld>
            <a:endParaRPr lang="en-IN"/>
          </a:p>
        </p:txBody>
      </p:sp>
    </p:spTree>
    <p:extLst>
      <p:ext uri="{BB962C8B-B14F-4D97-AF65-F5344CB8AC3E}">
        <p14:creationId xmlns:p14="http://schemas.microsoft.com/office/powerpoint/2010/main" val="297773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6CB92-03DB-4DB2-9DE3-BAA6FF5B8B9D}"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4F96CF-7B05-4A26-BBCD-AA5533D645C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859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6CB92-03DB-4DB2-9DE3-BAA6FF5B8B9D}"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4F96CF-7B05-4A26-BBCD-AA5533D645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8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6CB92-03DB-4DB2-9DE3-BAA6FF5B8B9D}"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4F96CF-7B05-4A26-BBCD-AA5533D645C0}" type="slidenum">
              <a:rPr lang="en-IN" smtClean="0"/>
              <a:t>‹#›</a:t>
            </a:fld>
            <a:endParaRPr lang="en-IN"/>
          </a:p>
        </p:txBody>
      </p:sp>
    </p:spTree>
    <p:extLst>
      <p:ext uri="{BB962C8B-B14F-4D97-AF65-F5344CB8AC3E}">
        <p14:creationId xmlns:p14="http://schemas.microsoft.com/office/powerpoint/2010/main" val="101124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76CB92-03DB-4DB2-9DE3-BAA6FF5B8B9D}"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4F96CF-7B05-4A26-BBCD-AA5533D645C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42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76CB92-03DB-4DB2-9DE3-BAA6FF5B8B9D}"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4F96CF-7B05-4A26-BBCD-AA5533D645C0}" type="slidenum">
              <a:rPr lang="en-IN" smtClean="0"/>
              <a:t>‹#›</a:t>
            </a:fld>
            <a:endParaRPr lang="en-IN"/>
          </a:p>
        </p:txBody>
      </p:sp>
    </p:spTree>
    <p:extLst>
      <p:ext uri="{BB962C8B-B14F-4D97-AF65-F5344CB8AC3E}">
        <p14:creationId xmlns:p14="http://schemas.microsoft.com/office/powerpoint/2010/main" val="41314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76CB92-03DB-4DB2-9DE3-BAA6FF5B8B9D}" type="datetimeFigureOut">
              <a:rPr lang="en-IN" smtClean="0"/>
              <a:t>28-05-2022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4F96CF-7B05-4A26-BBCD-AA5533D645C0}" type="slidenum">
              <a:rPr lang="en-IN" smtClean="0"/>
              <a:t>‹#›</a:t>
            </a:fld>
            <a:endParaRPr lang="en-IN"/>
          </a:p>
        </p:txBody>
      </p:sp>
    </p:spTree>
    <p:extLst>
      <p:ext uri="{BB962C8B-B14F-4D97-AF65-F5344CB8AC3E}">
        <p14:creationId xmlns:p14="http://schemas.microsoft.com/office/powerpoint/2010/main" val="1111955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43C7-148F-4A66-A449-83BE98050B1B}"/>
              </a:ext>
            </a:extLst>
          </p:cNvPr>
          <p:cNvSpPr>
            <a:spLocks noGrp="1"/>
          </p:cNvSpPr>
          <p:nvPr>
            <p:ph type="ctrTitle"/>
          </p:nvPr>
        </p:nvSpPr>
        <p:spPr/>
        <p:txBody>
          <a:bodyPr/>
          <a:lstStyle/>
          <a:p>
            <a:r>
              <a:rPr lang="en-IN" dirty="0"/>
              <a:t>Indian Automotive Analysis </a:t>
            </a:r>
          </a:p>
        </p:txBody>
      </p:sp>
      <p:sp>
        <p:nvSpPr>
          <p:cNvPr id="3" name="Subtitle 2">
            <a:extLst>
              <a:ext uri="{FF2B5EF4-FFF2-40B4-BE49-F238E27FC236}">
                <a16:creationId xmlns:a16="http://schemas.microsoft.com/office/drawing/2014/main" id="{48CFE125-46B8-44FD-B318-8E3CA1EAA1A8}"/>
              </a:ext>
            </a:extLst>
          </p:cNvPr>
          <p:cNvSpPr>
            <a:spLocks noGrp="1"/>
          </p:cNvSpPr>
          <p:nvPr>
            <p:ph type="subTitle" idx="1"/>
          </p:nvPr>
        </p:nvSpPr>
        <p:spPr/>
        <p:txBody>
          <a:bodyPr/>
          <a:lstStyle/>
          <a:p>
            <a:r>
              <a:rPr lang="en-IN" dirty="0"/>
              <a:t>By Shankhadeep Sarkar</a:t>
            </a:r>
          </a:p>
          <a:p>
            <a:endParaRPr lang="en-IN" dirty="0"/>
          </a:p>
        </p:txBody>
      </p:sp>
    </p:spTree>
    <p:extLst>
      <p:ext uri="{BB962C8B-B14F-4D97-AF65-F5344CB8AC3E}">
        <p14:creationId xmlns:p14="http://schemas.microsoft.com/office/powerpoint/2010/main" val="2353941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70F02-4BC1-40C9-BFE4-7769C412139D}"/>
              </a:ext>
            </a:extLst>
          </p:cNvPr>
          <p:cNvSpPr txBox="1"/>
          <p:nvPr/>
        </p:nvSpPr>
        <p:spPr>
          <a:xfrm>
            <a:off x="619225" y="621369"/>
            <a:ext cx="10953549" cy="2308324"/>
          </a:xfrm>
          <a:prstGeom prst="rect">
            <a:avLst/>
          </a:prstGeom>
          <a:noFill/>
        </p:spPr>
        <p:txBody>
          <a:bodyPr wrap="square">
            <a:spAutoFit/>
          </a:bodyPr>
          <a:lstStyle/>
          <a:p>
            <a:r>
              <a:rPr lang="en-US" i="0" dirty="0">
                <a:solidFill>
                  <a:srgbClr val="000000"/>
                </a:solidFill>
                <a:effectLst/>
                <a:latin typeface="Helvetica Neue"/>
              </a:rPr>
              <a:t>Indian market loves car with decent values of power and performance of the engine. Ex-Showroom price is positively correlated to Displacement-Showroom Price is Positively Correlated to the number of Cylinders. This means, more the number of cylinders, more the ex-showroom price. The more the number of cylinders in a car, the more will be its displacement. Generally speaking, the higher an engine’s displacement the more power it can create. The number of doors is highly negatively correlated with Displacement. That makes sense, right since sports car has less number of doors and its mileage is very less and the power is very high including price. Now lets look into features like new technologies and safety and other features. Indian market is catching up to most of new technology.</a:t>
            </a:r>
            <a:endParaRPr lang="en-IN" dirty="0"/>
          </a:p>
        </p:txBody>
      </p:sp>
      <p:sp>
        <p:nvSpPr>
          <p:cNvPr id="5" name="TextBox 4">
            <a:extLst>
              <a:ext uri="{FF2B5EF4-FFF2-40B4-BE49-F238E27FC236}">
                <a16:creationId xmlns:a16="http://schemas.microsoft.com/office/drawing/2014/main" id="{8B63F3D3-B7A0-42F5-85B3-9BF8F6260A00}"/>
              </a:ext>
            </a:extLst>
          </p:cNvPr>
          <p:cNvSpPr txBox="1"/>
          <p:nvPr/>
        </p:nvSpPr>
        <p:spPr>
          <a:xfrm>
            <a:off x="747562" y="2929693"/>
            <a:ext cx="10783503" cy="3139321"/>
          </a:xfrm>
          <a:prstGeom prst="rect">
            <a:avLst/>
          </a:prstGeom>
          <a:noFill/>
        </p:spPr>
        <p:txBody>
          <a:bodyPr wrap="square">
            <a:spAutoFit/>
          </a:bodyPr>
          <a:lstStyle/>
          <a:p>
            <a:r>
              <a:rPr lang="en-US" b="1" i="0" dirty="0">
                <a:solidFill>
                  <a:srgbClr val="000000"/>
                </a:solidFill>
                <a:effectLst/>
                <a:latin typeface="Helvetica Neue"/>
              </a:rPr>
              <a:t> </a:t>
            </a:r>
            <a:r>
              <a:rPr lang="en-US" i="0" dirty="0">
                <a:solidFill>
                  <a:srgbClr val="000000"/>
                </a:solidFill>
                <a:effectLst/>
                <a:latin typeface="Helvetica Neue"/>
              </a:rPr>
              <a:t>Most of the cars are having power steering with electric or hydraulic power. Almost all cars have power window. Keyless entry is also present in most of the cars. Indian also prefer audio system and Bluetooth in their car Most of the cars have 4-10 number of seats which means Indian buyer loves big cars which makes sense since most favorable cars in Indian market are SUV and Hatchbacks. Buyers do like leather as their seat fabric. Most of the cars are automatic and hence tells us that Indian market is moving towards automation. Indian market has also uses advanced feature for brake system, theft proof system , Multifunction Display etc. For </a:t>
            </a:r>
            <a:r>
              <a:rPr lang="en-US" i="0" dirty="0" err="1">
                <a:solidFill>
                  <a:srgbClr val="000000"/>
                </a:solidFill>
                <a:effectLst/>
                <a:latin typeface="Helvetica Neue"/>
              </a:rPr>
              <a:t>aadvanced</a:t>
            </a:r>
            <a:r>
              <a:rPr lang="en-US" i="0" dirty="0">
                <a:solidFill>
                  <a:srgbClr val="000000"/>
                </a:solidFill>
                <a:effectLst/>
                <a:latin typeface="Helvetica Neue"/>
              </a:rPr>
              <a:t> brake system:-EBA_(</a:t>
            </a:r>
            <a:r>
              <a:rPr lang="en-US" i="0" dirty="0" err="1">
                <a:solidFill>
                  <a:srgbClr val="000000"/>
                </a:solidFill>
                <a:effectLst/>
                <a:latin typeface="Helvetica Neue"/>
              </a:rPr>
              <a:t>Electronic_Brake_Assist</a:t>
            </a:r>
            <a:r>
              <a:rPr lang="en-US" i="0" dirty="0">
                <a:solidFill>
                  <a:srgbClr val="000000"/>
                </a:solidFill>
                <a:effectLst/>
                <a:latin typeface="Helvetica Neue"/>
              </a:rPr>
              <a:t>),EBD_(</a:t>
            </a:r>
            <a:r>
              <a:rPr lang="en-US" i="0" dirty="0" err="1">
                <a:solidFill>
                  <a:srgbClr val="000000"/>
                </a:solidFill>
                <a:effectLst/>
                <a:latin typeface="Helvetica Neue"/>
              </a:rPr>
              <a:t>Electronic_Brake-force_Distribution</a:t>
            </a:r>
            <a:r>
              <a:rPr lang="en-US" i="0" dirty="0">
                <a:solidFill>
                  <a:srgbClr val="000000"/>
                </a:solidFill>
                <a:effectLst/>
                <a:latin typeface="Helvetica Neue"/>
              </a:rPr>
              <a:t>) these technologies are present in most of the cars which is also good for safety purpose. But on the same hand It is does not have ESP,EBA which is also new technologies hence we can say Indian market has </a:t>
            </a:r>
            <a:r>
              <a:rPr lang="en-US" i="0" dirty="0" err="1">
                <a:solidFill>
                  <a:srgbClr val="000000"/>
                </a:solidFill>
                <a:effectLst/>
                <a:latin typeface="Helvetica Neue"/>
              </a:rPr>
              <a:t>decsnt</a:t>
            </a:r>
            <a:r>
              <a:rPr lang="en-US" i="0" dirty="0">
                <a:solidFill>
                  <a:srgbClr val="000000"/>
                </a:solidFill>
                <a:effectLst/>
                <a:latin typeface="Helvetica Neue"/>
              </a:rPr>
              <a:t> or average amount of cars with new technology.</a:t>
            </a:r>
            <a:endParaRPr lang="en-IN" dirty="0"/>
          </a:p>
        </p:txBody>
      </p:sp>
    </p:spTree>
    <p:extLst>
      <p:ext uri="{BB962C8B-B14F-4D97-AF65-F5344CB8AC3E}">
        <p14:creationId xmlns:p14="http://schemas.microsoft.com/office/powerpoint/2010/main" val="251472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A2AC-F5AB-4034-AE47-018E04A2252A}"/>
              </a:ext>
            </a:extLst>
          </p:cNvPr>
          <p:cNvSpPr>
            <a:spLocks noGrp="1"/>
          </p:cNvSpPr>
          <p:nvPr>
            <p:ph type="title"/>
          </p:nvPr>
        </p:nvSpPr>
        <p:spPr/>
        <p:txBody>
          <a:bodyPr/>
          <a:lstStyle/>
          <a:p>
            <a:r>
              <a:rPr lang="en-IN" dirty="0"/>
              <a:t>Conclusion of Cluster Analysis</a:t>
            </a:r>
          </a:p>
        </p:txBody>
      </p:sp>
      <p:sp>
        <p:nvSpPr>
          <p:cNvPr id="3" name="Content Placeholder 2">
            <a:extLst>
              <a:ext uri="{FF2B5EF4-FFF2-40B4-BE49-F238E27FC236}">
                <a16:creationId xmlns:a16="http://schemas.microsoft.com/office/drawing/2014/main" id="{5ADDEC5E-0447-49DE-811B-1DDB0A322FF0}"/>
              </a:ext>
            </a:extLst>
          </p:cNvPr>
          <p:cNvSpPr>
            <a:spLocks noGrp="1"/>
          </p:cNvSpPr>
          <p:nvPr>
            <p:ph idx="1"/>
          </p:nvPr>
        </p:nvSpPr>
        <p:spPr/>
        <p:txBody>
          <a:bodyPr>
            <a:normAutofit fontScale="85000" lnSpcReduction="20000"/>
          </a:bodyPr>
          <a:lstStyle/>
          <a:p>
            <a:r>
              <a:rPr lang="en-US" dirty="0"/>
              <a:t>Based on the above analysis we can analyze the Indian market more efficiently and thoroughly. We can see that all the cars are now separated with clusters some cars may have same cluster which will help us to make a strategy to counter the competition as a company. Companies can use cluster analysis to generate good strategy to lead the market. As we took an example of Tata </a:t>
            </a:r>
            <a:r>
              <a:rPr lang="en-US" dirty="0" err="1"/>
              <a:t>nexon</a:t>
            </a:r>
            <a:r>
              <a:rPr lang="en-US" dirty="0"/>
              <a:t> a car model manufactured by Tata one of the leading automobile company. We looked into the cluster it belongs to and analyzed it we saw that most variants are of the car makers in those clusters are Maruti Suzuki , Hyundai, Mahindra. With clustering there are too many variable taken in consideration which are hard to be traced by normal methods. The clusters generated by the Keans model can be used to identify what is the strategic group that form a strong competition to the company products in the market it also show the close clusters to this group which also can be put in consideration in some cases. </a:t>
            </a:r>
            <a:endParaRPr lang="en-IN" dirty="0"/>
          </a:p>
        </p:txBody>
      </p:sp>
    </p:spTree>
    <p:extLst>
      <p:ext uri="{BB962C8B-B14F-4D97-AF65-F5344CB8AC3E}">
        <p14:creationId xmlns:p14="http://schemas.microsoft.com/office/powerpoint/2010/main" val="338558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E6B061-4880-4DB1-AD1A-65DA9E8CE95C}"/>
              </a:ext>
            </a:extLst>
          </p:cNvPr>
          <p:cNvSpPr txBox="1"/>
          <p:nvPr/>
        </p:nvSpPr>
        <p:spPr>
          <a:xfrm>
            <a:off x="587142" y="968208"/>
            <a:ext cx="10895797" cy="1200329"/>
          </a:xfrm>
          <a:prstGeom prst="rect">
            <a:avLst/>
          </a:prstGeom>
          <a:noFill/>
        </p:spPr>
        <p:txBody>
          <a:bodyPr wrap="square">
            <a:spAutoFit/>
          </a:bodyPr>
          <a:lstStyle/>
          <a:p>
            <a:r>
              <a:rPr lang="en-US" dirty="0"/>
              <a:t>Though as tempting as it's to use clustering to produce strategic groups it worth mentioning that the clustering process itself is a little bit ambiguous and features contribution to the clustering process can't be easily explained so the overall interpretability of the model forms a challenge .Clustering may be not determinant but it can be used to augment the management decision by using it side by side with human intuition to come out with the right strategic group.</a:t>
            </a:r>
            <a:endParaRPr lang="en-IN" dirty="0"/>
          </a:p>
        </p:txBody>
      </p:sp>
      <p:sp>
        <p:nvSpPr>
          <p:cNvPr id="5" name="TextBox 4">
            <a:extLst>
              <a:ext uri="{FF2B5EF4-FFF2-40B4-BE49-F238E27FC236}">
                <a16:creationId xmlns:a16="http://schemas.microsoft.com/office/drawing/2014/main" id="{9AC4E699-E37F-4245-B077-C38BAD1CA71D}"/>
              </a:ext>
            </a:extLst>
          </p:cNvPr>
          <p:cNvSpPr txBox="1"/>
          <p:nvPr/>
        </p:nvSpPr>
        <p:spPr>
          <a:xfrm>
            <a:off x="3289434" y="3536494"/>
            <a:ext cx="6097604" cy="584775"/>
          </a:xfrm>
          <a:prstGeom prst="rect">
            <a:avLst/>
          </a:prstGeom>
          <a:noFill/>
        </p:spPr>
        <p:txBody>
          <a:bodyPr wrap="square">
            <a:spAutoFit/>
          </a:bodyPr>
          <a:lstStyle/>
          <a:p>
            <a:r>
              <a:rPr lang="en-US" b="1" dirty="0">
                <a:solidFill>
                  <a:srgbClr val="000000"/>
                </a:solidFill>
                <a:latin typeface="Helvetica Neue"/>
              </a:rPr>
              <a:t>                       </a:t>
            </a:r>
            <a:r>
              <a:rPr lang="en-US" sz="3200" b="1" dirty="0">
                <a:solidFill>
                  <a:srgbClr val="000000"/>
                </a:solidFill>
                <a:latin typeface="Helvetica Neue"/>
              </a:rPr>
              <a:t>Thank you</a:t>
            </a:r>
            <a:endParaRPr lang="en-IN" sz="3200" dirty="0"/>
          </a:p>
        </p:txBody>
      </p:sp>
    </p:spTree>
    <p:extLst>
      <p:ext uri="{BB962C8B-B14F-4D97-AF65-F5344CB8AC3E}">
        <p14:creationId xmlns:p14="http://schemas.microsoft.com/office/powerpoint/2010/main" val="113365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6189-6ABF-4593-9AE0-B4E467C070A8}"/>
              </a:ext>
            </a:extLst>
          </p:cNvPr>
          <p:cNvSpPr>
            <a:spLocks noGrp="1"/>
          </p:cNvSpPr>
          <p:nvPr>
            <p:ph type="title"/>
          </p:nvPr>
        </p:nvSpPr>
        <p:spPr/>
        <p:txBody>
          <a:bodyPr>
            <a:normAutofit fontScale="90000"/>
          </a:bodyPr>
          <a:lstStyle/>
          <a:p>
            <a:br>
              <a:rPr lang="en-US" b="1" i="0" dirty="0">
                <a:solidFill>
                  <a:srgbClr val="31333F"/>
                </a:solidFill>
                <a:effectLst/>
                <a:latin typeface="Source Sans Pro" panose="020B0503030403020204" pitchFamily="34" charset="0"/>
              </a:rPr>
            </a:br>
            <a:br>
              <a:rPr lang="en-US" b="1" i="0" dirty="0">
                <a:solidFill>
                  <a:srgbClr val="31333F"/>
                </a:solidFill>
                <a:effectLst/>
                <a:latin typeface="Source Sans Pro" panose="020B0503030403020204" pitchFamily="34" charset="0"/>
              </a:rPr>
            </a:br>
            <a:r>
              <a:rPr lang="en-US" b="1" i="0" dirty="0">
                <a:solidFill>
                  <a:srgbClr val="31333F"/>
                </a:solidFill>
                <a:effectLst/>
                <a:latin typeface="Source Sans Pro" panose="020B0503030403020204" pitchFamily="34" charset="0"/>
              </a:rPr>
              <a:t>How the Automotive Industry could harness data to take informed decisions?</a:t>
            </a:r>
            <a:br>
              <a:rPr lang="en-US" b="1" i="0" dirty="0">
                <a:solidFill>
                  <a:srgbClr val="31333F"/>
                </a:solidFill>
                <a:effectLst/>
                <a:latin typeface="Source Sans Pro" panose="020B0503030403020204" pitchFamily="34" charset="0"/>
              </a:rPr>
            </a:br>
            <a:br>
              <a:rPr lang="en-US" b="0" i="0" dirty="0">
                <a:solidFill>
                  <a:srgbClr val="31333F"/>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29141C88-0E57-44D4-AB35-7EAEC726950D}"/>
              </a:ext>
            </a:extLst>
          </p:cNvPr>
          <p:cNvSpPr>
            <a:spLocks noGrp="1"/>
          </p:cNvSpPr>
          <p:nvPr>
            <p:ph idx="1"/>
          </p:nvPr>
        </p:nvSpPr>
        <p:spPr/>
        <p:txBody>
          <a:bodyPr>
            <a:normAutofit lnSpcReduction="10000"/>
          </a:bodyPr>
          <a:lstStyle/>
          <a:p>
            <a:pPr algn="l"/>
            <a:r>
              <a:rPr lang="en-US" b="0" i="0" dirty="0">
                <a:solidFill>
                  <a:srgbClr val="31333F"/>
                </a:solidFill>
                <a:effectLst/>
                <a:latin typeface="Source Sans Pro" panose="020B0503030403020204" pitchFamily="34" charset="0"/>
              </a:rPr>
              <a:t>The Automotive Industry continues to face a dynamic set of challenges. For those with right ambition it represents an exiting time with opportunities to differentiate and stand out from the crowd. One area that has the opportunity to deliver significant competitive advantage is analytics. At present, automotive companies are capable of collecting and analyzing an enormous amount of raw data. Advancements in data analytics and its fusion with the automotive industry has led to smarter, more connected vehicles, and drastic improvements in sales and marketing.</a:t>
            </a:r>
          </a:p>
          <a:p>
            <a:endParaRPr lang="en-IN" dirty="0"/>
          </a:p>
        </p:txBody>
      </p:sp>
    </p:spTree>
    <p:extLst>
      <p:ext uri="{BB962C8B-B14F-4D97-AF65-F5344CB8AC3E}">
        <p14:creationId xmlns:p14="http://schemas.microsoft.com/office/powerpoint/2010/main" val="413904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26B6E-6AA2-4BA4-A764-EBD305B61A44}"/>
              </a:ext>
            </a:extLst>
          </p:cNvPr>
          <p:cNvSpPr txBox="1"/>
          <p:nvPr/>
        </p:nvSpPr>
        <p:spPr>
          <a:xfrm>
            <a:off x="673768" y="376603"/>
            <a:ext cx="10857297" cy="1754326"/>
          </a:xfrm>
          <a:prstGeom prst="rect">
            <a:avLst/>
          </a:prstGeom>
          <a:noFill/>
        </p:spPr>
        <p:txBody>
          <a:bodyPr wrap="square">
            <a:spAutoFit/>
          </a:bodyPr>
          <a:lstStyle/>
          <a:p>
            <a:pPr algn="l"/>
            <a:endParaRPr lang="en-US" b="0" i="0" dirty="0">
              <a:solidFill>
                <a:srgbClr val="31333F"/>
              </a:solidFill>
              <a:effectLst/>
              <a:latin typeface="Source Sans Pro" panose="020B0503030403020204" pitchFamily="34" charset="0"/>
            </a:endParaRPr>
          </a:p>
          <a:p>
            <a:pPr algn="l"/>
            <a:r>
              <a:rPr lang="en-US" b="0" i="0" dirty="0">
                <a:solidFill>
                  <a:srgbClr val="31333F"/>
                </a:solidFill>
                <a:effectLst/>
                <a:latin typeface="Source Sans Pro" panose="020B0503030403020204" pitchFamily="34" charset="0"/>
              </a:rPr>
              <a:t>IHS Automotive has estimated that an average car produces approximately 30 terabytes of data daily. The onus is then on manufacturers to effectively use the data for competitive advantage. Since so much data is produced, the automotive industry today has turned into a data-driven industry. Thus, automobile manufacturers can use data analytics software to glean new insights into their business and make better decisions, which can then be used to maintain and expand market position and profits.</a:t>
            </a:r>
          </a:p>
        </p:txBody>
      </p:sp>
      <p:sp>
        <p:nvSpPr>
          <p:cNvPr id="5" name="TextBox 4">
            <a:extLst>
              <a:ext uri="{FF2B5EF4-FFF2-40B4-BE49-F238E27FC236}">
                <a16:creationId xmlns:a16="http://schemas.microsoft.com/office/drawing/2014/main" id="{BB82FCB5-A06E-44A7-8435-260F26F19BCA}"/>
              </a:ext>
            </a:extLst>
          </p:cNvPr>
          <p:cNvSpPr txBox="1"/>
          <p:nvPr/>
        </p:nvSpPr>
        <p:spPr>
          <a:xfrm>
            <a:off x="667351" y="2274838"/>
            <a:ext cx="10857297" cy="2308324"/>
          </a:xfrm>
          <a:prstGeom prst="rect">
            <a:avLst/>
          </a:prstGeom>
          <a:noFill/>
        </p:spPr>
        <p:txBody>
          <a:bodyPr wrap="square">
            <a:spAutoFit/>
          </a:bodyPr>
          <a:lstStyle/>
          <a:p>
            <a:pPr algn="l">
              <a:buFont typeface="Arial" panose="020B0604020202020204" pitchFamily="34" charset="0"/>
              <a:buChar char="•"/>
            </a:pPr>
            <a:r>
              <a:rPr lang="en-US" b="0" i="0" dirty="0">
                <a:solidFill>
                  <a:srgbClr val="31333F"/>
                </a:solidFill>
                <a:effectLst/>
                <a:latin typeface="Source Sans Pro" panose="020B0503030403020204" pitchFamily="34" charset="0"/>
              </a:rPr>
              <a:t>Designs and Productions:</a:t>
            </a:r>
          </a:p>
          <a:p>
            <a:pPr marL="742950" lvl="1" indent="-285750" algn="l">
              <a:buFont typeface="Arial" panose="020B0604020202020204" pitchFamily="34" charset="0"/>
              <a:buChar char="•"/>
            </a:pPr>
            <a:r>
              <a:rPr lang="en-US" b="0" i="0" dirty="0">
                <a:solidFill>
                  <a:srgbClr val="31333F"/>
                </a:solidFill>
                <a:effectLst/>
                <a:latin typeface="Source Sans Pro" panose="020B0503030403020204" pitchFamily="34" charset="0"/>
              </a:rPr>
              <a:t>Data science and Data analysis is now being used extensively by manufacturers to improve many aspects of their business processes. For example, once the proper sensors are installed in a vehicle, predictive analytics can easily be used by engineers to view and predict potential issues before they become problems. Therefore, they can advise the customer to go for an early service.</a:t>
            </a:r>
          </a:p>
          <a:p>
            <a:pPr marL="742950" lvl="1" indent="-285750" algn="l">
              <a:buFont typeface="Arial" panose="020B0604020202020204" pitchFamily="34" charset="0"/>
              <a:buChar char="•"/>
            </a:pPr>
            <a:r>
              <a:rPr lang="en-US" b="0" i="0" dirty="0">
                <a:solidFill>
                  <a:srgbClr val="31333F"/>
                </a:solidFill>
                <a:effectLst/>
                <a:latin typeface="Source Sans Pro" panose="020B0503030403020204" pitchFamily="34" charset="0"/>
              </a:rPr>
              <a:t>With regard to vehicle design, car manufacturing companies are now using data analytic tools to assist the design process by analyzing the performance models to determine the optimal aerodynamics for future models.</a:t>
            </a:r>
          </a:p>
        </p:txBody>
      </p:sp>
    </p:spTree>
    <p:extLst>
      <p:ext uri="{BB962C8B-B14F-4D97-AF65-F5344CB8AC3E}">
        <p14:creationId xmlns:p14="http://schemas.microsoft.com/office/powerpoint/2010/main" val="62308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EBF7FA-8F5D-42E9-BD8A-A54AF34E1318}"/>
              </a:ext>
            </a:extLst>
          </p:cNvPr>
          <p:cNvSpPr txBox="1"/>
          <p:nvPr/>
        </p:nvSpPr>
        <p:spPr>
          <a:xfrm>
            <a:off x="795688" y="947868"/>
            <a:ext cx="10433786"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31333F"/>
                </a:solidFill>
                <a:effectLst/>
                <a:latin typeface="Source Sans Pro" panose="020B0503030403020204" pitchFamily="34" charset="0"/>
              </a:rPr>
              <a:t>Sales and Marketing:</a:t>
            </a:r>
          </a:p>
          <a:p>
            <a:pPr marL="742950" lvl="1" indent="-285750" algn="l">
              <a:buFont typeface="Arial" panose="020B0604020202020204" pitchFamily="34" charset="0"/>
              <a:buChar char="•"/>
            </a:pPr>
            <a:r>
              <a:rPr lang="en-US" b="0" i="0" dirty="0">
                <a:solidFill>
                  <a:srgbClr val="31333F"/>
                </a:solidFill>
                <a:effectLst/>
                <a:latin typeface="Source Sans Pro" panose="020B0503030403020204" pitchFamily="34" charset="0"/>
              </a:rPr>
              <a:t>Another critical use for data analytics in the automotive industry is in personalizing and targeting marketing and sales. Automotive companies understand the value of their customer’s trust and loyalty, and effective usage of data allows an unparalleled customer experience.</a:t>
            </a:r>
          </a:p>
          <a:p>
            <a:pPr marL="742950" lvl="1" indent="-285750" algn="l">
              <a:buFont typeface="Arial" panose="020B0604020202020204" pitchFamily="34" charset="0"/>
              <a:buChar char="•"/>
            </a:pPr>
            <a:r>
              <a:rPr lang="en-US" b="0" i="0" dirty="0">
                <a:solidFill>
                  <a:srgbClr val="31333F"/>
                </a:solidFill>
                <a:effectLst/>
                <a:latin typeface="Source Sans Pro" panose="020B0503030403020204" pitchFamily="34" charset="0"/>
              </a:rPr>
              <a:t>Predictive analytics is very much in play in the aftermarket services such as maintenance and personalization services, all are being integrated with data analytics in order to provide customers with ever greater levels of service.</a:t>
            </a:r>
          </a:p>
          <a:p>
            <a:pPr marL="742950" lvl="1" indent="-285750" algn="l">
              <a:buFont typeface="Arial" panose="020B0604020202020204" pitchFamily="34" charset="0"/>
              <a:buChar char="•"/>
            </a:pPr>
            <a:r>
              <a:rPr lang="en-US" b="0" i="0" dirty="0">
                <a:solidFill>
                  <a:srgbClr val="31333F"/>
                </a:solidFill>
                <a:effectLst/>
                <a:latin typeface="Source Sans Pro" panose="020B0503030403020204" pitchFamily="34" charset="0"/>
              </a:rPr>
              <a:t>Additionally, predictive analytics can help the automotive companies to give real-time feedback to the customers, and use it as historical data which then help improve their services in the future.</a:t>
            </a:r>
          </a:p>
        </p:txBody>
      </p:sp>
      <p:sp>
        <p:nvSpPr>
          <p:cNvPr id="5" name="TextBox 4">
            <a:extLst>
              <a:ext uri="{FF2B5EF4-FFF2-40B4-BE49-F238E27FC236}">
                <a16:creationId xmlns:a16="http://schemas.microsoft.com/office/drawing/2014/main" id="{23807A03-C9F9-4905-BAA5-0EF1BBFDF8D8}"/>
              </a:ext>
            </a:extLst>
          </p:cNvPr>
          <p:cNvSpPr txBox="1"/>
          <p:nvPr/>
        </p:nvSpPr>
        <p:spPr>
          <a:xfrm>
            <a:off x="863065" y="3602306"/>
            <a:ext cx="10299032"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31333F"/>
                </a:solidFill>
                <a:effectLst/>
                <a:latin typeface="Source Sans Pro" panose="020B0503030403020204" pitchFamily="34" charset="0"/>
              </a:rPr>
              <a:t>Essential Takeaways:</a:t>
            </a:r>
          </a:p>
          <a:p>
            <a:pPr marL="742950" lvl="1" indent="-285750" algn="l">
              <a:buFont typeface="Arial" panose="020B0604020202020204" pitchFamily="34" charset="0"/>
              <a:buChar char="•"/>
            </a:pPr>
            <a:r>
              <a:rPr lang="en-US" b="0" i="0" dirty="0">
                <a:solidFill>
                  <a:srgbClr val="31333F"/>
                </a:solidFill>
                <a:effectLst/>
                <a:latin typeface="Source Sans Pro" panose="020B0503030403020204" pitchFamily="34" charset="0"/>
              </a:rPr>
              <a:t>We are now living in a time of automotive innovation. From fully electric cars to self-driving vehicles powered by A.I, innovation we could only imagine in the past is becoming part of our daily lives. This has changed our world, and we can thank data analytics for playing a key role in this shift. It has now become critical that all automotive businesses make full use of data analytics to optimize their manufacturing, customer service and other business areas.</a:t>
            </a:r>
          </a:p>
          <a:p>
            <a:pPr marL="742950" lvl="1" indent="-285750" algn="l">
              <a:buFont typeface="Arial" panose="020B0604020202020204" pitchFamily="34" charset="0"/>
              <a:buChar char="•"/>
            </a:pPr>
            <a:r>
              <a:rPr lang="en-US" b="0" i="0" dirty="0">
                <a:solidFill>
                  <a:srgbClr val="31333F"/>
                </a:solidFill>
                <a:effectLst/>
                <a:latin typeface="Source Sans Pro" panose="020B0503030403020204" pitchFamily="34" charset="0"/>
              </a:rPr>
              <a:t>Thanks to the data-driven age we are living in, data analytics software is now able to help the automotive industry to design and build better cars today, and help make the cars of the future a reality.</a:t>
            </a:r>
          </a:p>
        </p:txBody>
      </p:sp>
    </p:spTree>
    <p:extLst>
      <p:ext uri="{BB962C8B-B14F-4D97-AF65-F5344CB8AC3E}">
        <p14:creationId xmlns:p14="http://schemas.microsoft.com/office/powerpoint/2010/main" val="79362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919D-693A-431D-94B2-A1E8759A9C3F}"/>
              </a:ext>
            </a:extLst>
          </p:cNvPr>
          <p:cNvSpPr>
            <a:spLocks noGrp="1"/>
          </p:cNvSpPr>
          <p:nvPr>
            <p:ph type="title"/>
          </p:nvPr>
        </p:nvSpPr>
        <p:spPr/>
        <p:txBody>
          <a:bodyPr/>
          <a:lstStyle/>
          <a:p>
            <a:r>
              <a:rPr lang="en-IN" dirty="0"/>
              <a:t>Objective of this Report</a:t>
            </a:r>
          </a:p>
        </p:txBody>
      </p:sp>
      <p:sp>
        <p:nvSpPr>
          <p:cNvPr id="5" name="Content Placeholder 4">
            <a:extLst>
              <a:ext uri="{FF2B5EF4-FFF2-40B4-BE49-F238E27FC236}">
                <a16:creationId xmlns:a16="http://schemas.microsoft.com/office/drawing/2014/main" id="{29F58289-BE31-468C-9A9B-58F16520D250}"/>
              </a:ext>
            </a:extLst>
          </p:cNvPr>
          <p:cNvSpPr>
            <a:spLocks noGrp="1"/>
          </p:cNvSpPr>
          <p:nvPr>
            <p:ph idx="1"/>
          </p:nvPr>
        </p:nvSpPr>
        <p:spPr/>
        <p:txBody>
          <a:bodyPr/>
          <a:lstStyle/>
          <a:p>
            <a:r>
              <a:rPr lang="en-US" b="0" i="0" dirty="0">
                <a:solidFill>
                  <a:srgbClr val="000000"/>
                </a:solidFill>
                <a:effectLst/>
                <a:latin typeface="Helvetica Neue"/>
              </a:rPr>
              <a:t>The main objective of this report is to analyze the data of </a:t>
            </a:r>
            <a:r>
              <a:rPr lang="en-US" b="1" i="0" dirty="0">
                <a:solidFill>
                  <a:srgbClr val="000000"/>
                </a:solidFill>
                <a:effectLst/>
                <a:latin typeface="Helvetica Neue"/>
              </a:rPr>
              <a:t>Automotive Industry</a:t>
            </a:r>
            <a:r>
              <a:rPr lang="en-US" b="0" i="0" dirty="0">
                <a:solidFill>
                  <a:srgbClr val="000000"/>
                </a:solidFill>
                <a:effectLst/>
                <a:latin typeface="Helvetica Neue"/>
              </a:rPr>
              <a:t> and gather all the insights from it to understand the Indian market of cars from the given set of features. The topics of the analysis i.e. questions to answer from the analysis will be:-</a:t>
            </a:r>
          </a:p>
          <a:p>
            <a:r>
              <a:rPr lang="en-US" b="0" i="0" dirty="0">
                <a:solidFill>
                  <a:srgbClr val="000000"/>
                </a:solidFill>
                <a:effectLst/>
                <a:latin typeface="Helvetica Neue"/>
              </a:rPr>
              <a:t>Customer Segmentation: It is one of the motive of this analysis. It is important for car makers to analyze the market and counter the opponent car makers. It has several steps:-</a:t>
            </a:r>
            <a:endParaRPr lang="en-IN" dirty="0"/>
          </a:p>
        </p:txBody>
      </p:sp>
    </p:spTree>
    <p:extLst>
      <p:ext uri="{BB962C8B-B14F-4D97-AF65-F5344CB8AC3E}">
        <p14:creationId xmlns:p14="http://schemas.microsoft.com/office/powerpoint/2010/main" val="12057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136A64-8CEF-43BA-A9B1-B20553C1278B}"/>
              </a:ext>
            </a:extLst>
          </p:cNvPr>
          <p:cNvSpPr txBox="1"/>
          <p:nvPr/>
        </p:nvSpPr>
        <p:spPr>
          <a:xfrm>
            <a:off x="577515" y="4669667"/>
            <a:ext cx="11357811" cy="646331"/>
          </a:xfrm>
          <a:prstGeom prst="rect">
            <a:avLst/>
          </a:prstGeom>
          <a:noFill/>
        </p:spPr>
        <p:txBody>
          <a:bodyPr wrap="square">
            <a:spAutoFit/>
          </a:bodyPr>
          <a:lstStyle/>
          <a:p>
            <a:r>
              <a:rPr lang="en-US" b="1" i="0" dirty="0">
                <a:solidFill>
                  <a:srgbClr val="000000"/>
                </a:solidFill>
                <a:effectLst/>
                <a:latin typeface="Helvetica Neue"/>
              </a:rPr>
              <a:t>This type of insights will effect the market and the car makers will able to understand it to gain their profits and also help us to improve the features that new world required</a:t>
            </a:r>
            <a:endParaRPr lang="en-IN" dirty="0"/>
          </a:p>
        </p:txBody>
      </p:sp>
      <p:sp>
        <p:nvSpPr>
          <p:cNvPr id="6" name="TextBox 5">
            <a:extLst>
              <a:ext uri="{FF2B5EF4-FFF2-40B4-BE49-F238E27FC236}">
                <a16:creationId xmlns:a16="http://schemas.microsoft.com/office/drawing/2014/main" id="{0ECBE3C9-AFF4-4853-A81F-6B883CF934B6}"/>
              </a:ext>
            </a:extLst>
          </p:cNvPr>
          <p:cNvSpPr txBox="1"/>
          <p:nvPr/>
        </p:nvSpPr>
        <p:spPr>
          <a:xfrm>
            <a:off x="962526" y="892250"/>
            <a:ext cx="10433786"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Exploratory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000000"/>
                </a:solidFill>
                <a:latin typeface="Helvetica Neue"/>
              </a:rPr>
              <a:t>Cluster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Engine Performance: How much power or performance is favorable for Indian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Body Type: Which Body Type(s) is most favorable in Indian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Safety: Do Indian market look into safety field while buying a car.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Fuel: Which type of fuel is used in most of the cars in India with that we can even analyze co2 emission.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New Technology: Do Indian market moving towards automation and new technologies which are present in cars along with the world.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Family Car: What type of cars preferred by Indian market i.e. now-a-days people attach child seats in cars for their children which tells us that the buyer has a family and children</a:t>
            </a:r>
            <a:r>
              <a:rPr kumimoji="0" lang="en-US" altLang="en-US" sz="900" b="0" i="0" u="none" strike="noStrike" cap="none" normalizeH="0" baseline="0" dirty="0">
                <a:ln>
                  <a:noFill/>
                </a:ln>
                <a:solidFill>
                  <a:srgbClr val="000000"/>
                </a:solidFill>
                <a:effectLst/>
                <a:latin typeface="Helvetica Neue"/>
              </a:rPr>
              <a:t>.</a:t>
            </a:r>
          </a:p>
        </p:txBody>
      </p:sp>
    </p:spTree>
    <p:extLst>
      <p:ext uri="{BB962C8B-B14F-4D97-AF65-F5344CB8AC3E}">
        <p14:creationId xmlns:p14="http://schemas.microsoft.com/office/powerpoint/2010/main" val="178059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38AE-E603-4F2C-AED7-516F3F57D22E}"/>
              </a:ext>
            </a:extLst>
          </p:cNvPr>
          <p:cNvSpPr>
            <a:spLocks noGrp="1"/>
          </p:cNvSpPr>
          <p:nvPr>
            <p:ph type="title"/>
          </p:nvPr>
        </p:nvSpPr>
        <p:spPr/>
        <p:txBody>
          <a:bodyPr>
            <a:normAutofit fontScale="90000"/>
          </a:bodyPr>
          <a:lstStyle/>
          <a:p>
            <a:br>
              <a:rPr lang="en-IN" b="1" i="0" dirty="0">
                <a:solidFill>
                  <a:srgbClr val="000000"/>
                </a:solidFill>
                <a:effectLst/>
                <a:latin typeface="Helvetica Neue"/>
              </a:rPr>
            </a:br>
            <a:r>
              <a:rPr lang="en-IN" i="0" dirty="0">
                <a:solidFill>
                  <a:srgbClr val="000000"/>
                </a:solidFill>
                <a:effectLst/>
                <a:latin typeface="Helvetica Neue"/>
              </a:rPr>
              <a:t>Approach</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F83462E0-4A04-46CE-9CAE-4D4BCB1FE4C7}"/>
              </a:ext>
            </a:extLst>
          </p:cNvPr>
          <p:cNvSpPr>
            <a:spLocks noGrp="1"/>
          </p:cNvSpPr>
          <p:nvPr>
            <p:ph idx="1"/>
          </p:nvPr>
        </p:nvSpPr>
        <p:spPr/>
        <p:txBody>
          <a:bodyPr/>
          <a:lstStyle/>
          <a:p>
            <a:r>
              <a:rPr lang="en-US" b="0" i="0" dirty="0">
                <a:solidFill>
                  <a:srgbClr val="000000"/>
                </a:solidFill>
                <a:effectLst/>
                <a:latin typeface="Helvetica Neue"/>
              </a:rPr>
              <a:t>This report will follow a mathematical approach using the concept of exploratory data analysis and using the concept of clustering analysis using machine learning algorithm. It also uses the machine learning algorithm for predictive analysis of the feature called "price".</a:t>
            </a:r>
            <a:endParaRPr lang="en-IN" dirty="0"/>
          </a:p>
        </p:txBody>
      </p:sp>
    </p:spTree>
    <p:extLst>
      <p:ext uri="{BB962C8B-B14F-4D97-AF65-F5344CB8AC3E}">
        <p14:creationId xmlns:p14="http://schemas.microsoft.com/office/powerpoint/2010/main" val="45489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98EA-3514-4D05-9902-BFC7D55C9D83}"/>
              </a:ext>
            </a:extLst>
          </p:cNvPr>
          <p:cNvSpPr>
            <a:spLocks noGrp="1"/>
          </p:cNvSpPr>
          <p:nvPr>
            <p:ph type="title"/>
          </p:nvPr>
        </p:nvSpPr>
        <p:spPr/>
        <p:txBody>
          <a:bodyPr>
            <a:normAutofit fontScale="90000"/>
          </a:bodyPr>
          <a:lstStyle/>
          <a:p>
            <a:br>
              <a:rPr lang="en-IN" b="1" i="0" dirty="0">
                <a:solidFill>
                  <a:srgbClr val="000000"/>
                </a:solidFill>
                <a:effectLst/>
                <a:latin typeface="Helvetica Neue"/>
              </a:rPr>
            </a:br>
            <a:r>
              <a:rPr lang="en-IN" i="0" dirty="0">
                <a:solidFill>
                  <a:srgbClr val="000000"/>
                </a:solidFill>
                <a:effectLst/>
                <a:latin typeface="Helvetica Neue"/>
              </a:rPr>
              <a:t>Challenge</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B72803E-3A27-4885-B5A5-92A53F152727}"/>
              </a:ext>
            </a:extLst>
          </p:cNvPr>
          <p:cNvSpPr>
            <a:spLocks noGrp="1"/>
          </p:cNvSpPr>
          <p:nvPr>
            <p:ph idx="1"/>
          </p:nvPr>
        </p:nvSpPr>
        <p:spPr/>
        <p:txBody>
          <a:bodyPr>
            <a:normAutofit fontScale="47500" lnSpcReduction="20000"/>
          </a:bodyPr>
          <a:lstStyle/>
          <a:p>
            <a:pPr algn="l"/>
            <a:r>
              <a:rPr lang="en-US" sz="3300" b="0" i="0" dirty="0">
                <a:solidFill>
                  <a:srgbClr val="000000"/>
                </a:solidFill>
                <a:effectLst/>
                <a:latin typeface="Helvetica Neue"/>
              </a:rPr>
              <a:t>The automotive industry is one of the largest industries out there it's a 2.6 trillion dollar industry!</a:t>
            </a:r>
          </a:p>
          <a:p>
            <a:pPr algn="l"/>
            <a:r>
              <a:rPr lang="en-US" sz="3300" b="0" i="0" dirty="0">
                <a:solidFill>
                  <a:srgbClr val="000000"/>
                </a:solidFill>
                <a:effectLst/>
                <a:latin typeface="Helvetica Neue"/>
              </a:rPr>
              <a:t>But inside the industry there are too many categories and subcategories constructed by too many variables that it almost safe to say that every category is an industry of itself. for instance the car body variable is a vital one, as different body types are being used for very different reason here is a list of some car body type:</a:t>
            </a:r>
          </a:p>
          <a:p>
            <a:pPr algn="l">
              <a:buFont typeface="Arial" panose="020B0604020202020204" pitchFamily="34" charset="0"/>
              <a:buChar char="•"/>
            </a:pPr>
            <a:r>
              <a:rPr lang="en-US" b="0" i="0" dirty="0">
                <a:solidFill>
                  <a:srgbClr val="000000"/>
                </a:solidFill>
                <a:effectLst/>
                <a:latin typeface="Helvetica Neue"/>
              </a:rPr>
              <a:t>SEDAN</a:t>
            </a:r>
          </a:p>
          <a:p>
            <a:pPr algn="l">
              <a:buFont typeface="Arial" panose="020B0604020202020204" pitchFamily="34" charset="0"/>
              <a:buChar char="•"/>
            </a:pPr>
            <a:r>
              <a:rPr lang="en-US" b="0" i="0" dirty="0">
                <a:solidFill>
                  <a:srgbClr val="000000"/>
                </a:solidFill>
                <a:effectLst/>
                <a:latin typeface="Helvetica Neue"/>
              </a:rPr>
              <a:t>COUPE</a:t>
            </a:r>
          </a:p>
          <a:p>
            <a:pPr algn="l">
              <a:buFont typeface="Arial" panose="020B0604020202020204" pitchFamily="34" charset="0"/>
              <a:buChar char="•"/>
            </a:pPr>
            <a:r>
              <a:rPr lang="en-US" b="0" i="0" dirty="0">
                <a:solidFill>
                  <a:srgbClr val="000000"/>
                </a:solidFill>
                <a:effectLst/>
                <a:latin typeface="Helvetica Neue"/>
              </a:rPr>
              <a:t>STATION WAGON</a:t>
            </a:r>
          </a:p>
          <a:p>
            <a:pPr algn="l">
              <a:buFont typeface="Arial" panose="020B0604020202020204" pitchFamily="34" charset="0"/>
              <a:buChar char="•"/>
            </a:pPr>
            <a:r>
              <a:rPr lang="en-US" b="0" i="0" dirty="0">
                <a:solidFill>
                  <a:srgbClr val="000000"/>
                </a:solidFill>
                <a:effectLst/>
                <a:latin typeface="Helvetica Neue"/>
              </a:rPr>
              <a:t>HATCHBACK</a:t>
            </a:r>
          </a:p>
          <a:p>
            <a:pPr algn="l">
              <a:buFont typeface="Arial" panose="020B0604020202020204" pitchFamily="34" charset="0"/>
              <a:buChar char="•"/>
            </a:pPr>
            <a:r>
              <a:rPr lang="en-US" b="0" i="0" dirty="0">
                <a:solidFill>
                  <a:srgbClr val="000000"/>
                </a:solidFill>
                <a:effectLst/>
                <a:latin typeface="Helvetica Neue"/>
              </a:rPr>
              <a:t>CONVERTIBLE</a:t>
            </a:r>
          </a:p>
          <a:p>
            <a:pPr algn="l">
              <a:buFont typeface="Arial" panose="020B0604020202020204" pitchFamily="34" charset="0"/>
              <a:buChar char="•"/>
            </a:pPr>
            <a:r>
              <a:rPr lang="en-US" b="0" i="0" dirty="0">
                <a:solidFill>
                  <a:srgbClr val="000000"/>
                </a:solidFill>
                <a:effectLst/>
                <a:latin typeface="Helvetica Neue"/>
              </a:rPr>
              <a:t>SPORT-UTILITY VEHICLE (SUV)</a:t>
            </a:r>
          </a:p>
          <a:p>
            <a:pPr algn="l">
              <a:buFont typeface="Arial" panose="020B0604020202020204" pitchFamily="34" charset="0"/>
              <a:buChar char="•"/>
            </a:pPr>
            <a:r>
              <a:rPr lang="en-US" b="0" i="0" dirty="0">
                <a:solidFill>
                  <a:srgbClr val="000000"/>
                </a:solidFill>
                <a:effectLst/>
                <a:latin typeface="Helvetica Neue"/>
              </a:rPr>
              <a:t>MINIVAN</a:t>
            </a:r>
          </a:p>
          <a:p>
            <a:endParaRPr lang="en-IN" dirty="0"/>
          </a:p>
        </p:txBody>
      </p:sp>
    </p:spTree>
    <p:extLst>
      <p:ext uri="{BB962C8B-B14F-4D97-AF65-F5344CB8AC3E}">
        <p14:creationId xmlns:p14="http://schemas.microsoft.com/office/powerpoint/2010/main" val="23148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777C-FD5B-4789-834C-F6C99BBBB0F9}"/>
              </a:ext>
            </a:extLst>
          </p:cNvPr>
          <p:cNvSpPr>
            <a:spLocks noGrp="1"/>
          </p:cNvSpPr>
          <p:nvPr>
            <p:ph type="title"/>
          </p:nvPr>
        </p:nvSpPr>
        <p:spPr/>
        <p:txBody>
          <a:bodyPr>
            <a:normAutofit fontScale="90000"/>
          </a:bodyPr>
          <a:lstStyle/>
          <a:p>
            <a:br>
              <a:rPr lang="en-IN" b="1" i="0" dirty="0">
                <a:solidFill>
                  <a:srgbClr val="000000"/>
                </a:solidFill>
                <a:effectLst/>
                <a:latin typeface="Helvetica Neue"/>
              </a:rPr>
            </a:br>
            <a:r>
              <a:rPr lang="en-IN" i="0" dirty="0">
                <a:solidFill>
                  <a:srgbClr val="000000"/>
                </a:solidFill>
                <a:effectLst/>
                <a:latin typeface="Helvetica Neue"/>
              </a:rPr>
              <a:t>Conclusion of Exploratory Data Analysis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D21E886C-28AD-4A5F-90C9-728951652F76}"/>
              </a:ext>
            </a:extLst>
          </p:cNvPr>
          <p:cNvSpPr>
            <a:spLocks noGrp="1"/>
          </p:cNvSpPr>
          <p:nvPr>
            <p:ph idx="1"/>
          </p:nvPr>
        </p:nvSpPr>
        <p:spPr/>
        <p:txBody>
          <a:bodyPr>
            <a:normAutofit fontScale="92500" lnSpcReduction="10000"/>
          </a:bodyPr>
          <a:lstStyle/>
          <a:p>
            <a:r>
              <a:rPr lang="en-US" dirty="0"/>
              <a:t>After having exploratory data analysis and visualizing with the help of Tableau I came to this conclusion. Indian Market has many variants of cars with different type of body type and different features. The Top 5 companies with more than car variants in India are Maruti Suzuki, Hyundai, Mahindra, Tata, and Toyota. Though we can say that most favorable body type in Indian market is Hatchbacks and SUV. Most of the cars are having petrol and diesel as their fuel type. Power is an important feature price increase with the power but mileage decrease with increasing power. Torque is directly propositional to power hence it is also proposition to price. From the above data we also get to know that cars in Indian market has decent horsepower. </a:t>
            </a:r>
            <a:endParaRPr lang="en-IN" dirty="0"/>
          </a:p>
        </p:txBody>
      </p:sp>
    </p:spTree>
    <p:extLst>
      <p:ext uri="{BB962C8B-B14F-4D97-AF65-F5344CB8AC3E}">
        <p14:creationId xmlns:p14="http://schemas.microsoft.com/office/powerpoint/2010/main" val="3159858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TotalTime>
  <Words>1704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Garamond</vt:lpstr>
      <vt:lpstr>Helvetica Neue</vt:lpstr>
      <vt:lpstr>Source Sans Pro</vt:lpstr>
      <vt:lpstr>Organic</vt:lpstr>
      <vt:lpstr>Indian Automotive Analysis </vt:lpstr>
      <vt:lpstr>  How the Automotive Industry could harness data to take informed decisions?  </vt:lpstr>
      <vt:lpstr>PowerPoint Presentation</vt:lpstr>
      <vt:lpstr>PowerPoint Presentation</vt:lpstr>
      <vt:lpstr>Objective of this Report</vt:lpstr>
      <vt:lpstr>PowerPoint Presentation</vt:lpstr>
      <vt:lpstr> Approach </vt:lpstr>
      <vt:lpstr> Challenge </vt:lpstr>
      <vt:lpstr> Conclusion of Exploratory Data Analysis </vt:lpstr>
      <vt:lpstr>PowerPoint Presentation</vt:lpstr>
      <vt:lpstr>Conclusion of Cluster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Automotive Analysis</dc:title>
  <dc:creator>colson bakker</dc:creator>
  <cp:lastModifiedBy>colson bakker</cp:lastModifiedBy>
  <cp:revision>1</cp:revision>
  <dcterms:created xsi:type="dcterms:W3CDTF">2022-05-28T01:22:22Z</dcterms:created>
  <dcterms:modified xsi:type="dcterms:W3CDTF">2022-05-28T01:44:23Z</dcterms:modified>
</cp:coreProperties>
</file>