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649C2-4064-4DDF-B525-A28AF52EB9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D87A10-BDDF-4178-9704-E0EF08243D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E59BC-940B-4C82-8947-0A395B541A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4C8B1-D5F1-4A49-A130-1C3EFD26A0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95DC1-759E-4A42-905D-AD58A6DB76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B87F57-03A0-4ABE-87F2-7DECE894C6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3530C-A18E-4D4D-9B2A-51C46A248C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AE452-CC97-4E3B-B239-487171480F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64C942-107D-4CB9-ABC0-C8A8374449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239D93-8394-42E7-A234-59919989DC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0978F-F9A9-4BA5-B6AB-50963187C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9648B-5E68-457E-90F3-EE815B913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29171-E7DF-447E-846F-503ABC576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ABDBAE-8F17-4109-B784-6652C3248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30DAE0-20AC-4AB7-BB84-448483300F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10FAF1-7BFB-4E8D-A843-16062BCD20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31345B-723E-4EA8-B792-84F4C52022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70D92-EBB9-4256-A745-2C231A799E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3A2008-6A4A-40EC-B36D-C6319ECD2E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FE057C-C3FD-4E0A-AF01-8CE0CCC210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7E0FD-E401-4F9B-BD26-D5B8ACF096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EE1AD8-C0D7-4927-9AD4-D1C5AF5DCA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C8E2B-B9B4-4808-9158-8701E645E0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BC1DFD-03B6-410B-9021-C612B2B8B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 Placeholder 4"/>
          <p:cNvSpPr/>
          <p:nvPr/>
        </p:nvSpPr>
        <p:spPr>
          <a:xfrm>
            <a:off x="4038480" y="208080"/>
            <a:ext cx="41133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5E5081-10D0-4B34-AB21-5CE9CC216F6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/>
          <p:nvPr/>
        </p:nvSpPr>
        <p:spPr>
          <a:xfrm>
            <a:off x="4038480" y="-17280"/>
            <a:ext cx="41133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7176B8-44EC-478A-A06F-073A88C74AF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4000" spc="-1" strike="noStrike">
                <a:latin typeface="Calibre"/>
              </a:rPr>
              <a:t>ML modelling to predict if a customer books a ticket with</a:t>
            </a:r>
            <a:br>
              <a:rPr sz="4000"/>
            </a:br>
            <a:r>
              <a:rPr b="0" lang="en-GB" sz="4000" spc="-1" strike="noStrike">
                <a:solidFill>
                  <a:srgbClr val="c9211e"/>
                </a:solidFill>
                <a:latin typeface="Calibre"/>
              </a:rPr>
              <a:t>British</a:t>
            </a:r>
            <a:r>
              <a:rPr b="0" lang="en-GB" sz="4000" spc="-1" strike="noStrike">
                <a:solidFill>
                  <a:srgbClr val="000000"/>
                </a:solidFill>
                <a:latin typeface="Calibre"/>
              </a:rPr>
              <a:t> </a:t>
            </a:r>
            <a:r>
              <a:rPr b="0" lang="en-GB" sz="4000" spc="-1" strike="noStrike">
                <a:solidFill>
                  <a:srgbClr val="2a6099"/>
                </a:solidFill>
                <a:latin typeface="Calibre"/>
              </a:rPr>
              <a:t>Airways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609480" y="360000"/>
            <a:ext cx="10971720" cy="522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latin typeface="Arial"/>
              </a:rPr>
              <a:t>By using Random Forest classification algorithm, we can now predict if our web users choose to fly with us or not.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latin typeface="Arial"/>
              </a:rPr>
              <a:t>The algorithm has the following acuuracy scores in a 5-fold validation testing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Yrsa Light"/>
              </a:rPr>
              <a:t>           </a:t>
            </a:r>
            <a:r>
              <a:rPr b="0" lang="en-IN" sz="1800" spc="-1" strike="noStrike">
                <a:latin typeface="Yrsa Light"/>
              </a:rPr>
              <a:t>5 fold - cross validation scores are  [0.70451945 0.70051487 0.7028032  0.70729614 0.69413448]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Yrsa Light"/>
              </a:rPr>
              <a:t>           </a:t>
            </a:r>
            <a:r>
              <a:rPr b="0" lang="en-IN" sz="1800" spc="-1" strike="noStrike">
                <a:latin typeface="Yrsa Light"/>
              </a:rPr>
              <a:t>Average cross validation score is  0.7018536287537279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Yrsa Light"/>
              </a:rPr>
              <a:t>           </a:t>
            </a:r>
            <a:r>
              <a:rPr b="0" lang="en-IN" sz="1800" spc="-1" strike="noStrike">
                <a:latin typeface="Yrsa Light"/>
              </a:rPr>
              <a:t>Standard deviation  0.004449870882572593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latin typeface="Arial"/>
              </a:rPr>
              <a:t>The following 2 images summarizes the results of the model,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pc="-1" strike="noStrike">
                <a:latin typeface="Arial"/>
              </a:rPr>
              <a:t>The importance of each features are visulized here in the following bar plot (in terms of %)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pc="-1" strike="noStrike">
                <a:latin typeface="Arial"/>
              </a:rPr>
              <a:t>The confusion matrix from which we can determine the number of false negatives, false positives etc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00800" y="3447720"/>
            <a:ext cx="4758840" cy="30319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6480000" y="3420000"/>
            <a:ext cx="3959640" cy="31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2023-05-03T13:14:28Z</dcterms:modified>
  <cp:revision>8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