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929" autoAdjust="0"/>
    <p:restoredTop sz="94660"/>
  </p:normalViewPr>
  <p:slideViewPr>
    <p:cSldViewPr snapToGrid="0">
      <p:cViewPr varScale="1">
        <p:scale>
          <a:sx n="26" d="100"/>
          <a:sy n="26" d="100"/>
        </p:scale>
        <p:origin x="389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422190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18876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33064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0A34A-F167-45CA-8CF2-A16579B09AD1}"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1780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90A34A-F167-45CA-8CF2-A16579B09AD1}" type="datetimeFigureOut">
              <a:rPr lang="en-GB" smtClean="0"/>
              <a:t>04/03/2018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1206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90A34A-F167-45CA-8CF2-A16579B09AD1}"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69717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90A34A-F167-45CA-8CF2-A16579B09AD1}" type="datetimeFigureOut">
              <a:rPr lang="en-GB" smtClean="0"/>
              <a:t>04/03/2018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42776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90A34A-F167-45CA-8CF2-A16579B09AD1}" type="datetimeFigureOut">
              <a:rPr lang="en-GB" smtClean="0"/>
              <a:t>04/03/2018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156912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0A34A-F167-45CA-8CF2-A16579B09AD1}" type="datetimeFigureOut">
              <a:rPr lang="en-GB" smtClean="0"/>
              <a:t>04/03/2018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23289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1E90A34A-F167-45CA-8CF2-A16579B09AD1}"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382075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1E90A34A-F167-45CA-8CF2-A16579B09AD1}" type="datetimeFigureOut">
              <a:rPr lang="en-GB" smtClean="0"/>
              <a:t>04/03/2018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7A93C4-69DD-4D72-B99D-D6FEA2B2A107}" type="slidenum">
              <a:rPr lang="en-GB" smtClean="0"/>
              <a:t>‹#›</a:t>
            </a:fld>
            <a:endParaRPr lang="en-GB"/>
          </a:p>
        </p:txBody>
      </p:sp>
    </p:spTree>
    <p:extLst>
      <p:ext uri="{BB962C8B-B14F-4D97-AF65-F5344CB8AC3E}">
        <p14:creationId xmlns:p14="http://schemas.microsoft.com/office/powerpoint/2010/main" val="264015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E90A34A-F167-45CA-8CF2-A16579B09AD1}" type="datetimeFigureOut">
              <a:rPr lang="en-GB" smtClean="0"/>
              <a:t>04/03/2018</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87A93C4-69DD-4D72-B99D-D6FEA2B2A107}" type="slidenum">
              <a:rPr lang="en-GB" smtClean="0"/>
              <a:t>‹#›</a:t>
            </a:fld>
            <a:endParaRPr lang="en-GB"/>
          </a:p>
        </p:txBody>
      </p:sp>
    </p:spTree>
    <p:extLst>
      <p:ext uri="{BB962C8B-B14F-4D97-AF65-F5344CB8AC3E}">
        <p14:creationId xmlns:p14="http://schemas.microsoft.com/office/powerpoint/2010/main" val="3752332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EFB8C7-A985-4C7B-BFA0-CAD0D3AF9222}"/>
              </a:ext>
            </a:extLst>
          </p:cNvPr>
          <p:cNvSpPr txBox="1"/>
          <p:nvPr/>
        </p:nvSpPr>
        <p:spPr>
          <a:xfrm>
            <a:off x="7576247" y="914400"/>
            <a:ext cx="6231129" cy="1785104"/>
          </a:xfrm>
          <a:prstGeom prst="rect">
            <a:avLst/>
          </a:prstGeom>
          <a:noFill/>
        </p:spPr>
        <p:txBody>
          <a:bodyPr wrap="none" rtlCol="0">
            <a:spAutoFit/>
          </a:bodyPr>
          <a:lstStyle/>
          <a:p>
            <a:pPr algn="ctr"/>
            <a:r>
              <a:rPr lang="en-GB" sz="5400" dirty="0"/>
              <a:t>The Lab 2</a:t>
            </a:r>
          </a:p>
          <a:p>
            <a:pPr algn="ctr"/>
            <a:r>
              <a:rPr lang="en-GB" sz="2800" dirty="0"/>
              <a:t>An Educational Tool Within Virtual Reality</a:t>
            </a:r>
          </a:p>
          <a:p>
            <a:pPr algn="ctr"/>
            <a:r>
              <a:rPr lang="en-GB" sz="2800" dirty="0"/>
              <a:t>Shankly Richard Cragg (shc27)</a:t>
            </a:r>
          </a:p>
        </p:txBody>
      </p:sp>
      <p:sp>
        <p:nvSpPr>
          <p:cNvPr id="5" name="TextBox 4">
            <a:extLst>
              <a:ext uri="{FF2B5EF4-FFF2-40B4-BE49-F238E27FC236}">
                <a16:creationId xmlns:a16="http://schemas.microsoft.com/office/drawing/2014/main" id="{83DDA193-4922-40BF-AD71-FDD0F950DA68}"/>
              </a:ext>
            </a:extLst>
          </p:cNvPr>
          <p:cNvSpPr txBox="1"/>
          <p:nvPr/>
        </p:nvSpPr>
        <p:spPr>
          <a:xfrm>
            <a:off x="2200329" y="3258876"/>
            <a:ext cx="17162821" cy="1354217"/>
          </a:xfrm>
          <a:prstGeom prst="rect">
            <a:avLst/>
          </a:prstGeom>
          <a:noFill/>
        </p:spPr>
        <p:txBody>
          <a:bodyPr wrap="square" rtlCol="0">
            <a:spAutoFit/>
          </a:bodyPr>
          <a:lstStyle/>
          <a:p>
            <a:r>
              <a:rPr lang="en-GB" sz="2800" dirty="0"/>
              <a:t>Aim of the Project</a:t>
            </a:r>
          </a:p>
          <a:p>
            <a:r>
              <a:rPr lang="en-GB" dirty="0"/>
              <a:t>Virtual Reality is an exciting, adventurous medium, which the possibilities for are not known yet. This project aims to make use of 3 key facets of the world of Virtual Reality; Dangerous or expensive settings, difficult or impossible to recreate in the real world, and use of gameplay elements to enhance feedback. With inspiration from existing titles including Valves “The Lab 1”, and “Job Simulator”, this project looks into giving the experience of a Steam Engine Fireman to the user.</a:t>
            </a:r>
            <a:endParaRPr lang="en-GB" sz="2000" dirty="0"/>
          </a:p>
        </p:txBody>
      </p:sp>
      <p:sp>
        <p:nvSpPr>
          <p:cNvPr id="6" name="TextBox 5">
            <a:extLst>
              <a:ext uri="{FF2B5EF4-FFF2-40B4-BE49-F238E27FC236}">
                <a16:creationId xmlns:a16="http://schemas.microsoft.com/office/drawing/2014/main" id="{DCB8D914-F9D5-4CAE-8C24-9E60FB88DEEE}"/>
              </a:ext>
            </a:extLst>
          </p:cNvPr>
          <p:cNvSpPr txBox="1"/>
          <p:nvPr/>
        </p:nvSpPr>
        <p:spPr>
          <a:xfrm>
            <a:off x="2200329" y="5172465"/>
            <a:ext cx="17162821" cy="5786199"/>
          </a:xfrm>
          <a:prstGeom prst="rect">
            <a:avLst/>
          </a:prstGeom>
          <a:noFill/>
        </p:spPr>
        <p:txBody>
          <a:bodyPr wrap="square" rtlCol="0">
            <a:spAutoFit/>
          </a:bodyPr>
          <a:lstStyle/>
          <a:p>
            <a:r>
              <a:rPr lang="en-GB" sz="2800" dirty="0"/>
              <a:t>Progress</a:t>
            </a:r>
          </a:p>
          <a:p>
            <a:r>
              <a:rPr lang="en-GB" dirty="0"/>
              <a:t>Initial work was done into interaction methods, forms of feedback, and sense of scale, perspective and immersion within the virtual reality realm. Unlike normal video game experiences, Virtual Reality must contend with totally new form of interaction and feedback when compared to traditional means. The idea of a “User Interface” goes against the idea of really being transported to another place, and as such means of feedback must exist naturally in the world we are creating.</a:t>
            </a:r>
          </a:p>
          <a:p>
            <a:endParaRPr lang="en-GB" dirty="0"/>
          </a:p>
          <a:p>
            <a:r>
              <a:rPr lang="en-GB" dirty="0"/>
              <a:t>The Unity asset store features a plethora of free, high quality assets to give the scenes a look and feel fitting of the environment. However, the creation of my own objects using a tool such as Blender has shown to be necessary for simple features not found on either the Unity Game Engine itself or the asset store. A hollow cylinder, as a coal spawning shoot was created in Blender, and imported into Unity for use in my project currently.</a:t>
            </a:r>
          </a:p>
          <a:p>
            <a:endParaRPr lang="en-GB" dirty="0"/>
          </a:p>
          <a:p>
            <a:r>
              <a:rPr lang="en-GB" dirty="0"/>
              <a:t>After a lengthy and prosperous experimentation phase, work has begun on the complete idea of the Steam Engine Fireman. With 3 core gameplay elements working to create a gameplay loop:</a:t>
            </a:r>
          </a:p>
          <a:p>
            <a:pPr marL="342900" lvl="0" indent="-342900">
              <a:buFont typeface="+mj-lt"/>
              <a:buAutoNum type="arabicPeriod"/>
            </a:pPr>
            <a:r>
              <a:rPr lang="en-GB" dirty="0"/>
              <a:t>Most classically, shovelling coal into the furnace, to provide fuel for the train.</a:t>
            </a:r>
          </a:p>
          <a:p>
            <a:pPr marL="342900" lvl="0" indent="-342900">
              <a:buFont typeface="+mj-lt"/>
              <a:buAutoNum type="arabicPeriod"/>
            </a:pPr>
            <a:r>
              <a:rPr lang="en-GB" dirty="0"/>
              <a:t>Using water to maintain the engine at an appropriate temperature</a:t>
            </a:r>
          </a:p>
          <a:p>
            <a:pPr marL="342900" lvl="0" indent="-342900">
              <a:buFont typeface="+mj-lt"/>
              <a:buAutoNum type="arabicPeriod"/>
            </a:pPr>
            <a:r>
              <a:rPr lang="en-GB" dirty="0"/>
              <a:t>Maintenance of mechanical physical objects in the engine room.</a:t>
            </a:r>
          </a:p>
          <a:p>
            <a:pPr lvl="0"/>
            <a:endParaRPr lang="en-GB" dirty="0"/>
          </a:p>
          <a:p>
            <a:r>
              <a:rPr lang="en-GB" dirty="0"/>
              <a:t>Currently the coal spawning, shovelling and fuel system, with links to the temperature system are in place and functioning as intended, with gauges placed within the room to provide live feedback on the status of said systems. </a:t>
            </a:r>
          </a:p>
          <a:p>
            <a:endParaRPr lang="en-GB" dirty="0"/>
          </a:p>
          <a:p>
            <a:r>
              <a:rPr lang="en-GB" dirty="0"/>
              <a:t>The gauges act as the visual reference for the gamified element of “amount of fuel” and “temperature of engine” within the train. By physically looking at these game objects, the user can plan their next action within the system, without losing a sense of immersion within the space.</a:t>
            </a:r>
          </a:p>
        </p:txBody>
      </p:sp>
      <p:sp>
        <p:nvSpPr>
          <p:cNvPr id="7" name="TextBox 6">
            <a:extLst>
              <a:ext uri="{FF2B5EF4-FFF2-40B4-BE49-F238E27FC236}">
                <a16:creationId xmlns:a16="http://schemas.microsoft.com/office/drawing/2014/main" id="{66B85C0F-6552-4891-A389-47FF519C9EC2}"/>
              </a:ext>
            </a:extLst>
          </p:cNvPr>
          <p:cNvSpPr txBox="1"/>
          <p:nvPr/>
        </p:nvSpPr>
        <p:spPr>
          <a:xfrm>
            <a:off x="2200329" y="11518036"/>
            <a:ext cx="3329951" cy="830997"/>
          </a:xfrm>
          <a:prstGeom prst="rect">
            <a:avLst/>
          </a:prstGeom>
          <a:noFill/>
        </p:spPr>
        <p:txBody>
          <a:bodyPr wrap="none" rtlCol="0">
            <a:spAutoFit/>
          </a:bodyPr>
          <a:lstStyle/>
          <a:p>
            <a:r>
              <a:rPr lang="en-GB" sz="2800" dirty="0"/>
              <a:t>Technical Information</a:t>
            </a:r>
          </a:p>
          <a:p>
            <a:r>
              <a:rPr lang="en-GB" sz="2000" dirty="0"/>
              <a:t>TEXT GOES HERE</a:t>
            </a:r>
          </a:p>
        </p:txBody>
      </p:sp>
      <p:sp>
        <p:nvSpPr>
          <p:cNvPr id="8" name="TextBox 7">
            <a:extLst>
              <a:ext uri="{FF2B5EF4-FFF2-40B4-BE49-F238E27FC236}">
                <a16:creationId xmlns:a16="http://schemas.microsoft.com/office/drawing/2014/main" id="{217B8F20-0F3C-44A7-AFCB-AB7420036AE4}"/>
              </a:ext>
            </a:extLst>
          </p:cNvPr>
          <p:cNvSpPr txBox="1"/>
          <p:nvPr/>
        </p:nvSpPr>
        <p:spPr>
          <a:xfrm>
            <a:off x="2200329" y="14566036"/>
            <a:ext cx="2583849" cy="830997"/>
          </a:xfrm>
          <a:prstGeom prst="rect">
            <a:avLst/>
          </a:prstGeom>
          <a:noFill/>
        </p:spPr>
        <p:txBody>
          <a:bodyPr wrap="none" rtlCol="0">
            <a:spAutoFit/>
          </a:bodyPr>
          <a:lstStyle/>
          <a:p>
            <a:r>
              <a:rPr lang="en-GB" sz="2800" dirty="0"/>
              <a:t>Remaining Work</a:t>
            </a:r>
          </a:p>
          <a:p>
            <a:r>
              <a:rPr lang="en-GB" sz="2000" dirty="0"/>
              <a:t>TEXT GOES HERE</a:t>
            </a:r>
          </a:p>
        </p:txBody>
      </p:sp>
      <p:sp>
        <p:nvSpPr>
          <p:cNvPr id="9" name="TextBox 8">
            <a:extLst>
              <a:ext uri="{FF2B5EF4-FFF2-40B4-BE49-F238E27FC236}">
                <a16:creationId xmlns:a16="http://schemas.microsoft.com/office/drawing/2014/main" id="{A748C18F-4015-49ED-ACFE-D054AEF79B4B}"/>
              </a:ext>
            </a:extLst>
          </p:cNvPr>
          <p:cNvSpPr txBox="1"/>
          <p:nvPr/>
        </p:nvSpPr>
        <p:spPr>
          <a:xfrm>
            <a:off x="2200329" y="17614036"/>
            <a:ext cx="17162821" cy="2462213"/>
          </a:xfrm>
          <a:prstGeom prst="rect">
            <a:avLst/>
          </a:prstGeom>
          <a:noFill/>
        </p:spPr>
        <p:txBody>
          <a:bodyPr wrap="square" rtlCol="0">
            <a:spAutoFit/>
          </a:bodyPr>
          <a:lstStyle/>
          <a:p>
            <a:r>
              <a:rPr lang="en-GB" sz="2800" dirty="0"/>
              <a:t>Future Work</a:t>
            </a:r>
          </a:p>
          <a:p>
            <a:r>
              <a:rPr lang="en-GB" dirty="0"/>
              <a:t>With respect to carrying on this product for a full-fledged release, the most important carry on would be to improve the quality and detail of the immersive, world building elements. With a focus on textures and scenery, work on the graphical side of the project, as opposed to the coding side of the project, would put the polish expected to meet the demands of an audience used to triple A products with professional artists working on items full time.</a:t>
            </a:r>
          </a:p>
          <a:p>
            <a:r>
              <a:rPr lang="en-GB" dirty="0"/>
              <a:t>Expanding on the list of jobs you can complete related to the train would be a fun way to expand the product too, with possibilities of being the driver or the server. These would allow for similar experiences, with the gameplay focus maintaining the idea of balancing 2 or more ever changing variables.</a:t>
            </a:r>
          </a:p>
          <a:p>
            <a:r>
              <a:rPr lang="en-GB" dirty="0"/>
              <a:t>Expanding on the amount of interaction within the fireman role might be a fun space to explore. Having changing demands with the driver barking orders, as opposed to a relatively static system where the user provides all the variance would make repeat gameplay sessions more appealing, and add personality.</a:t>
            </a:r>
          </a:p>
        </p:txBody>
      </p:sp>
      <p:sp>
        <p:nvSpPr>
          <p:cNvPr id="10" name="TextBox 9">
            <a:extLst>
              <a:ext uri="{FF2B5EF4-FFF2-40B4-BE49-F238E27FC236}">
                <a16:creationId xmlns:a16="http://schemas.microsoft.com/office/drawing/2014/main" id="{4E0A00E0-49DA-4474-91A7-8EEA5D3D3408}"/>
              </a:ext>
            </a:extLst>
          </p:cNvPr>
          <p:cNvSpPr txBox="1"/>
          <p:nvPr/>
        </p:nvSpPr>
        <p:spPr>
          <a:xfrm>
            <a:off x="2200329" y="20662036"/>
            <a:ext cx="3085909" cy="830997"/>
          </a:xfrm>
          <a:prstGeom prst="rect">
            <a:avLst/>
          </a:prstGeom>
          <a:noFill/>
        </p:spPr>
        <p:txBody>
          <a:bodyPr wrap="none" rtlCol="0">
            <a:spAutoFit/>
          </a:bodyPr>
          <a:lstStyle/>
          <a:p>
            <a:r>
              <a:rPr lang="en-GB" sz="2800" dirty="0"/>
              <a:t>Further Information</a:t>
            </a:r>
          </a:p>
          <a:p>
            <a:r>
              <a:rPr lang="en-GB" sz="2000" dirty="0"/>
              <a:t>TEXT GOES HERE</a:t>
            </a:r>
          </a:p>
        </p:txBody>
      </p:sp>
      <p:pic>
        <p:nvPicPr>
          <p:cNvPr id="1026" name="Picture 2" descr="https://www.vive.com/media/filer_public/b1/5f/b15f1847-5e1a-4b35-8afe-dca0aa08f35a/vive-pdp-ce-ksp-family-2.png">
            <a:extLst>
              <a:ext uri="{FF2B5EF4-FFF2-40B4-BE49-F238E27FC236}">
                <a16:creationId xmlns:a16="http://schemas.microsoft.com/office/drawing/2014/main" id="{F7B528CF-7196-4854-B758-5E8358AF8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51239"/>
            <a:ext cx="21383625" cy="93256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2BBF03F-DD90-466F-B306-FA6D4C4EBA98}"/>
              </a:ext>
            </a:extLst>
          </p:cNvPr>
          <p:cNvSpPr txBox="1"/>
          <p:nvPr/>
        </p:nvSpPr>
        <p:spPr>
          <a:xfrm>
            <a:off x="17259049" y="30028992"/>
            <a:ext cx="4208203" cy="246221"/>
          </a:xfrm>
          <a:prstGeom prst="rect">
            <a:avLst/>
          </a:prstGeom>
          <a:noFill/>
        </p:spPr>
        <p:txBody>
          <a:bodyPr wrap="none" rtlCol="0">
            <a:spAutoFit/>
          </a:bodyPr>
          <a:lstStyle/>
          <a:p>
            <a:r>
              <a:rPr lang="en-GB" sz="1000" dirty="0"/>
              <a:t>Image Source: https://www.vive.com/us/product/vive-virtual-reality-system/</a:t>
            </a:r>
          </a:p>
        </p:txBody>
      </p:sp>
      <p:pic>
        <p:nvPicPr>
          <p:cNvPr id="15" name="Picture 14">
            <a:extLst>
              <a:ext uri="{FF2B5EF4-FFF2-40B4-BE49-F238E27FC236}">
                <a16:creationId xmlns:a16="http://schemas.microsoft.com/office/drawing/2014/main" id="{311E913E-A382-4749-9C68-7006E6B49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839" y="13290065"/>
            <a:ext cx="1762817" cy="1380367"/>
          </a:xfrm>
          <a:prstGeom prst="rect">
            <a:avLst/>
          </a:prstGeom>
        </p:spPr>
      </p:pic>
      <p:pic>
        <p:nvPicPr>
          <p:cNvPr id="17" name="Picture 16">
            <a:extLst>
              <a:ext uri="{FF2B5EF4-FFF2-40B4-BE49-F238E27FC236}">
                <a16:creationId xmlns:a16="http://schemas.microsoft.com/office/drawing/2014/main" id="{45172875-EF8D-4E17-88E0-4E4B48FCCC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329" y="13290066"/>
            <a:ext cx="3809658" cy="1380366"/>
          </a:xfrm>
          <a:prstGeom prst="rect">
            <a:avLst/>
          </a:prstGeom>
        </p:spPr>
      </p:pic>
      <p:pic>
        <p:nvPicPr>
          <p:cNvPr id="19" name="Picture 18">
            <a:extLst>
              <a:ext uri="{FF2B5EF4-FFF2-40B4-BE49-F238E27FC236}">
                <a16:creationId xmlns:a16="http://schemas.microsoft.com/office/drawing/2014/main" id="{749C20CE-B5EF-41C6-870F-77E218FB1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2508" y="13290065"/>
            <a:ext cx="4960695" cy="1380367"/>
          </a:xfrm>
          <a:prstGeom prst="rect">
            <a:avLst/>
          </a:prstGeom>
        </p:spPr>
      </p:pic>
      <p:pic>
        <p:nvPicPr>
          <p:cNvPr id="21" name="Picture 20">
            <a:extLst>
              <a:ext uri="{FF2B5EF4-FFF2-40B4-BE49-F238E27FC236}">
                <a16:creationId xmlns:a16="http://schemas.microsoft.com/office/drawing/2014/main" id="{78A17523-11D2-4994-8647-80B49092BE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88055" y="13290065"/>
            <a:ext cx="4425608" cy="1380367"/>
          </a:xfrm>
          <a:prstGeom prst="rect">
            <a:avLst/>
          </a:prstGeom>
        </p:spPr>
      </p:pic>
    </p:spTree>
    <p:extLst>
      <p:ext uri="{BB962C8B-B14F-4D97-AF65-F5344CB8AC3E}">
        <p14:creationId xmlns:p14="http://schemas.microsoft.com/office/powerpoint/2010/main" val="688310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1848</TotalTime>
  <Words>681</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Shankly Richard Cragg [shc27]</dc:creator>
  <cp:lastModifiedBy>Shankly Cragg</cp:lastModifiedBy>
  <cp:revision>11</cp:revision>
  <dcterms:created xsi:type="dcterms:W3CDTF">2018-03-04T13:08:01Z</dcterms:created>
  <dcterms:modified xsi:type="dcterms:W3CDTF">2018-03-05T19:56:27Z</dcterms:modified>
</cp:coreProperties>
</file>