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929" autoAdjust="0"/>
    <p:restoredTop sz="94660"/>
  </p:normalViewPr>
  <p:slideViewPr>
    <p:cSldViewPr snapToGrid="0">
      <p:cViewPr>
        <p:scale>
          <a:sx n="25" d="100"/>
          <a:sy n="25" d="100"/>
        </p:scale>
        <p:origin x="3894"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90A34A-F167-45CA-8CF2-A16579B09AD1}" type="datetimeFigureOut">
              <a:rPr lang="en-GB" smtClean="0"/>
              <a:t>08/03/2018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7A93C4-69DD-4D72-B99D-D6FEA2B2A107}" type="slidenum">
              <a:rPr lang="en-GB" smtClean="0"/>
              <a:t>‹#›</a:t>
            </a:fld>
            <a:endParaRPr lang="en-GB"/>
          </a:p>
        </p:txBody>
      </p:sp>
    </p:spTree>
    <p:extLst>
      <p:ext uri="{BB962C8B-B14F-4D97-AF65-F5344CB8AC3E}">
        <p14:creationId xmlns:p14="http://schemas.microsoft.com/office/powerpoint/2010/main" val="4221902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90A34A-F167-45CA-8CF2-A16579B09AD1}" type="datetimeFigureOut">
              <a:rPr lang="en-GB" smtClean="0"/>
              <a:t>08/03/2018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7A93C4-69DD-4D72-B99D-D6FEA2B2A107}" type="slidenum">
              <a:rPr lang="en-GB" smtClean="0"/>
              <a:t>‹#›</a:t>
            </a:fld>
            <a:endParaRPr lang="en-GB"/>
          </a:p>
        </p:txBody>
      </p:sp>
    </p:spTree>
    <p:extLst>
      <p:ext uri="{BB962C8B-B14F-4D97-AF65-F5344CB8AC3E}">
        <p14:creationId xmlns:p14="http://schemas.microsoft.com/office/powerpoint/2010/main" val="3188761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90A34A-F167-45CA-8CF2-A16579B09AD1}" type="datetimeFigureOut">
              <a:rPr lang="en-GB" smtClean="0"/>
              <a:t>08/03/2018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7A93C4-69DD-4D72-B99D-D6FEA2B2A107}" type="slidenum">
              <a:rPr lang="en-GB" smtClean="0"/>
              <a:t>‹#›</a:t>
            </a:fld>
            <a:endParaRPr lang="en-GB"/>
          </a:p>
        </p:txBody>
      </p:sp>
    </p:spTree>
    <p:extLst>
      <p:ext uri="{BB962C8B-B14F-4D97-AF65-F5344CB8AC3E}">
        <p14:creationId xmlns:p14="http://schemas.microsoft.com/office/powerpoint/2010/main" val="1330641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90A34A-F167-45CA-8CF2-A16579B09AD1}" type="datetimeFigureOut">
              <a:rPr lang="en-GB" smtClean="0"/>
              <a:t>08/03/2018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7A93C4-69DD-4D72-B99D-D6FEA2B2A107}" type="slidenum">
              <a:rPr lang="en-GB" smtClean="0"/>
              <a:t>‹#›</a:t>
            </a:fld>
            <a:endParaRPr lang="en-GB"/>
          </a:p>
        </p:txBody>
      </p:sp>
    </p:spTree>
    <p:extLst>
      <p:ext uri="{BB962C8B-B14F-4D97-AF65-F5344CB8AC3E}">
        <p14:creationId xmlns:p14="http://schemas.microsoft.com/office/powerpoint/2010/main" val="117801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90A34A-F167-45CA-8CF2-A16579B09AD1}" type="datetimeFigureOut">
              <a:rPr lang="en-GB" smtClean="0"/>
              <a:t>08/03/2018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7A93C4-69DD-4D72-B99D-D6FEA2B2A107}" type="slidenum">
              <a:rPr lang="en-GB" smtClean="0"/>
              <a:t>‹#›</a:t>
            </a:fld>
            <a:endParaRPr lang="en-GB"/>
          </a:p>
        </p:txBody>
      </p:sp>
    </p:spTree>
    <p:extLst>
      <p:ext uri="{BB962C8B-B14F-4D97-AF65-F5344CB8AC3E}">
        <p14:creationId xmlns:p14="http://schemas.microsoft.com/office/powerpoint/2010/main" val="112061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90A34A-F167-45CA-8CF2-A16579B09AD1}" type="datetimeFigureOut">
              <a:rPr lang="en-GB" smtClean="0"/>
              <a:t>08/03/2018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7A93C4-69DD-4D72-B99D-D6FEA2B2A107}" type="slidenum">
              <a:rPr lang="en-GB" smtClean="0"/>
              <a:t>‹#›</a:t>
            </a:fld>
            <a:endParaRPr lang="en-GB"/>
          </a:p>
        </p:txBody>
      </p:sp>
    </p:spTree>
    <p:extLst>
      <p:ext uri="{BB962C8B-B14F-4D97-AF65-F5344CB8AC3E}">
        <p14:creationId xmlns:p14="http://schemas.microsoft.com/office/powerpoint/2010/main" val="3697177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90A34A-F167-45CA-8CF2-A16579B09AD1}" type="datetimeFigureOut">
              <a:rPr lang="en-GB" smtClean="0"/>
              <a:t>08/03/2018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87A93C4-69DD-4D72-B99D-D6FEA2B2A107}" type="slidenum">
              <a:rPr lang="en-GB" smtClean="0"/>
              <a:t>‹#›</a:t>
            </a:fld>
            <a:endParaRPr lang="en-GB"/>
          </a:p>
        </p:txBody>
      </p:sp>
    </p:spTree>
    <p:extLst>
      <p:ext uri="{BB962C8B-B14F-4D97-AF65-F5344CB8AC3E}">
        <p14:creationId xmlns:p14="http://schemas.microsoft.com/office/powerpoint/2010/main" val="3427767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90A34A-F167-45CA-8CF2-A16579B09AD1}" type="datetimeFigureOut">
              <a:rPr lang="en-GB" smtClean="0"/>
              <a:t>08/03/2018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87A93C4-69DD-4D72-B99D-D6FEA2B2A107}" type="slidenum">
              <a:rPr lang="en-GB" smtClean="0"/>
              <a:t>‹#›</a:t>
            </a:fld>
            <a:endParaRPr lang="en-GB"/>
          </a:p>
        </p:txBody>
      </p:sp>
    </p:spTree>
    <p:extLst>
      <p:ext uri="{BB962C8B-B14F-4D97-AF65-F5344CB8AC3E}">
        <p14:creationId xmlns:p14="http://schemas.microsoft.com/office/powerpoint/2010/main" val="1569127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90A34A-F167-45CA-8CF2-A16579B09AD1}" type="datetimeFigureOut">
              <a:rPr lang="en-GB" smtClean="0"/>
              <a:t>08/03/2018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87A93C4-69DD-4D72-B99D-D6FEA2B2A107}" type="slidenum">
              <a:rPr lang="en-GB" smtClean="0"/>
              <a:t>‹#›</a:t>
            </a:fld>
            <a:endParaRPr lang="en-GB"/>
          </a:p>
        </p:txBody>
      </p:sp>
    </p:spTree>
    <p:extLst>
      <p:ext uri="{BB962C8B-B14F-4D97-AF65-F5344CB8AC3E}">
        <p14:creationId xmlns:p14="http://schemas.microsoft.com/office/powerpoint/2010/main" val="2328974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1E90A34A-F167-45CA-8CF2-A16579B09AD1}" type="datetimeFigureOut">
              <a:rPr lang="en-GB" smtClean="0"/>
              <a:t>08/03/2018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7A93C4-69DD-4D72-B99D-D6FEA2B2A107}" type="slidenum">
              <a:rPr lang="en-GB" smtClean="0"/>
              <a:t>‹#›</a:t>
            </a:fld>
            <a:endParaRPr lang="en-GB"/>
          </a:p>
        </p:txBody>
      </p:sp>
    </p:spTree>
    <p:extLst>
      <p:ext uri="{BB962C8B-B14F-4D97-AF65-F5344CB8AC3E}">
        <p14:creationId xmlns:p14="http://schemas.microsoft.com/office/powerpoint/2010/main" val="3820753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1E90A34A-F167-45CA-8CF2-A16579B09AD1}" type="datetimeFigureOut">
              <a:rPr lang="en-GB" smtClean="0"/>
              <a:t>08/03/2018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7A93C4-69DD-4D72-B99D-D6FEA2B2A107}" type="slidenum">
              <a:rPr lang="en-GB" smtClean="0"/>
              <a:t>‹#›</a:t>
            </a:fld>
            <a:endParaRPr lang="en-GB"/>
          </a:p>
        </p:txBody>
      </p:sp>
    </p:spTree>
    <p:extLst>
      <p:ext uri="{BB962C8B-B14F-4D97-AF65-F5344CB8AC3E}">
        <p14:creationId xmlns:p14="http://schemas.microsoft.com/office/powerpoint/2010/main" val="2640151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1E90A34A-F167-45CA-8CF2-A16579B09AD1}" type="datetimeFigureOut">
              <a:rPr lang="en-GB" smtClean="0"/>
              <a:t>08/03/2018</a:t>
            </a:fld>
            <a:endParaRPr lang="en-GB"/>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387A93C4-69DD-4D72-B99D-D6FEA2B2A107}" type="slidenum">
              <a:rPr lang="en-GB" smtClean="0"/>
              <a:t>‹#›</a:t>
            </a:fld>
            <a:endParaRPr lang="en-GB"/>
          </a:p>
        </p:txBody>
      </p:sp>
    </p:spTree>
    <p:extLst>
      <p:ext uri="{BB962C8B-B14F-4D97-AF65-F5344CB8AC3E}">
        <p14:creationId xmlns:p14="http://schemas.microsoft.com/office/powerpoint/2010/main" val="37523322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A9CC3A2F-158C-4C33-82E0-D7CABBAFED23}"/>
              </a:ext>
            </a:extLst>
          </p:cNvPr>
          <p:cNvPicPr>
            <a:picLocks noChangeAspect="1"/>
          </p:cNvPicPr>
          <p:nvPr/>
        </p:nvPicPr>
        <p:blipFill>
          <a:blip r:embed="rId2"/>
          <a:stretch>
            <a:fillRect/>
          </a:stretch>
        </p:blipFill>
        <p:spPr>
          <a:xfrm>
            <a:off x="-1" y="-1"/>
            <a:ext cx="21383625" cy="30275214"/>
          </a:xfrm>
          <a:prstGeom prst="rect">
            <a:avLst/>
          </a:prstGeom>
        </p:spPr>
      </p:pic>
      <p:pic>
        <p:nvPicPr>
          <p:cNvPr id="26" name="Picture 25">
            <a:extLst>
              <a:ext uri="{FF2B5EF4-FFF2-40B4-BE49-F238E27FC236}">
                <a16:creationId xmlns:a16="http://schemas.microsoft.com/office/drawing/2014/main" id="{E07F8E31-693F-4AA9-8812-FCAB805CC5AA}"/>
              </a:ext>
            </a:extLst>
          </p:cNvPr>
          <p:cNvPicPr>
            <a:picLocks noChangeAspect="1"/>
          </p:cNvPicPr>
          <p:nvPr/>
        </p:nvPicPr>
        <p:blipFill>
          <a:blip r:embed="rId3"/>
          <a:stretch>
            <a:fillRect/>
          </a:stretch>
        </p:blipFill>
        <p:spPr>
          <a:xfrm>
            <a:off x="-83629" y="17827778"/>
            <a:ext cx="21550881" cy="2608835"/>
          </a:xfrm>
          <a:prstGeom prst="rect">
            <a:avLst/>
          </a:prstGeom>
        </p:spPr>
      </p:pic>
      <p:pic>
        <p:nvPicPr>
          <p:cNvPr id="25" name="Picture 24">
            <a:extLst>
              <a:ext uri="{FF2B5EF4-FFF2-40B4-BE49-F238E27FC236}">
                <a16:creationId xmlns:a16="http://schemas.microsoft.com/office/drawing/2014/main" id="{CB64D789-4F2D-4101-A040-3EABFA2EE51E}"/>
              </a:ext>
            </a:extLst>
          </p:cNvPr>
          <p:cNvPicPr>
            <a:picLocks noChangeAspect="1"/>
          </p:cNvPicPr>
          <p:nvPr/>
        </p:nvPicPr>
        <p:blipFill>
          <a:blip r:embed="rId3"/>
          <a:stretch>
            <a:fillRect/>
          </a:stretch>
        </p:blipFill>
        <p:spPr>
          <a:xfrm>
            <a:off x="0" y="10772776"/>
            <a:ext cx="21383624" cy="4530884"/>
          </a:xfrm>
          <a:prstGeom prst="rect">
            <a:avLst/>
          </a:prstGeom>
        </p:spPr>
      </p:pic>
      <p:pic>
        <p:nvPicPr>
          <p:cNvPr id="23" name="Picture 22">
            <a:extLst>
              <a:ext uri="{FF2B5EF4-FFF2-40B4-BE49-F238E27FC236}">
                <a16:creationId xmlns:a16="http://schemas.microsoft.com/office/drawing/2014/main" id="{A132F98E-86CE-4DB9-9AA4-C31CE3E07608}"/>
              </a:ext>
            </a:extLst>
          </p:cNvPr>
          <p:cNvPicPr>
            <a:picLocks noChangeAspect="1"/>
          </p:cNvPicPr>
          <p:nvPr/>
        </p:nvPicPr>
        <p:blipFill>
          <a:blip r:embed="rId3"/>
          <a:stretch>
            <a:fillRect/>
          </a:stretch>
        </p:blipFill>
        <p:spPr>
          <a:xfrm>
            <a:off x="-2" y="2888094"/>
            <a:ext cx="21383625" cy="2139191"/>
          </a:xfrm>
          <a:prstGeom prst="rect">
            <a:avLst/>
          </a:prstGeom>
        </p:spPr>
      </p:pic>
      <p:sp>
        <p:nvSpPr>
          <p:cNvPr id="4" name="TextBox 3">
            <a:extLst>
              <a:ext uri="{FF2B5EF4-FFF2-40B4-BE49-F238E27FC236}">
                <a16:creationId xmlns:a16="http://schemas.microsoft.com/office/drawing/2014/main" id="{5AEFB8C7-A985-4C7B-BFA0-CAD0D3AF9222}"/>
              </a:ext>
            </a:extLst>
          </p:cNvPr>
          <p:cNvSpPr txBox="1"/>
          <p:nvPr/>
        </p:nvSpPr>
        <p:spPr>
          <a:xfrm>
            <a:off x="7576247" y="868360"/>
            <a:ext cx="6231129" cy="1785104"/>
          </a:xfrm>
          <a:prstGeom prst="rect">
            <a:avLst/>
          </a:prstGeom>
          <a:noFill/>
        </p:spPr>
        <p:txBody>
          <a:bodyPr wrap="none" rtlCol="0">
            <a:spAutoFit/>
          </a:bodyPr>
          <a:lstStyle/>
          <a:p>
            <a:pPr algn="ctr"/>
            <a:r>
              <a:rPr lang="en-GB" sz="5400" dirty="0"/>
              <a:t>The Lab 2</a:t>
            </a:r>
          </a:p>
          <a:p>
            <a:pPr algn="ctr"/>
            <a:r>
              <a:rPr lang="en-GB" sz="2800" dirty="0"/>
              <a:t>An Educational Tool Within Virtual Reality</a:t>
            </a:r>
          </a:p>
          <a:p>
            <a:pPr algn="ctr"/>
            <a:r>
              <a:rPr lang="en-GB" sz="2800" dirty="0"/>
              <a:t>Shankly Richard Cragg (shc27)</a:t>
            </a:r>
          </a:p>
        </p:txBody>
      </p:sp>
      <p:sp>
        <p:nvSpPr>
          <p:cNvPr id="5" name="TextBox 4">
            <a:extLst>
              <a:ext uri="{FF2B5EF4-FFF2-40B4-BE49-F238E27FC236}">
                <a16:creationId xmlns:a16="http://schemas.microsoft.com/office/drawing/2014/main" id="{83DDA193-4922-40BF-AD71-FDD0F950DA68}"/>
              </a:ext>
            </a:extLst>
          </p:cNvPr>
          <p:cNvSpPr txBox="1"/>
          <p:nvPr/>
        </p:nvSpPr>
        <p:spPr>
          <a:xfrm>
            <a:off x="965860" y="2864802"/>
            <a:ext cx="19332783" cy="2062103"/>
          </a:xfrm>
          <a:prstGeom prst="rect">
            <a:avLst/>
          </a:prstGeom>
          <a:noFill/>
        </p:spPr>
        <p:txBody>
          <a:bodyPr wrap="square" rtlCol="0">
            <a:spAutoFit/>
          </a:bodyPr>
          <a:lstStyle/>
          <a:p>
            <a:r>
              <a:rPr lang="en-GB" sz="3200" dirty="0"/>
              <a:t>Aim of the Project</a:t>
            </a:r>
          </a:p>
          <a:p>
            <a:pPr algn="just"/>
            <a:r>
              <a:rPr lang="en-GB" sz="2400" dirty="0"/>
              <a:t>Virtual Reality is an exciting, adventurous medium, with great potential in the educational landscape [1]. This project aims to make use of 3 key facets of the world of Virtual Reality; Dangerous or expensive settings, difficult or impossible to recreate in the real world, and use of gameplay elements to enhance feedback. With inspiration from existing titles including Valves “The Lab”, and “Job Simulator”, this project looks into giving the experience of a Steam Engine Fireman to the user.</a:t>
            </a:r>
          </a:p>
        </p:txBody>
      </p:sp>
      <p:sp>
        <p:nvSpPr>
          <p:cNvPr id="6" name="TextBox 5">
            <a:extLst>
              <a:ext uri="{FF2B5EF4-FFF2-40B4-BE49-F238E27FC236}">
                <a16:creationId xmlns:a16="http://schemas.microsoft.com/office/drawing/2014/main" id="{DCB8D914-F9D5-4CAE-8C24-9E60FB88DEEE}"/>
              </a:ext>
            </a:extLst>
          </p:cNvPr>
          <p:cNvSpPr txBox="1"/>
          <p:nvPr/>
        </p:nvSpPr>
        <p:spPr>
          <a:xfrm>
            <a:off x="965859" y="5138156"/>
            <a:ext cx="19332782" cy="5634619"/>
          </a:xfrm>
          <a:prstGeom prst="rect">
            <a:avLst/>
          </a:prstGeom>
          <a:noFill/>
        </p:spPr>
        <p:txBody>
          <a:bodyPr wrap="square" rtlCol="0">
            <a:spAutoFit/>
          </a:bodyPr>
          <a:lstStyle/>
          <a:p>
            <a:r>
              <a:rPr lang="en-GB" sz="3200" dirty="0"/>
              <a:t>Progress</a:t>
            </a:r>
          </a:p>
          <a:p>
            <a:pPr algn="just">
              <a:lnSpc>
                <a:spcPct val="107000"/>
              </a:lnSpc>
              <a:spcAft>
                <a:spcPts val="800"/>
              </a:spcAft>
            </a:pPr>
            <a:r>
              <a:rPr lang="en-GB" sz="2400" dirty="0">
                <a:latin typeface="Calibri" panose="020F0502020204030204" pitchFamily="34" charset="0"/>
                <a:ea typeface="Calibri" panose="020F0502020204030204" pitchFamily="34" charset="0"/>
                <a:cs typeface="Times New Roman" panose="02020603050405020304" pitchFamily="18" charset="0"/>
              </a:rPr>
              <a:t>Initial work was done into interaction methods, forms of feedback, and sense of scale, perspective and immersion within the virtual reality realm. Unlike normal video game experiences, Virtual Reality must contend with totally new form of interaction and feedback when compared to traditional means. The idea of a “User Interface” goes against the idea of really being transported to another place, and as such means of feedback must exist naturally in the world we are creating.</a:t>
            </a:r>
          </a:p>
          <a:p>
            <a:pPr algn="just">
              <a:lnSpc>
                <a:spcPct val="107000"/>
              </a:lnSpc>
              <a:spcAft>
                <a:spcPts val="800"/>
              </a:spcAft>
            </a:pPr>
            <a:r>
              <a:rPr lang="en-GB" sz="2400" dirty="0">
                <a:latin typeface="Calibri" panose="020F0502020204030204" pitchFamily="34" charset="0"/>
                <a:ea typeface="Calibri" panose="020F0502020204030204" pitchFamily="34" charset="0"/>
                <a:cs typeface="Times New Roman" panose="02020603050405020304" pitchFamily="18" charset="0"/>
              </a:rPr>
              <a:t>The Unity asset store features a plethora of free, high quality assets to give the scenes a look and feel fitting of the environment. However, the creation of my own objects using a tool such as Blender has shown to be necessary for simple features not found on either the Unity Game Engine itself or the asset store. A hollow cylinder, as a coal spawning shoot was created in Blender, and imported into Unity for use in my project currently.</a:t>
            </a:r>
          </a:p>
          <a:p>
            <a:pPr algn="just">
              <a:lnSpc>
                <a:spcPct val="107000"/>
              </a:lnSpc>
              <a:spcAft>
                <a:spcPts val="800"/>
              </a:spcAft>
            </a:pPr>
            <a:r>
              <a:rPr lang="en-GB" sz="2400" dirty="0">
                <a:latin typeface="Calibri" panose="020F0502020204030204" pitchFamily="34" charset="0"/>
                <a:ea typeface="Calibri" panose="020F0502020204030204" pitchFamily="34" charset="0"/>
                <a:cs typeface="Times New Roman" panose="02020603050405020304" pitchFamily="18" charset="0"/>
              </a:rPr>
              <a:t>After a lengthy and prosperous experimentation phase, work has begun on the complete idea of the Steam Engine Fireman. With 3 core gameplay elements working to create a gameplay loop:</a:t>
            </a:r>
          </a:p>
          <a:p>
            <a:pPr marL="342900" lvl="0" indent="-342900" algn="just">
              <a:lnSpc>
                <a:spcPct val="107000"/>
              </a:lnSpc>
              <a:spcAft>
                <a:spcPts val="0"/>
              </a:spcAft>
              <a:buFont typeface="+mj-lt"/>
              <a:buAutoNum type="arabicParenR"/>
            </a:pPr>
            <a:r>
              <a:rPr lang="en-GB" sz="2400" dirty="0">
                <a:latin typeface="Calibri" panose="020F0502020204030204" pitchFamily="34" charset="0"/>
                <a:ea typeface="Calibri" panose="020F0502020204030204" pitchFamily="34" charset="0"/>
                <a:cs typeface="Times New Roman" panose="02020603050405020304" pitchFamily="18" charset="0"/>
              </a:rPr>
              <a:t>Most classically, shovelling coal into the furnace, to provide fuel for the train.</a:t>
            </a:r>
          </a:p>
          <a:p>
            <a:pPr marL="342900" lvl="0" indent="-342900" algn="just">
              <a:lnSpc>
                <a:spcPct val="107000"/>
              </a:lnSpc>
              <a:spcAft>
                <a:spcPts val="0"/>
              </a:spcAft>
              <a:buFont typeface="+mj-lt"/>
              <a:buAutoNum type="arabicParenR"/>
            </a:pPr>
            <a:r>
              <a:rPr lang="en-GB" sz="2400" dirty="0">
                <a:latin typeface="Calibri" panose="020F0502020204030204" pitchFamily="34" charset="0"/>
                <a:ea typeface="Calibri" panose="020F0502020204030204" pitchFamily="34" charset="0"/>
                <a:cs typeface="Times New Roman" panose="02020603050405020304" pitchFamily="18" charset="0"/>
              </a:rPr>
              <a:t>Using water to maintain the engine at an appropriate temperature</a:t>
            </a:r>
          </a:p>
          <a:p>
            <a:pPr marL="342900" lvl="0" indent="-342900" algn="just">
              <a:lnSpc>
                <a:spcPct val="107000"/>
              </a:lnSpc>
              <a:spcAft>
                <a:spcPts val="800"/>
              </a:spcAft>
              <a:buFont typeface="+mj-lt"/>
              <a:buAutoNum type="arabicParenR"/>
            </a:pPr>
            <a:r>
              <a:rPr lang="en-GB" sz="2400" dirty="0">
                <a:latin typeface="Calibri" panose="020F0502020204030204" pitchFamily="34" charset="0"/>
                <a:ea typeface="Calibri" panose="020F0502020204030204" pitchFamily="34" charset="0"/>
                <a:cs typeface="Times New Roman" panose="02020603050405020304" pitchFamily="18" charset="0"/>
              </a:rPr>
              <a:t>Maintenance of mechanical/physical objects in the engine room.</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66B85C0F-6552-4891-A389-47FF519C9EC2}"/>
              </a:ext>
            </a:extLst>
          </p:cNvPr>
          <p:cNvSpPr txBox="1"/>
          <p:nvPr/>
        </p:nvSpPr>
        <p:spPr>
          <a:xfrm>
            <a:off x="965857" y="10981205"/>
            <a:ext cx="19332783" cy="2765822"/>
          </a:xfrm>
          <a:prstGeom prst="rect">
            <a:avLst/>
          </a:prstGeom>
          <a:noFill/>
        </p:spPr>
        <p:txBody>
          <a:bodyPr wrap="square" rtlCol="0">
            <a:spAutoFit/>
          </a:bodyPr>
          <a:lstStyle/>
          <a:p>
            <a:r>
              <a:rPr lang="en-GB" sz="3200" dirty="0"/>
              <a:t>Technical Information</a:t>
            </a:r>
          </a:p>
          <a:p>
            <a:pPr algn="just">
              <a:lnSpc>
                <a:spcPct val="107000"/>
              </a:lnSpc>
              <a:spcAft>
                <a:spcPts val="800"/>
              </a:spcAft>
            </a:pPr>
            <a:r>
              <a:rPr lang="en-GB" sz="2400" dirty="0">
                <a:latin typeface="Calibri" panose="020F0502020204030204" pitchFamily="34" charset="0"/>
                <a:ea typeface="Calibri" panose="020F0502020204030204" pitchFamily="34" charset="0"/>
                <a:cs typeface="Times New Roman" panose="02020603050405020304" pitchFamily="18" charset="0"/>
              </a:rPr>
              <a:t>The game is being developed in Unity3D. The hardware designed for is the HTC Vive. For creating custom assets, a tool called “Blender” is used.</a:t>
            </a:r>
          </a:p>
          <a:p>
            <a:pPr algn="just">
              <a:lnSpc>
                <a:spcPct val="107000"/>
              </a:lnSpc>
              <a:spcAft>
                <a:spcPts val="800"/>
              </a:spcAft>
            </a:pPr>
            <a:r>
              <a:rPr lang="en-GB" sz="2400" dirty="0">
                <a:latin typeface="Calibri" panose="020F0502020204030204" pitchFamily="34" charset="0"/>
                <a:ea typeface="Calibri" panose="020F0502020204030204" pitchFamily="34" charset="0"/>
                <a:cs typeface="Times New Roman" panose="02020603050405020304" pitchFamily="18" charset="0"/>
              </a:rPr>
              <a:t>Unity utilises C# as its programming language, and makes use of a design pattern called the “Object Component Design Pattern” [2]. </a:t>
            </a:r>
          </a:p>
          <a:p>
            <a:pPr algn="just">
              <a:lnSpc>
                <a:spcPct val="107000"/>
              </a:lnSpc>
              <a:spcAft>
                <a:spcPts val="800"/>
              </a:spcAft>
            </a:pPr>
            <a:r>
              <a:rPr lang="en-GB" sz="2400" dirty="0">
                <a:latin typeface="Calibri" panose="020F0502020204030204" pitchFamily="34" charset="0"/>
                <a:ea typeface="Calibri" panose="020F0502020204030204" pitchFamily="34" charset="0"/>
                <a:cs typeface="Times New Roman" panose="02020603050405020304" pitchFamily="18" charset="0"/>
              </a:rPr>
              <a:t>An important consideration of virtual reality is keeping the FPS (Frames Per Second) above an acceptable level. This is an incredibly important consideration when it comes to the number of object within the scene. As such great care is taken to ensure only as many elements with </a:t>
            </a:r>
            <a:r>
              <a:rPr lang="en-GB" sz="2400" dirty="0" err="1">
                <a:latin typeface="Calibri" panose="020F0502020204030204" pitchFamily="34" charset="0"/>
                <a:ea typeface="Calibri" panose="020F0502020204030204" pitchFamily="34" charset="0"/>
                <a:cs typeface="Times New Roman" panose="02020603050405020304" pitchFamily="18" charset="0"/>
              </a:rPr>
              <a:t>rigidbodies</a:t>
            </a:r>
            <a:r>
              <a:rPr lang="en-GB" sz="2400" dirty="0">
                <a:latin typeface="Calibri" panose="020F0502020204030204" pitchFamily="34" charset="0"/>
                <a:ea typeface="Calibri" panose="020F0502020204030204" pitchFamily="34" charset="0"/>
                <a:cs typeface="Times New Roman" panose="02020603050405020304" pitchFamily="18" charset="0"/>
              </a:rPr>
              <a:t> and physics colliders exist as necessary.</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217B8F20-0F3C-44A7-AFCB-AB7420036AE4}"/>
              </a:ext>
            </a:extLst>
          </p:cNvPr>
          <p:cNvSpPr txBox="1"/>
          <p:nvPr/>
        </p:nvSpPr>
        <p:spPr>
          <a:xfrm>
            <a:off x="965857" y="15351732"/>
            <a:ext cx="19332783" cy="2370649"/>
          </a:xfrm>
          <a:prstGeom prst="rect">
            <a:avLst/>
          </a:prstGeom>
          <a:noFill/>
        </p:spPr>
        <p:txBody>
          <a:bodyPr wrap="square" rtlCol="0">
            <a:spAutoFit/>
          </a:bodyPr>
          <a:lstStyle/>
          <a:p>
            <a:r>
              <a:rPr lang="en-GB" sz="3200" dirty="0"/>
              <a:t>Remaining Work</a:t>
            </a:r>
          </a:p>
          <a:p>
            <a:pPr algn="just">
              <a:lnSpc>
                <a:spcPct val="107000"/>
              </a:lnSpc>
              <a:spcAft>
                <a:spcPts val="800"/>
              </a:spcAft>
            </a:pPr>
            <a:r>
              <a:rPr lang="en-GB" sz="2400" dirty="0">
                <a:latin typeface="Calibri" panose="020F0502020204030204" pitchFamily="34" charset="0"/>
                <a:ea typeface="Calibri" panose="020F0502020204030204" pitchFamily="34" charset="0"/>
                <a:cs typeface="Times New Roman" panose="02020603050405020304" pitchFamily="18" charset="0"/>
              </a:rPr>
              <a:t>The remaining work is focussed on completing the rest of the interaction left, and adding textures and scenery to create a more immersive experience.</a:t>
            </a:r>
          </a:p>
          <a:p>
            <a:pPr algn="just">
              <a:lnSpc>
                <a:spcPct val="107000"/>
              </a:lnSpc>
              <a:spcAft>
                <a:spcPts val="800"/>
              </a:spcAft>
            </a:pPr>
            <a:r>
              <a:rPr lang="en-GB" sz="2400" dirty="0">
                <a:latin typeface="Calibri" panose="020F0502020204030204" pitchFamily="34" charset="0"/>
                <a:ea typeface="Calibri" panose="020F0502020204030204" pitchFamily="34" charset="0"/>
                <a:cs typeface="Times New Roman" panose="02020603050405020304" pitchFamily="18" charset="0"/>
              </a:rPr>
              <a:t>The spawning, and pouring of the cooling water into the system to reduce the engine temperature needs to be implemented.</a:t>
            </a:r>
          </a:p>
          <a:p>
            <a:pPr algn="just">
              <a:lnSpc>
                <a:spcPct val="107000"/>
              </a:lnSpc>
              <a:spcAft>
                <a:spcPts val="800"/>
              </a:spcAft>
            </a:pPr>
            <a:r>
              <a:rPr lang="en-GB" sz="2400" dirty="0">
                <a:latin typeface="Calibri" panose="020F0502020204030204" pitchFamily="34" charset="0"/>
                <a:ea typeface="Calibri" panose="020F0502020204030204" pitchFamily="34" charset="0"/>
                <a:cs typeface="Times New Roman" panose="02020603050405020304" pitchFamily="18" charset="0"/>
              </a:rPr>
              <a:t>It will have to be seen how “realistic” the water ends up being, as fluids are a notoriously difficult thing to simulate [3]. A more stylized, cartoony method that makes sense within the world built will probably be used.</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A748C18F-4015-49ED-ACFE-D054AEF79B4B}"/>
              </a:ext>
            </a:extLst>
          </p:cNvPr>
          <p:cNvSpPr txBox="1"/>
          <p:nvPr/>
        </p:nvSpPr>
        <p:spPr>
          <a:xfrm>
            <a:off x="965857" y="17933719"/>
            <a:ext cx="19332783" cy="2431435"/>
          </a:xfrm>
          <a:prstGeom prst="rect">
            <a:avLst/>
          </a:prstGeom>
          <a:noFill/>
        </p:spPr>
        <p:txBody>
          <a:bodyPr wrap="square" rtlCol="0">
            <a:spAutoFit/>
          </a:bodyPr>
          <a:lstStyle/>
          <a:p>
            <a:r>
              <a:rPr lang="en-GB" sz="3200" dirty="0"/>
              <a:t>Future Work</a:t>
            </a:r>
          </a:p>
          <a:p>
            <a:pPr algn="just"/>
            <a:r>
              <a:rPr lang="en-GB" sz="2400" dirty="0"/>
              <a:t>With respect to carrying on this product for a full-fledged release, the most important carry on would be to improve the quality and detail of the immersive, world building elements. With a focus on textures and scenery, work on the graphical side of the project, as opposed to the coding side of the project, would put the polish expected to meet the demands of an audience used to triple A products with professional artists working on items full time.</a:t>
            </a:r>
          </a:p>
          <a:p>
            <a:pPr algn="just"/>
            <a:r>
              <a:rPr lang="en-GB" sz="2400" dirty="0"/>
              <a:t>Expanding on the list of jobs you can complete related to the train would be a fun way to expand the product too, with possibilities of being the driver or the server. These would allow for similar experiences, with the gameplay focus maintaining the idea of balancing 2 or more ever changing variables.</a:t>
            </a:r>
          </a:p>
        </p:txBody>
      </p:sp>
      <p:sp>
        <p:nvSpPr>
          <p:cNvPr id="10" name="TextBox 9">
            <a:extLst>
              <a:ext uri="{FF2B5EF4-FFF2-40B4-BE49-F238E27FC236}">
                <a16:creationId xmlns:a16="http://schemas.microsoft.com/office/drawing/2014/main" id="{4E0A00E0-49DA-4474-91A7-8EEA5D3D3408}"/>
              </a:ext>
            </a:extLst>
          </p:cNvPr>
          <p:cNvSpPr txBox="1"/>
          <p:nvPr/>
        </p:nvSpPr>
        <p:spPr>
          <a:xfrm>
            <a:off x="965857" y="20576492"/>
            <a:ext cx="19332782" cy="1969770"/>
          </a:xfrm>
          <a:prstGeom prst="rect">
            <a:avLst/>
          </a:prstGeom>
          <a:noFill/>
        </p:spPr>
        <p:txBody>
          <a:bodyPr wrap="square" rtlCol="0">
            <a:spAutoFit/>
          </a:bodyPr>
          <a:lstStyle/>
          <a:p>
            <a:r>
              <a:rPr lang="en-GB" sz="3200" dirty="0"/>
              <a:t>Further Information</a:t>
            </a:r>
          </a:p>
          <a:p>
            <a:r>
              <a:rPr lang="en-US" dirty="0">
                <a:latin typeface="Calibri" panose="020F0502020204030204" pitchFamily="34" charset="0"/>
                <a:ea typeface="Calibri" panose="020F0502020204030204" pitchFamily="34" charset="0"/>
                <a:cs typeface="Times New Roman" panose="02020603050405020304" pitchFamily="18" charset="0"/>
              </a:rPr>
              <a:t>[1] N. E. Seymour, A. G. Gallagher, S. A. Roman, M. K. O'Brien, V. K. Bansal, D. K. Andersen and R. M. </a:t>
            </a:r>
            <a:r>
              <a:rPr lang="en-US" dirty="0" err="1">
                <a:latin typeface="Calibri" panose="020F0502020204030204" pitchFamily="34" charset="0"/>
                <a:ea typeface="Calibri" panose="020F0502020204030204" pitchFamily="34" charset="0"/>
                <a:cs typeface="Times New Roman" panose="02020603050405020304" pitchFamily="18" charset="0"/>
              </a:rPr>
              <a:t>Satava</a:t>
            </a:r>
            <a:r>
              <a:rPr lang="en-US" dirty="0">
                <a:latin typeface="Calibri" panose="020F0502020204030204" pitchFamily="34" charset="0"/>
                <a:ea typeface="Calibri" panose="020F0502020204030204" pitchFamily="34" charset="0"/>
                <a:cs typeface="Times New Roman" panose="02020603050405020304" pitchFamily="18" charset="0"/>
              </a:rPr>
              <a:t>, "Virtual reality training improves operating room performance: results of a randomized, double-blinded study.," </a:t>
            </a:r>
            <a:r>
              <a:rPr lang="en-US" i="1" dirty="0">
                <a:latin typeface="Calibri" panose="020F0502020204030204" pitchFamily="34" charset="0"/>
                <a:ea typeface="Calibri" panose="020F0502020204030204" pitchFamily="34" charset="0"/>
                <a:cs typeface="Times New Roman" panose="02020603050405020304" pitchFamily="18" charset="0"/>
              </a:rPr>
              <a:t>Annals of surgery, </a:t>
            </a:r>
            <a:r>
              <a:rPr lang="en-US" dirty="0">
                <a:latin typeface="Calibri" panose="020F0502020204030204" pitchFamily="34" charset="0"/>
                <a:ea typeface="Calibri" panose="020F0502020204030204" pitchFamily="34" charset="0"/>
                <a:cs typeface="Times New Roman" panose="02020603050405020304" pitchFamily="18" charset="0"/>
              </a:rPr>
              <a:t>vol. 236, no. 4, pp. 458-63; discussion 463-4, 10 2002. </a:t>
            </a:r>
            <a:br>
              <a:rPr lang="en-US" dirty="0">
                <a:latin typeface="Calibri" panose="020F0502020204030204" pitchFamily="34" charset="0"/>
                <a:ea typeface="Calibri" panose="020F0502020204030204" pitchFamily="34" charset="0"/>
                <a:cs typeface="Times New Roman" panose="02020603050405020304" pitchFamily="18" charset="0"/>
              </a:rPr>
            </a:br>
            <a:r>
              <a:rPr lang="en-US" dirty="0">
                <a:latin typeface="Calibri" panose="020F0502020204030204" pitchFamily="34" charset="0"/>
                <a:ea typeface="Calibri" panose="020F0502020204030204" pitchFamily="34" charset="0"/>
                <a:cs typeface="Times New Roman" panose="02020603050405020304" pitchFamily="18" charset="0"/>
              </a:rPr>
              <a:t>[2] </a:t>
            </a:r>
            <a:r>
              <a:rPr lang="en-US" dirty="0"/>
              <a:t>Robert Nystrom, "Component · Decoupling Patterns · Game Programming Patterns," [Online]. Available: http://gameprogrammingpatterns.com/component.html.</a:t>
            </a:r>
            <a:br>
              <a:rPr lang="en-US" dirty="0">
                <a:latin typeface="Calibri" panose="020F0502020204030204" pitchFamily="34" charset="0"/>
                <a:ea typeface="Calibri" panose="020F0502020204030204" pitchFamily="34" charset="0"/>
                <a:cs typeface="Times New Roman" panose="02020603050405020304" pitchFamily="18" charset="0"/>
              </a:rPr>
            </a:br>
            <a:r>
              <a:rPr lang="en-US" dirty="0">
                <a:latin typeface="Calibri" panose="020F0502020204030204" pitchFamily="34" charset="0"/>
                <a:ea typeface="Calibri" panose="020F0502020204030204" pitchFamily="34" charset="0"/>
                <a:cs typeface="Times New Roman" panose="02020603050405020304" pitchFamily="18" charset="0"/>
              </a:rPr>
              <a:t>[3] </a:t>
            </a:r>
            <a:r>
              <a:rPr lang="en-US" dirty="0"/>
              <a:t>R. </a:t>
            </a:r>
            <a:r>
              <a:rPr lang="en-US" dirty="0" err="1"/>
              <a:t>Bridson</a:t>
            </a:r>
            <a:r>
              <a:rPr lang="en-US" dirty="0"/>
              <a:t>, Fluid Simulation for Computer Graphics, Second Edition., CRC Press, 2015, p. 269.</a:t>
            </a:r>
            <a:br>
              <a:rPr lang="en-US" dirty="0">
                <a:latin typeface="Calibri" panose="020F0502020204030204" pitchFamily="34" charset="0"/>
                <a:ea typeface="Calibri" panose="020F0502020204030204" pitchFamily="34" charset="0"/>
                <a:cs typeface="Times New Roman" panose="02020603050405020304" pitchFamily="18" charset="0"/>
              </a:rPr>
            </a:br>
            <a:endParaRPr lang="en-GB" dirty="0"/>
          </a:p>
        </p:txBody>
      </p:sp>
      <p:pic>
        <p:nvPicPr>
          <p:cNvPr id="1026" name="Picture 2" descr="https://www.vive.com/media/filer_public/b1/5f/b15f1847-5e1a-4b35-8afe-dca0aa08f35a/vive-pdp-ce-ksp-family-2.png">
            <a:extLst>
              <a:ext uri="{FF2B5EF4-FFF2-40B4-BE49-F238E27FC236}">
                <a16:creationId xmlns:a16="http://schemas.microsoft.com/office/drawing/2014/main" id="{F7B528CF-7196-4854-B758-5E8358AF8C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860" y="22253265"/>
            <a:ext cx="19332783" cy="843124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2BBF03F-DD90-466F-B306-FA6D4C4EBA98}"/>
              </a:ext>
            </a:extLst>
          </p:cNvPr>
          <p:cNvSpPr txBox="1"/>
          <p:nvPr/>
        </p:nvSpPr>
        <p:spPr>
          <a:xfrm>
            <a:off x="16581888" y="29484671"/>
            <a:ext cx="4208203" cy="246221"/>
          </a:xfrm>
          <a:prstGeom prst="rect">
            <a:avLst/>
          </a:prstGeom>
          <a:noFill/>
        </p:spPr>
        <p:txBody>
          <a:bodyPr wrap="none" rtlCol="0">
            <a:spAutoFit/>
          </a:bodyPr>
          <a:lstStyle/>
          <a:p>
            <a:r>
              <a:rPr lang="en-GB" sz="1000" dirty="0"/>
              <a:t>Image Source: https://www.vive.com/us/product/vive-virtual-reality-system/</a:t>
            </a:r>
          </a:p>
        </p:txBody>
      </p:sp>
      <p:pic>
        <p:nvPicPr>
          <p:cNvPr id="15" name="Picture 14">
            <a:extLst>
              <a:ext uri="{FF2B5EF4-FFF2-40B4-BE49-F238E27FC236}">
                <a16:creationId xmlns:a16="http://schemas.microsoft.com/office/drawing/2014/main" id="{311E913E-A382-4749-9C68-7006E6B49F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9012" y="13760027"/>
            <a:ext cx="1762817" cy="1380367"/>
          </a:xfrm>
          <a:prstGeom prst="rect">
            <a:avLst/>
          </a:prstGeom>
        </p:spPr>
      </p:pic>
      <p:pic>
        <p:nvPicPr>
          <p:cNvPr id="17" name="Picture 16">
            <a:extLst>
              <a:ext uri="{FF2B5EF4-FFF2-40B4-BE49-F238E27FC236}">
                <a16:creationId xmlns:a16="http://schemas.microsoft.com/office/drawing/2014/main" id="{45172875-EF8D-4E17-88E0-4E4B48FCCC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4502" y="13760028"/>
            <a:ext cx="3809658" cy="1380366"/>
          </a:xfrm>
          <a:prstGeom prst="rect">
            <a:avLst/>
          </a:prstGeom>
        </p:spPr>
      </p:pic>
      <p:pic>
        <p:nvPicPr>
          <p:cNvPr id="19" name="Picture 18">
            <a:extLst>
              <a:ext uri="{FF2B5EF4-FFF2-40B4-BE49-F238E27FC236}">
                <a16:creationId xmlns:a16="http://schemas.microsoft.com/office/drawing/2014/main" id="{749C20CE-B5EF-41C6-870F-77E218FB17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46681" y="13760027"/>
            <a:ext cx="4960695" cy="1380367"/>
          </a:xfrm>
          <a:prstGeom prst="rect">
            <a:avLst/>
          </a:prstGeom>
        </p:spPr>
      </p:pic>
      <p:pic>
        <p:nvPicPr>
          <p:cNvPr id="21" name="Picture 20">
            <a:extLst>
              <a:ext uri="{FF2B5EF4-FFF2-40B4-BE49-F238E27FC236}">
                <a16:creationId xmlns:a16="http://schemas.microsoft.com/office/drawing/2014/main" id="{78A17523-11D2-4994-8647-80B49092BEF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92228" y="13760027"/>
            <a:ext cx="4425608" cy="1380367"/>
          </a:xfrm>
          <a:prstGeom prst="rect">
            <a:avLst/>
          </a:prstGeom>
        </p:spPr>
      </p:pic>
      <p:pic>
        <p:nvPicPr>
          <p:cNvPr id="24" name="Picture 23">
            <a:extLst>
              <a:ext uri="{FF2B5EF4-FFF2-40B4-BE49-F238E27FC236}">
                <a16:creationId xmlns:a16="http://schemas.microsoft.com/office/drawing/2014/main" id="{5D47ED56-DE5A-4C94-8182-516FDBDBEF83}"/>
              </a:ext>
            </a:extLst>
          </p:cNvPr>
          <p:cNvPicPr>
            <a:picLocks noChangeAspect="1"/>
          </p:cNvPicPr>
          <p:nvPr/>
        </p:nvPicPr>
        <p:blipFill>
          <a:blip r:embed="rId9"/>
          <a:stretch>
            <a:fillRect/>
          </a:stretch>
        </p:blipFill>
        <p:spPr>
          <a:xfrm>
            <a:off x="-38222" y="-1"/>
            <a:ext cx="628157" cy="30275213"/>
          </a:xfrm>
          <a:prstGeom prst="rect">
            <a:avLst/>
          </a:prstGeom>
        </p:spPr>
      </p:pic>
      <p:pic>
        <p:nvPicPr>
          <p:cNvPr id="28" name="Picture 27">
            <a:extLst>
              <a:ext uri="{FF2B5EF4-FFF2-40B4-BE49-F238E27FC236}">
                <a16:creationId xmlns:a16="http://schemas.microsoft.com/office/drawing/2014/main" id="{05ED9504-350E-4E57-B94A-D8EDA608F154}"/>
              </a:ext>
            </a:extLst>
          </p:cNvPr>
          <p:cNvPicPr>
            <a:picLocks noChangeAspect="1"/>
          </p:cNvPicPr>
          <p:nvPr/>
        </p:nvPicPr>
        <p:blipFill>
          <a:blip r:embed="rId9"/>
          <a:stretch>
            <a:fillRect/>
          </a:stretch>
        </p:blipFill>
        <p:spPr>
          <a:xfrm>
            <a:off x="20831906" y="0"/>
            <a:ext cx="593531" cy="30275213"/>
          </a:xfrm>
          <a:prstGeom prst="rect">
            <a:avLst/>
          </a:prstGeom>
        </p:spPr>
      </p:pic>
      <p:pic>
        <p:nvPicPr>
          <p:cNvPr id="30" name="Picture 29">
            <a:extLst>
              <a:ext uri="{FF2B5EF4-FFF2-40B4-BE49-F238E27FC236}">
                <a16:creationId xmlns:a16="http://schemas.microsoft.com/office/drawing/2014/main" id="{9D329911-CDDC-4D3B-B99B-9CDD9D2013D4}"/>
              </a:ext>
            </a:extLst>
          </p:cNvPr>
          <p:cNvPicPr>
            <a:picLocks noChangeAspect="1"/>
          </p:cNvPicPr>
          <p:nvPr/>
        </p:nvPicPr>
        <p:blipFill>
          <a:blip r:embed="rId9"/>
          <a:stretch>
            <a:fillRect/>
          </a:stretch>
        </p:blipFill>
        <p:spPr>
          <a:xfrm rot="5400000">
            <a:off x="10415952" y="-10461926"/>
            <a:ext cx="593531" cy="21425438"/>
          </a:xfrm>
          <a:prstGeom prst="rect">
            <a:avLst/>
          </a:prstGeom>
        </p:spPr>
      </p:pic>
      <p:pic>
        <p:nvPicPr>
          <p:cNvPr id="31" name="Picture 30">
            <a:extLst>
              <a:ext uri="{FF2B5EF4-FFF2-40B4-BE49-F238E27FC236}">
                <a16:creationId xmlns:a16="http://schemas.microsoft.com/office/drawing/2014/main" id="{075ECD5B-679F-4F7B-82C0-D150C0D3D113}"/>
              </a:ext>
            </a:extLst>
          </p:cNvPr>
          <p:cNvPicPr>
            <a:picLocks noChangeAspect="1"/>
          </p:cNvPicPr>
          <p:nvPr/>
        </p:nvPicPr>
        <p:blipFill>
          <a:blip r:embed="rId9"/>
          <a:stretch>
            <a:fillRect/>
          </a:stretch>
        </p:blipFill>
        <p:spPr>
          <a:xfrm rot="5400000">
            <a:off x="10412359" y="19335667"/>
            <a:ext cx="593531" cy="21425438"/>
          </a:xfrm>
          <a:prstGeom prst="rect">
            <a:avLst/>
          </a:prstGeom>
        </p:spPr>
      </p:pic>
    </p:spTree>
    <p:extLst>
      <p:ext uri="{BB962C8B-B14F-4D97-AF65-F5344CB8AC3E}">
        <p14:creationId xmlns:p14="http://schemas.microsoft.com/office/powerpoint/2010/main" val="6883101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2031</TotalTime>
  <Words>818</Words>
  <Application>Microsoft Office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Shankly Richard Cragg [shc27]</dc:creator>
  <cp:lastModifiedBy>Shankly Richard Cragg [shc27]</cp:lastModifiedBy>
  <cp:revision>26</cp:revision>
  <dcterms:created xsi:type="dcterms:W3CDTF">2018-03-04T13:08:01Z</dcterms:created>
  <dcterms:modified xsi:type="dcterms:W3CDTF">2018-03-08T15:37:25Z</dcterms:modified>
</cp:coreProperties>
</file>