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5"/>
  </p:notesMasterIdLst>
  <p:handoutMasterIdLst>
    <p:handoutMasterId r:id="rId16"/>
  </p:handoutMasterIdLst>
  <p:sldIdLst>
    <p:sldId id="289" r:id="rId5"/>
    <p:sldId id="302" r:id="rId6"/>
    <p:sldId id="293" r:id="rId7"/>
    <p:sldId id="296" r:id="rId8"/>
    <p:sldId id="294" r:id="rId9"/>
    <p:sldId id="295" r:id="rId10"/>
    <p:sldId id="297" r:id="rId11"/>
    <p:sldId id="298" r:id="rId12"/>
    <p:sldId id="299" r:id="rId13"/>
    <p:sldId id="30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CFFEEC-9ACF-41A2-A2A5-781254349EC6}" v="4" dt="2024-09-27T16:32:52.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2" d="100"/>
          <a:sy n="82" d="100"/>
        </p:scale>
        <p:origin x="629" y="8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9/28/2024</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9/28/2024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9/28/2024</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9/28/2024</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9/28/2024</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9/28/2024</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9/28/2024</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9/28/2024</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9/28/2024</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9/28/2024</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9/28/2024</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9/28/2024</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id="{1E745F20-F130-4708-BD5A-1A4FF4BE4D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2540" y="-10274"/>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a:xfrm>
            <a:off x="1524000" y="842482"/>
            <a:ext cx="9243318" cy="2397662"/>
          </a:xfrm>
        </p:spPr>
        <p:txBody>
          <a:bodyPr>
            <a:normAutofit/>
          </a:bodyPr>
          <a:lstStyle/>
          <a:p>
            <a:pPr>
              <a:lnSpc>
                <a:spcPct val="125000"/>
              </a:lnSpc>
            </a:pPr>
            <a:r>
              <a:rPr lang="en-US" sz="5000" dirty="0"/>
              <a:t>BUG BUSTERS</a:t>
            </a:r>
            <a:endParaRPr lang="en-US" sz="5000" dirty="0">
              <a:solidFill>
                <a:schemeClr val="bg1"/>
              </a:solidFill>
            </a:endParaRP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bwMode="blackGray">
          <a:xfrm>
            <a:off x="6318606" y="4221162"/>
            <a:ext cx="5609691" cy="2626563"/>
          </a:xfrm>
          <a:solidFill>
            <a:schemeClr val="accent2">
              <a:alpha val="90000"/>
            </a:schemeClr>
          </a:solidFill>
        </p:spPr>
        <p:txBody>
          <a:bodyPr anchor="ctr" anchorCtr="0">
            <a:normAutofit/>
          </a:bodyPr>
          <a:lstStyle/>
          <a:p>
            <a:r>
              <a:rPr lang="en-US" sz="2500" b="1" i="1" spc="65" dirty="0" err="1">
                <a:solidFill>
                  <a:schemeClr val="accent1"/>
                </a:solidFill>
                <a:cs typeface="Arial"/>
              </a:rPr>
              <a:t>Shankramma</a:t>
            </a:r>
            <a:r>
              <a:rPr lang="en-US" sz="2500" b="1" i="1" spc="65" dirty="0">
                <a:solidFill>
                  <a:schemeClr val="accent1"/>
                </a:solidFill>
                <a:cs typeface="Arial"/>
              </a:rPr>
              <a:t> .K-3BR23EC150</a:t>
            </a:r>
          </a:p>
          <a:p>
            <a:r>
              <a:rPr lang="en-US" dirty="0"/>
              <a:t>Vandana.K-3BR23EC179</a:t>
            </a:r>
          </a:p>
          <a:p>
            <a:r>
              <a:rPr lang="en-US" sz="2500" b="1" i="1" spc="65" dirty="0">
                <a:solidFill>
                  <a:schemeClr val="accent1"/>
                </a:solidFill>
                <a:cs typeface="Arial"/>
              </a:rPr>
              <a:t>U. Preeti dharani-3BR23EC173</a:t>
            </a:r>
          </a:p>
          <a:p>
            <a:r>
              <a:rPr lang="en-US" dirty="0"/>
              <a:t>T.Sahana-3BR23EC163</a:t>
            </a:r>
          </a:p>
          <a:p>
            <a:r>
              <a:rPr lang="en-US" sz="2500" b="1" i="1" spc="65" dirty="0" err="1">
                <a:solidFill>
                  <a:schemeClr val="accent1"/>
                </a:solidFill>
                <a:cs typeface="Arial"/>
              </a:rPr>
              <a:t>V.Hema</a:t>
            </a:r>
            <a:r>
              <a:rPr lang="en-US" sz="2500" b="1" i="1" spc="65" dirty="0">
                <a:solidFill>
                  <a:schemeClr val="accent1"/>
                </a:solidFill>
                <a:cs typeface="Arial"/>
              </a:rPr>
              <a:t> Nandini-3BR23EC180</a:t>
            </a: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044000" y="322986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7FBC25-C0B3-46E2-A46C-4A41F6369343}"/>
              </a:ext>
            </a:extLst>
          </p:cNvPr>
          <p:cNvSpPr>
            <a:spLocks noGrp="1"/>
          </p:cNvSpPr>
          <p:nvPr>
            <p:ph type="sldNum" sz="quarter" idx="12"/>
          </p:nvPr>
        </p:nvSpPr>
        <p:spPr/>
        <p:txBody>
          <a:bodyPr/>
          <a:lstStyle/>
          <a:p>
            <a:fld id="{82EE24B5-652C-4DB5-B7C3-B5BBEC1280B1}" type="slidenum">
              <a:rPr lang="en-US" noProof="0" smtClean="0"/>
              <a:t>10</a:t>
            </a:fld>
            <a:endParaRPr lang="en-US" noProof="0" dirty="0"/>
          </a:p>
        </p:txBody>
      </p:sp>
      <p:pic>
        <p:nvPicPr>
          <p:cNvPr id="4" name="Picture 3">
            <a:extLst>
              <a:ext uri="{FF2B5EF4-FFF2-40B4-BE49-F238E27FC236}">
                <a16:creationId xmlns:a16="http://schemas.microsoft.com/office/drawing/2014/main" id="{B430D015-3A42-15CF-793C-AB8A474C0153}"/>
              </a:ext>
            </a:extLst>
          </p:cNvPr>
          <p:cNvPicPr>
            <a:picLocks noChangeAspect="1"/>
          </p:cNvPicPr>
          <p:nvPr/>
        </p:nvPicPr>
        <p:blipFill>
          <a:blip r:embed="rId2"/>
          <a:stretch>
            <a:fillRect/>
          </a:stretch>
        </p:blipFill>
        <p:spPr>
          <a:xfrm>
            <a:off x="475861" y="457199"/>
            <a:ext cx="10871685" cy="5551715"/>
          </a:xfrm>
          <a:prstGeom prst="rect">
            <a:avLst/>
          </a:prstGeom>
        </p:spPr>
      </p:pic>
    </p:spTree>
    <p:extLst>
      <p:ext uri="{BB962C8B-B14F-4D97-AF65-F5344CB8AC3E}">
        <p14:creationId xmlns:p14="http://schemas.microsoft.com/office/powerpoint/2010/main" val="3819943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C15396-70D7-9540-F118-F6C750C69945}"/>
              </a:ext>
            </a:extLst>
          </p:cNvPr>
          <p:cNvSpPr>
            <a:spLocks noGrp="1"/>
          </p:cNvSpPr>
          <p:nvPr>
            <p:ph type="sldNum" sz="quarter" idx="12"/>
          </p:nvPr>
        </p:nvSpPr>
        <p:spPr/>
        <p:txBody>
          <a:bodyPr/>
          <a:lstStyle/>
          <a:p>
            <a:fld id="{82EE24B5-652C-4DB5-B7C3-B5BBEC1280B1}" type="slidenum">
              <a:rPr lang="en-US" noProof="0" smtClean="0"/>
              <a:t>2</a:t>
            </a:fld>
            <a:endParaRPr lang="en-US" noProof="0" dirty="0"/>
          </a:p>
        </p:txBody>
      </p:sp>
      <p:pic>
        <p:nvPicPr>
          <p:cNvPr id="4" name="Picture 3" descr="A football stadium with blue seats&#10;&#10;Description automatically generated">
            <a:extLst>
              <a:ext uri="{FF2B5EF4-FFF2-40B4-BE49-F238E27FC236}">
                <a16:creationId xmlns:a16="http://schemas.microsoft.com/office/drawing/2014/main" id="{D734BDBD-8806-E30E-7435-A1BE78C663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Freeform: Shape 5">
            <a:extLst>
              <a:ext uri="{FF2B5EF4-FFF2-40B4-BE49-F238E27FC236}">
                <a16:creationId xmlns:a16="http://schemas.microsoft.com/office/drawing/2014/main" id="{E0963B82-7128-C2DE-E343-55877E6533B0}"/>
              </a:ext>
            </a:extLst>
          </p:cNvPr>
          <p:cNvSpPr/>
          <p:nvPr/>
        </p:nvSpPr>
        <p:spPr>
          <a:xfrm>
            <a:off x="2153920" y="1249680"/>
            <a:ext cx="7782560" cy="2448560"/>
          </a:xfrm>
          <a:custGeom>
            <a:avLst/>
            <a:gdLst>
              <a:gd name="connsiteX0" fmla="*/ 0 w 7782560"/>
              <a:gd name="connsiteY0" fmla="*/ 2214880 h 2448560"/>
              <a:gd name="connsiteX1" fmla="*/ 40640 w 7782560"/>
              <a:gd name="connsiteY1" fmla="*/ 2164080 h 2448560"/>
              <a:gd name="connsiteX2" fmla="*/ 416560 w 7782560"/>
              <a:gd name="connsiteY2" fmla="*/ 1960880 h 2448560"/>
              <a:gd name="connsiteX3" fmla="*/ 731520 w 7782560"/>
              <a:gd name="connsiteY3" fmla="*/ 1686560 h 2448560"/>
              <a:gd name="connsiteX4" fmla="*/ 1361440 w 7782560"/>
              <a:gd name="connsiteY4" fmla="*/ 1219200 h 2448560"/>
              <a:gd name="connsiteX5" fmla="*/ 1686560 w 7782560"/>
              <a:gd name="connsiteY5" fmla="*/ 985520 h 2448560"/>
              <a:gd name="connsiteX6" fmla="*/ 2204720 w 7782560"/>
              <a:gd name="connsiteY6" fmla="*/ 528320 h 2448560"/>
              <a:gd name="connsiteX7" fmla="*/ 2529840 w 7782560"/>
              <a:gd name="connsiteY7" fmla="*/ 294640 h 2448560"/>
              <a:gd name="connsiteX8" fmla="*/ 2712720 w 7782560"/>
              <a:gd name="connsiteY8" fmla="*/ 132080 h 2448560"/>
              <a:gd name="connsiteX9" fmla="*/ 2804160 w 7782560"/>
              <a:gd name="connsiteY9" fmla="*/ 101600 h 2448560"/>
              <a:gd name="connsiteX10" fmla="*/ 3677920 w 7782560"/>
              <a:gd name="connsiteY10" fmla="*/ 0 h 2448560"/>
              <a:gd name="connsiteX11" fmla="*/ 4033520 w 7782560"/>
              <a:gd name="connsiteY11" fmla="*/ 20320 h 2448560"/>
              <a:gd name="connsiteX12" fmla="*/ 5476240 w 7782560"/>
              <a:gd name="connsiteY12" fmla="*/ 670560 h 2448560"/>
              <a:gd name="connsiteX13" fmla="*/ 7132320 w 7782560"/>
              <a:gd name="connsiteY13" fmla="*/ 1818640 h 2448560"/>
              <a:gd name="connsiteX14" fmla="*/ 7640320 w 7782560"/>
              <a:gd name="connsiteY14" fmla="*/ 2255520 h 2448560"/>
              <a:gd name="connsiteX15" fmla="*/ 7691120 w 7782560"/>
              <a:gd name="connsiteY15" fmla="*/ 2346960 h 2448560"/>
              <a:gd name="connsiteX16" fmla="*/ 7782560 w 7782560"/>
              <a:gd name="connsiteY16" fmla="*/ 2448560 h 2448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82560" h="2448560">
                <a:moveTo>
                  <a:pt x="0" y="2214880"/>
                </a:moveTo>
                <a:cubicBezTo>
                  <a:pt x="13547" y="2197947"/>
                  <a:pt x="24175" y="2178193"/>
                  <a:pt x="40640" y="2164080"/>
                </a:cubicBezTo>
                <a:cubicBezTo>
                  <a:pt x="209793" y="2019092"/>
                  <a:pt x="143261" y="2149362"/>
                  <a:pt x="416560" y="1960880"/>
                </a:cubicBezTo>
                <a:cubicBezTo>
                  <a:pt x="531171" y="1881838"/>
                  <a:pt x="622004" y="1772524"/>
                  <a:pt x="731520" y="1686560"/>
                </a:cubicBezTo>
                <a:cubicBezTo>
                  <a:pt x="937183" y="1525126"/>
                  <a:pt x="1150673" y="1373912"/>
                  <a:pt x="1361440" y="1219200"/>
                </a:cubicBezTo>
                <a:cubicBezTo>
                  <a:pt x="1469028" y="1140226"/>
                  <a:pt x="1586485" y="1073821"/>
                  <a:pt x="1686560" y="985520"/>
                </a:cubicBezTo>
                <a:cubicBezTo>
                  <a:pt x="1859280" y="833120"/>
                  <a:pt x="2017678" y="662757"/>
                  <a:pt x="2204720" y="528320"/>
                </a:cubicBezTo>
                <a:cubicBezTo>
                  <a:pt x="2313093" y="450427"/>
                  <a:pt x="2424630" y="376755"/>
                  <a:pt x="2529840" y="294640"/>
                </a:cubicBezTo>
                <a:cubicBezTo>
                  <a:pt x="2626096" y="219513"/>
                  <a:pt x="2607400" y="190591"/>
                  <a:pt x="2712720" y="132080"/>
                </a:cubicBezTo>
                <a:cubicBezTo>
                  <a:pt x="2740806" y="116477"/>
                  <a:pt x="2773089" y="109777"/>
                  <a:pt x="2804160" y="101600"/>
                </a:cubicBezTo>
                <a:cubicBezTo>
                  <a:pt x="3236791" y="-12250"/>
                  <a:pt x="3093415" y="30763"/>
                  <a:pt x="3677920" y="0"/>
                </a:cubicBezTo>
                <a:cubicBezTo>
                  <a:pt x="3796453" y="6773"/>
                  <a:pt x="3916770" y="-1253"/>
                  <a:pt x="4033520" y="20320"/>
                </a:cubicBezTo>
                <a:cubicBezTo>
                  <a:pt x="4681288" y="140016"/>
                  <a:pt x="4860322" y="268226"/>
                  <a:pt x="5476240" y="670560"/>
                </a:cubicBezTo>
                <a:cubicBezTo>
                  <a:pt x="6038596" y="1037906"/>
                  <a:pt x="6580260" y="1435995"/>
                  <a:pt x="7132320" y="1818640"/>
                </a:cubicBezTo>
                <a:cubicBezTo>
                  <a:pt x="7294439" y="1931008"/>
                  <a:pt x="7539892" y="2074750"/>
                  <a:pt x="7640320" y="2255520"/>
                </a:cubicBezTo>
                <a:cubicBezTo>
                  <a:pt x="7657253" y="2286000"/>
                  <a:pt x="7669578" y="2319543"/>
                  <a:pt x="7691120" y="2346960"/>
                </a:cubicBezTo>
                <a:cubicBezTo>
                  <a:pt x="7852165" y="2551927"/>
                  <a:pt x="7675076" y="2269420"/>
                  <a:pt x="7782560" y="2448560"/>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913C628-8178-3AF5-DDBB-6C6A488EA4AD}"/>
              </a:ext>
            </a:extLst>
          </p:cNvPr>
          <p:cNvSpPr/>
          <p:nvPr/>
        </p:nvSpPr>
        <p:spPr>
          <a:xfrm>
            <a:off x="3403600" y="1249681"/>
            <a:ext cx="5304651" cy="2585323"/>
          </a:xfrm>
          <a:prstGeom prst="rect">
            <a:avLst/>
          </a:prstGeom>
          <a:noFill/>
        </p:spPr>
        <p:txBody>
          <a:bodyPr wrap="square" lIns="91440" tIns="45720" rIns="91440" bIns="45720">
            <a:spAutoFit/>
          </a:bodyPr>
          <a:lstStyle/>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STADIUM</a:t>
            </a:r>
          </a:p>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SEATING</a:t>
            </a:r>
          </a:p>
          <a:p>
            <a:pPr algn="ctr"/>
            <a:r>
              <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MANAGEMENT</a:t>
            </a:r>
            <a:endPar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p:txBody>
      </p:sp>
    </p:spTree>
    <p:extLst>
      <p:ext uri="{BB962C8B-B14F-4D97-AF65-F5344CB8AC3E}">
        <p14:creationId xmlns:p14="http://schemas.microsoft.com/office/powerpoint/2010/main" val="3502881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F7080-408C-E1D1-F4BC-9F7A8666690C}"/>
              </a:ext>
            </a:extLst>
          </p:cNvPr>
          <p:cNvSpPr>
            <a:spLocks noGrp="1"/>
          </p:cNvSpPr>
          <p:nvPr>
            <p:ph type="title"/>
          </p:nvPr>
        </p:nvSpPr>
        <p:spPr>
          <a:xfrm>
            <a:off x="838200" y="477092"/>
            <a:ext cx="10515600" cy="1325563"/>
          </a:xfrm>
        </p:spPr>
        <p:txBody>
          <a:bodyPr>
            <a:normAutofit/>
          </a:bodyPr>
          <a:lstStyle/>
          <a:p>
            <a:r>
              <a:rPr lang="en-US" sz="4000" u="sng" dirty="0">
                <a:solidFill>
                  <a:schemeClr val="tx1">
                    <a:lumMod val="65000"/>
                    <a:lumOff val="35000"/>
                  </a:schemeClr>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102ED098-2E79-6197-873E-A692929CFD13}"/>
              </a:ext>
            </a:extLst>
          </p:cNvPr>
          <p:cNvSpPr>
            <a:spLocks noGrp="1"/>
          </p:cNvSpPr>
          <p:nvPr>
            <p:ph idx="1"/>
          </p:nvPr>
        </p:nvSpPr>
        <p:spPr>
          <a:xfrm>
            <a:off x="340360" y="1960880"/>
            <a:ext cx="10515600" cy="3373120"/>
          </a:xfrm>
        </p:spPr>
        <p:txBody>
          <a:bodyPr>
            <a:normAutofit fontScale="925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Stadium seating management systems are used to handle the allocation, booking, and management of seats in a stadium for various events like sports games, concerts, or performances. These systems must consider factors like seat availability, different seating sections (VIP, regular, student sections), pricing tiers, and sometimes the unique layout of the stadium. In code, this can be achieved by modeling the stadium as a grid or list of sections, rows, and seats, tracking each seat's status (e.g., available, reserved, sold)</a:t>
            </a:r>
          </a:p>
        </p:txBody>
      </p:sp>
      <p:sp>
        <p:nvSpPr>
          <p:cNvPr id="4" name="Slide Number Placeholder 3">
            <a:extLst>
              <a:ext uri="{FF2B5EF4-FFF2-40B4-BE49-F238E27FC236}">
                <a16:creationId xmlns:a16="http://schemas.microsoft.com/office/drawing/2014/main" id="{78BE861D-2C1E-29F5-FE75-CB569645E092}"/>
              </a:ext>
            </a:extLst>
          </p:cNvPr>
          <p:cNvSpPr>
            <a:spLocks noGrp="1"/>
          </p:cNvSpPr>
          <p:nvPr>
            <p:ph type="sldNum" sz="quarter" idx="12"/>
          </p:nvPr>
        </p:nvSpPr>
        <p:spPr/>
        <p:txBody>
          <a:bodyPr/>
          <a:lstStyle/>
          <a:p>
            <a:fld id="{82EE24B5-652C-4DB5-B7C3-B5BBEC1280B1}" type="slidenum">
              <a:rPr lang="en-US" noProof="0" smtClean="0"/>
              <a:t>3</a:t>
            </a:fld>
            <a:endParaRPr lang="en-US" noProof="0" dirty="0"/>
          </a:p>
        </p:txBody>
      </p:sp>
    </p:spTree>
    <p:extLst>
      <p:ext uri="{BB962C8B-B14F-4D97-AF65-F5344CB8AC3E}">
        <p14:creationId xmlns:p14="http://schemas.microsoft.com/office/powerpoint/2010/main" val="2364663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4C2CB-4CEF-92E9-6C1A-E2EE68570F46}"/>
              </a:ext>
            </a:extLst>
          </p:cNvPr>
          <p:cNvSpPr>
            <a:spLocks noGrp="1"/>
          </p:cNvSpPr>
          <p:nvPr>
            <p:ph type="title"/>
          </p:nvPr>
        </p:nvSpPr>
        <p:spPr>
          <a:xfrm>
            <a:off x="3359019" y="365125"/>
            <a:ext cx="5187821" cy="1325563"/>
          </a:xfrm>
        </p:spPr>
        <p:txBody>
          <a:bodyPr/>
          <a:lstStyle/>
          <a:p>
            <a:r>
              <a:rPr lang="en-US" u="sng" dirty="0">
                <a:solidFill>
                  <a:schemeClr val="tx1">
                    <a:lumMod val="65000"/>
                    <a:lumOff val="35000"/>
                  </a:schemeClr>
                </a:solidFill>
              </a:rPr>
              <a:t>Problem statement:-</a:t>
            </a:r>
            <a:endParaRPr lang="en-IN" u="sng"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F0D432A6-CE36-9A1E-91A0-7CE18D49CF34}"/>
              </a:ext>
            </a:extLst>
          </p:cNvPr>
          <p:cNvSpPr>
            <a:spLocks noGrp="1"/>
          </p:cNvSpPr>
          <p:nvPr>
            <p:ph idx="1"/>
          </p:nvPr>
        </p:nvSpPr>
        <p:spPr>
          <a:xfrm>
            <a:off x="838200" y="1825625"/>
            <a:ext cx="10515600" cy="4714402"/>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1. Inefficient seat allocation leading to underutilization of stadium capacity.</a:t>
            </a:r>
          </a:p>
          <a:p>
            <a:pPr marL="0" indent="0">
              <a:buNone/>
            </a:pPr>
            <a:r>
              <a:rPr lang="en-US" sz="2200" dirty="0">
                <a:latin typeface="Times New Roman" panose="02020603050405020304" pitchFamily="18" charset="0"/>
                <a:cs typeface="Times New Roman" panose="02020603050405020304" pitchFamily="18" charset="0"/>
              </a:rPr>
              <a:t>2. Difficulty in balancing customer preferences, such as group seating and proximity, with maximizing revenue.</a:t>
            </a:r>
          </a:p>
          <a:p>
            <a:pPr marL="0" indent="0">
              <a:buNone/>
            </a:pPr>
            <a:r>
              <a:rPr lang="en-US" sz="2200" dirty="0">
                <a:latin typeface="Times New Roman" panose="02020603050405020304" pitchFamily="18" charset="0"/>
                <a:cs typeface="Times New Roman" panose="02020603050405020304" pitchFamily="18" charset="0"/>
              </a:rPr>
              <a:t>3. Inability to handle last-minute seat changes, cancellations, or upgrades smoothly.</a:t>
            </a:r>
          </a:p>
          <a:p>
            <a:pPr marL="0" indent="0">
              <a:buNone/>
            </a:pPr>
            <a:r>
              <a:rPr lang="en-US" sz="2200" dirty="0">
                <a:latin typeface="Times New Roman" panose="02020603050405020304" pitchFamily="18" charset="0"/>
                <a:cs typeface="Times New Roman" panose="02020603050405020304" pitchFamily="18" charset="0"/>
              </a:rPr>
              <a:t>4. Compliance with safety regulations, including accessibility and social distancing protocols.</a:t>
            </a:r>
          </a:p>
          <a:p>
            <a:pPr marL="0" indent="0">
              <a:buNone/>
            </a:pPr>
            <a:r>
              <a:rPr lang="en-US" sz="2200" dirty="0">
                <a:latin typeface="Times New Roman" panose="02020603050405020304" pitchFamily="18" charset="0"/>
                <a:cs typeface="Times New Roman" panose="02020603050405020304" pitchFamily="18" charset="0"/>
              </a:rPr>
              <a:t>5. Revenue loss due to suboptimal pricing strategies or unsold seats.</a:t>
            </a:r>
          </a:p>
          <a:p>
            <a:pPr marL="0" indent="0">
              <a:buNone/>
            </a:pPr>
            <a:r>
              <a:rPr lang="en-US" sz="2200" dirty="0">
                <a:latin typeface="Times New Roman" panose="02020603050405020304" pitchFamily="18" charset="0"/>
                <a:cs typeface="Times New Roman" panose="02020603050405020304" pitchFamily="18" charset="0"/>
              </a:rPr>
              <a:t>6. The risk of booking errors, such as double-booking or assigning unavailable seats.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DFE3099-D953-6385-E388-BEB0E8129065}"/>
              </a:ext>
            </a:extLst>
          </p:cNvPr>
          <p:cNvSpPr>
            <a:spLocks noGrp="1"/>
          </p:cNvSpPr>
          <p:nvPr>
            <p:ph type="sldNum" sz="quarter" idx="12"/>
          </p:nvPr>
        </p:nvSpPr>
        <p:spPr/>
        <p:txBody>
          <a:bodyPr/>
          <a:lstStyle/>
          <a:p>
            <a:fld id="{82EE24B5-652C-4DB5-B7C3-B5BBEC1280B1}" type="slidenum">
              <a:rPr lang="en-US" noProof="0" smtClean="0"/>
              <a:t>4</a:t>
            </a:fld>
            <a:endParaRPr lang="en-US" noProof="0" dirty="0"/>
          </a:p>
        </p:txBody>
      </p:sp>
    </p:spTree>
    <p:extLst>
      <p:ext uri="{BB962C8B-B14F-4D97-AF65-F5344CB8AC3E}">
        <p14:creationId xmlns:p14="http://schemas.microsoft.com/office/powerpoint/2010/main" val="1514131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6A146-7FFD-50B0-71B8-DA13169735C8}"/>
              </a:ext>
            </a:extLst>
          </p:cNvPr>
          <p:cNvSpPr>
            <a:spLocks noGrp="1"/>
          </p:cNvSpPr>
          <p:nvPr>
            <p:ph type="title"/>
          </p:nvPr>
        </p:nvSpPr>
        <p:spPr>
          <a:xfrm>
            <a:off x="576943" y="365125"/>
            <a:ext cx="10515600" cy="1325563"/>
          </a:xfrm>
        </p:spPr>
        <p:txBody>
          <a:bodyPr>
            <a:normAutofit/>
          </a:bodyPr>
          <a:lstStyle/>
          <a:p>
            <a:r>
              <a:rPr lang="en-US" sz="2800" u="sng" dirty="0">
                <a:solidFill>
                  <a:schemeClr val="tx1">
                    <a:lumMod val="75000"/>
                    <a:lumOff val="25000"/>
                  </a:schemeClr>
                </a:solidFill>
              </a:rPr>
              <a:t>OBJECTIVES:-</a:t>
            </a:r>
            <a:endParaRPr lang="en-IN" sz="2800" u="sng" dirty="0">
              <a:solidFill>
                <a:schemeClr val="tx1">
                  <a:lumMod val="75000"/>
                  <a:lumOff val="25000"/>
                </a:schemeClr>
              </a:solidFill>
            </a:endParaRPr>
          </a:p>
        </p:txBody>
      </p:sp>
      <p:sp>
        <p:nvSpPr>
          <p:cNvPr id="3" name="Content Placeholder 2">
            <a:extLst>
              <a:ext uri="{FF2B5EF4-FFF2-40B4-BE49-F238E27FC236}">
                <a16:creationId xmlns:a16="http://schemas.microsoft.com/office/drawing/2014/main" id="{A1B8076F-56F9-CA55-AD3B-97AE3775995C}"/>
              </a:ext>
            </a:extLst>
          </p:cNvPr>
          <p:cNvSpPr>
            <a:spLocks noGrp="1"/>
          </p:cNvSpPr>
          <p:nvPr>
            <p:ph idx="1"/>
          </p:nvPr>
        </p:nvSpPr>
        <p:spPr>
          <a:xfrm>
            <a:off x="838200" y="1825624"/>
            <a:ext cx="10515600" cy="5032375"/>
          </a:xfrm>
        </p:spPr>
        <p:txBody>
          <a:bodyPr>
            <a:normAutofit/>
          </a:bodyPr>
          <a:lstStyle/>
          <a:p>
            <a:pPr marL="342900" indent="-342900">
              <a:buAutoNum type="arabicPeriod"/>
            </a:pPr>
            <a:r>
              <a:rPr lang="en-US" sz="2200" dirty="0">
                <a:latin typeface="Times New Roman" panose="02020603050405020304" pitchFamily="18" charset="0"/>
                <a:cs typeface="Times New Roman" panose="02020603050405020304" pitchFamily="18" charset="0"/>
              </a:rPr>
              <a:t>View the current seating arrangement:</a:t>
            </a:r>
          </a:p>
          <a:p>
            <a:pPr marL="0" indent="0">
              <a:buNone/>
            </a:pPr>
            <a:r>
              <a:rPr lang="en-US" sz="2200" dirty="0">
                <a:latin typeface="Times New Roman" panose="02020603050405020304" pitchFamily="18" charset="0"/>
                <a:cs typeface="Times New Roman" panose="02020603050405020304" pitchFamily="18" charset="0"/>
              </a:rPr>
              <a:t>a . A seat marked with 0 is available.</a:t>
            </a:r>
          </a:p>
          <a:p>
            <a:pPr marL="0" indent="0">
              <a:buNone/>
            </a:pPr>
            <a:r>
              <a:rPr lang="en-US" sz="2200" dirty="0">
                <a:latin typeface="Times New Roman" panose="02020603050405020304" pitchFamily="18" charset="0"/>
                <a:cs typeface="Times New Roman" panose="02020603050405020304" pitchFamily="18" charset="0"/>
              </a:rPr>
              <a:t>b. A seat marked with 1 is reserved.</a:t>
            </a:r>
          </a:p>
          <a:p>
            <a:pPr marL="0" indent="0">
              <a:buNone/>
            </a:pPr>
            <a:r>
              <a:rPr lang="en-US" sz="2200" dirty="0">
                <a:latin typeface="Times New Roman" panose="02020603050405020304" pitchFamily="18" charset="0"/>
                <a:cs typeface="Times New Roman" panose="02020603050405020304" pitchFamily="18" charset="0"/>
              </a:rPr>
              <a:t>2. Reserve a seat by specifying the row and column number, provided the seat is available.</a:t>
            </a:r>
          </a:p>
          <a:p>
            <a:pPr marL="0" indent="0">
              <a:buNone/>
            </a:pPr>
            <a:r>
              <a:rPr lang="en-US" sz="2200" dirty="0">
                <a:latin typeface="Times New Roman" panose="02020603050405020304" pitchFamily="18" charset="0"/>
                <a:cs typeface="Times New Roman" panose="02020603050405020304" pitchFamily="18" charset="0"/>
              </a:rPr>
              <a:t>3. Cancel a seat reservation by specifying the row and column number, if the seat is currently reserved.</a:t>
            </a:r>
          </a:p>
          <a:p>
            <a:pPr marL="0" indent="0">
              <a:buNone/>
            </a:pPr>
            <a:r>
              <a:rPr lang="en-US" sz="2200" dirty="0">
                <a:latin typeface="Times New Roman" panose="02020603050405020304" pitchFamily="18" charset="0"/>
                <a:cs typeface="Times New Roman" panose="02020603050405020304" pitchFamily="18" charset="0"/>
              </a:rPr>
              <a:t>4. Check the availability of a specific seat by entering the row and column number.</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714ABD3-E241-3F3C-A8F0-05987B9DCE62}"/>
              </a:ext>
            </a:extLst>
          </p:cNvPr>
          <p:cNvSpPr>
            <a:spLocks noGrp="1"/>
          </p:cNvSpPr>
          <p:nvPr>
            <p:ph type="sldNum" sz="quarter" idx="12"/>
          </p:nvPr>
        </p:nvSpPr>
        <p:spPr/>
        <p:txBody>
          <a:bodyPr/>
          <a:lstStyle/>
          <a:p>
            <a:fld id="{82EE24B5-652C-4DB5-B7C3-B5BBEC1280B1}" type="slidenum">
              <a:rPr lang="en-US" noProof="0" smtClean="0"/>
              <a:t>5</a:t>
            </a:fld>
            <a:endParaRPr lang="en-US" noProof="0" dirty="0"/>
          </a:p>
        </p:txBody>
      </p:sp>
    </p:spTree>
    <p:extLst>
      <p:ext uri="{BB962C8B-B14F-4D97-AF65-F5344CB8AC3E}">
        <p14:creationId xmlns:p14="http://schemas.microsoft.com/office/powerpoint/2010/main" val="93508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F68E8-3708-982F-FD23-6F4631865E1C}"/>
              </a:ext>
            </a:extLst>
          </p:cNvPr>
          <p:cNvSpPr>
            <a:spLocks noGrp="1"/>
          </p:cNvSpPr>
          <p:nvPr>
            <p:ph type="title"/>
          </p:nvPr>
        </p:nvSpPr>
        <p:spPr>
          <a:xfrm>
            <a:off x="723156" y="-121297"/>
            <a:ext cx="10515600" cy="1194317"/>
          </a:xfrm>
        </p:spPr>
        <p:txBody>
          <a:bodyPr>
            <a:normAutofit/>
          </a:bodyPr>
          <a:lstStyle/>
          <a:p>
            <a:r>
              <a:rPr lang="en-US" sz="2800" u="sng" dirty="0">
                <a:solidFill>
                  <a:schemeClr val="tx1">
                    <a:lumMod val="65000"/>
                    <a:lumOff val="35000"/>
                  </a:schemeClr>
                </a:solidFill>
                <a:latin typeface="Times New Roman" panose="02020603050405020304" pitchFamily="18" charset="0"/>
                <a:cs typeface="Times New Roman" panose="02020603050405020304" pitchFamily="18" charset="0"/>
              </a:rPr>
              <a:t>Algorithm:-</a:t>
            </a:r>
            <a:endParaRPr lang="en-IN" sz="2800" u="sng"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0E5E5A1-9672-0C59-08B9-656B6BB4FC97}"/>
              </a:ext>
            </a:extLst>
          </p:cNvPr>
          <p:cNvSpPr>
            <a:spLocks noGrp="1"/>
          </p:cNvSpPr>
          <p:nvPr>
            <p:ph idx="1"/>
          </p:nvPr>
        </p:nvSpPr>
        <p:spPr>
          <a:xfrm>
            <a:off x="838200" y="979714"/>
            <a:ext cx="10515600" cy="5197249"/>
          </a:xfrm>
        </p:spPr>
        <p:txBody>
          <a:bodyPr>
            <a:noAutofit/>
          </a:bodyPr>
          <a:lstStyle/>
          <a:p>
            <a:pPr marL="0" indent="0">
              <a:buNone/>
            </a:pPr>
            <a:r>
              <a:rPr lang="en-US" b="1" dirty="0">
                <a:latin typeface="Times New Roman" panose="02020603050405020304" pitchFamily="18" charset="0"/>
                <a:cs typeface="Times New Roman" panose="02020603050405020304" pitchFamily="18" charset="0"/>
              </a:rPr>
              <a:t>1. Initialize Seating : </a:t>
            </a:r>
            <a:r>
              <a:rPr lang="en-US" dirty="0">
                <a:latin typeface="Times New Roman" panose="02020603050405020304" pitchFamily="18" charset="0"/>
                <a:cs typeface="Times New Roman" panose="02020603050405020304" pitchFamily="18" charset="0"/>
              </a:rPr>
              <a:t>Take rows and cols as input.</a:t>
            </a:r>
          </a:p>
          <a:p>
            <a:pPr marL="0" indent="0">
              <a:buNone/>
            </a:pPr>
            <a:r>
              <a:rPr lang="en-US" b="1"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Display Menu : </a:t>
            </a:r>
            <a:r>
              <a:rPr lang="en-US" dirty="0">
                <a:latin typeface="Times New Roman" panose="02020603050405020304" pitchFamily="18" charset="0"/>
                <a:cs typeface="Times New Roman" panose="02020603050405020304" pitchFamily="18" charset="0"/>
              </a:rPr>
              <a:t>Continuously show the following options until the user exits:</a:t>
            </a:r>
          </a:p>
          <a:p>
            <a:pPr marL="0" indent="0">
              <a:buNone/>
            </a:pPr>
            <a:r>
              <a:rPr lang="en-US" dirty="0">
                <a:latin typeface="Times New Roman" panose="02020603050405020304" pitchFamily="18" charset="0"/>
                <a:cs typeface="Times New Roman" panose="02020603050405020304" pitchFamily="18" charset="0"/>
              </a:rPr>
              <a:t>     1. Display seating arrangement.</a:t>
            </a:r>
          </a:p>
          <a:p>
            <a:pPr marL="0" indent="0">
              <a:buNone/>
            </a:pPr>
            <a:r>
              <a:rPr lang="en-US" dirty="0">
                <a:latin typeface="Times New Roman" panose="02020603050405020304" pitchFamily="18" charset="0"/>
                <a:cs typeface="Times New Roman" panose="02020603050405020304" pitchFamily="18" charset="0"/>
              </a:rPr>
              <a:t>     2. Reserve a seat</a:t>
            </a:r>
          </a:p>
          <a:p>
            <a:pPr marL="0" indent="0">
              <a:buNone/>
            </a:pPr>
            <a:r>
              <a:rPr lang="en-US" dirty="0">
                <a:latin typeface="Times New Roman" panose="02020603050405020304" pitchFamily="18" charset="0"/>
                <a:cs typeface="Times New Roman" panose="02020603050405020304" pitchFamily="18" charset="0"/>
              </a:rPr>
              <a:t>     3. Cancel a reservation.</a:t>
            </a:r>
          </a:p>
          <a:p>
            <a:pPr marL="0" indent="0">
              <a:buNone/>
            </a:pPr>
            <a:r>
              <a:rPr lang="en-US" dirty="0">
                <a:latin typeface="Times New Roman" panose="02020603050405020304" pitchFamily="18" charset="0"/>
                <a:cs typeface="Times New Roman" panose="02020603050405020304" pitchFamily="18" charset="0"/>
              </a:rPr>
              <a:t>     4. Check seat availability.</a:t>
            </a:r>
          </a:p>
          <a:p>
            <a:pPr marL="0" indent="0">
              <a:buNone/>
            </a:pPr>
            <a:r>
              <a:rPr lang="en-US" dirty="0">
                <a:latin typeface="Times New Roman" panose="02020603050405020304" pitchFamily="18" charset="0"/>
                <a:cs typeface="Times New Roman" panose="02020603050405020304" pitchFamily="18" charset="0"/>
              </a:rPr>
              <a:t>     5. Exit.</a:t>
            </a:r>
          </a:p>
          <a:p>
            <a:pPr marL="0" indent="0">
              <a:buNone/>
            </a:pPr>
            <a:r>
              <a:rPr lang="en-US" b="1" dirty="0">
                <a:latin typeface="Times New Roman" panose="02020603050405020304" pitchFamily="18" charset="0"/>
                <a:cs typeface="Times New Roman" panose="02020603050405020304" pitchFamily="18" charset="0"/>
              </a:rPr>
              <a:t>3. Perform Actions Based on User Choice:</a:t>
            </a:r>
          </a:p>
          <a:p>
            <a:r>
              <a:rPr lang="en-US" dirty="0">
                <a:latin typeface="Times New Roman" panose="02020603050405020304" pitchFamily="18" charset="0"/>
                <a:cs typeface="Times New Roman" panose="02020603050405020304" pitchFamily="18" charset="0"/>
              </a:rPr>
              <a:t>Display seating: Print the current seats grid.</a:t>
            </a:r>
          </a:p>
          <a:p>
            <a:r>
              <a:rPr lang="en-US" dirty="0">
                <a:latin typeface="Times New Roman" panose="02020603050405020304" pitchFamily="18" charset="0"/>
                <a:cs typeface="Times New Roman" panose="02020603050405020304" pitchFamily="18" charset="0"/>
              </a:rPr>
              <a:t>Reserve seat : Input row and col.</a:t>
            </a:r>
          </a:p>
          <a:p>
            <a:r>
              <a:rPr lang="en-US" dirty="0">
                <a:latin typeface="Times New Roman" panose="02020603050405020304" pitchFamily="18" charset="0"/>
                <a:cs typeface="Times New Roman" panose="02020603050405020304" pitchFamily="18" charset="0"/>
              </a:rPr>
              <a:t>Check if seat is within valid range.</a:t>
            </a:r>
          </a:p>
          <a:p>
            <a:r>
              <a:rPr lang="en-US" dirty="0">
                <a:latin typeface="Times New Roman" panose="02020603050405020304" pitchFamily="18" charset="0"/>
                <a:cs typeface="Times New Roman" panose="02020603050405020304" pitchFamily="18" charset="0"/>
              </a:rPr>
              <a:t>If seat is available (0), set it to 1 (reserved).</a:t>
            </a:r>
          </a:p>
          <a:p>
            <a:r>
              <a:rPr lang="en-US" dirty="0">
                <a:latin typeface="Times New Roman" panose="02020603050405020304" pitchFamily="18" charset="0"/>
                <a:cs typeface="Times New Roman" panose="02020603050405020304" pitchFamily="18" charset="0"/>
              </a:rPr>
              <a:t>Else, inform the user that the seat is already reserved.</a:t>
            </a:r>
          </a:p>
          <a:p>
            <a:r>
              <a:rPr lang="en-US" dirty="0">
                <a:latin typeface="Times New Roman" panose="02020603050405020304" pitchFamily="18" charset="0"/>
                <a:cs typeface="Times New Roman" panose="02020603050405020304" pitchFamily="18" charset="0"/>
              </a:rPr>
              <a:t>Cancel reservation : Input row and col . Check if seat is within valid range . If seat is reserved (1), set it to 0 (available).Else, inform the user that the seat is not reserved.</a:t>
            </a:r>
          </a:p>
          <a:p>
            <a:r>
              <a:rPr lang="en-US" dirty="0">
                <a:latin typeface="Times New Roman" panose="02020603050405020304" pitchFamily="18" charset="0"/>
                <a:cs typeface="Times New Roman" panose="02020603050405020304" pitchFamily="18" charset="0"/>
              </a:rPr>
              <a:t>Check availability : Input row and col . If seat is within valid range, display whether it is available or reserved.</a:t>
            </a:r>
          </a:p>
          <a:p>
            <a:pPr marL="0" indent="0">
              <a:buNone/>
            </a:pPr>
            <a:r>
              <a:rPr lang="en-US" b="1" dirty="0">
                <a:latin typeface="Times New Roman" panose="02020603050405020304" pitchFamily="18" charset="0"/>
                <a:cs typeface="Times New Roman" panose="02020603050405020304" pitchFamily="18" charset="0"/>
              </a:rPr>
              <a:t>4. Exit : </a:t>
            </a:r>
            <a:r>
              <a:rPr lang="en-US" dirty="0">
                <a:latin typeface="Times New Roman" panose="02020603050405020304" pitchFamily="18" charset="0"/>
                <a:cs typeface="Times New Roman" panose="02020603050405020304" pitchFamily="18" charset="0"/>
              </a:rPr>
              <a:t>End the program when the user selects the exit option.</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B5BC2F0-5548-0634-B41E-6C8423A21821}"/>
              </a:ext>
            </a:extLst>
          </p:cNvPr>
          <p:cNvSpPr>
            <a:spLocks noGrp="1"/>
          </p:cNvSpPr>
          <p:nvPr>
            <p:ph type="sldNum" sz="quarter" idx="12"/>
          </p:nvPr>
        </p:nvSpPr>
        <p:spPr/>
        <p:txBody>
          <a:bodyPr/>
          <a:lstStyle/>
          <a:p>
            <a:fld id="{82EE24B5-652C-4DB5-B7C3-B5BBEC1280B1}" type="slidenum">
              <a:rPr lang="en-US" noProof="0" smtClean="0"/>
              <a:t>6</a:t>
            </a:fld>
            <a:endParaRPr lang="en-US" noProof="0" dirty="0"/>
          </a:p>
        </p:txBody>
      </p:sp>
    </p:spTree>
    <p:extLst>
      <p:ext uri="{BB962C8B-B14F-4D97-AF65-F5344CB8AC3E}">
        <p14:creationId xmlns:p14="http://schemas.microsoft.com/office/powerpoint/2010/main" val="3350318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EB2FA-50B9-2555-53F4-788155B353A3}"/>
              </a:ext>
            </a:extLst>
          </p:cNvPr>
          <p:cNvSpPr>
            <a:spLocks noGrp="1"/>
          </p:cNvSpPr>
          <p:nvPr>
            <p:ph type="title"/>
          </p:nvPr>
        </p:nvSpPr>
        <p:spPr/>
        <p:txBody>
          <a:bodyPr>
            <a:normAutofit/>
          </a:bodyPr>
          <a:lstStyle/>
          <a:p>
            <a:r>
              <a:rPr lang="en-US" u="sng" dirty="0">
                <a:solidFill>
                  <a:schemeClr val="tx1">
                    <a:lumMod val="65000"/>
                    <a:lumOff val="35000"/>
                  </a:schemeClr>
                </a:solidFill>
              </a:rPr>
              <a:t>CRUD operation:-</a:t>
            </a:r>
            <a:endParaRPr lang="en-IN" u="sng"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D64B3AEA-CA57-9894-AEC2-CF4C1C9A377C}"/>
              </a:ext>
            </a:extLst>
          </p:cNvPr>
          <p:cNvSpPr>
            <a:spLocks noGrp="1"/>
          </p:cNvSpPr>
          <p:nvPr>
            <p:ph idx="1"/>
          </p:nvPr>
        </p:nvSpPr>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1.Read:</a:t>
            </a:r>
          </a:p>
          <a:p>
            <a:pPr marL="0" indent="0">
              <a:buNone/>
            </a:pP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display_seating</a:t>
            </a:r>
            <a:r>
              <a:rPr lang="en-US" sz="2200" dirty="0">
                <a:latin typeface="Times New Roman" panose="02020603050405020304" pitchFamily="18" charset="0"/>
                <a:cs typeface="Times New Roman" panose="02020603050405020304" pitchFamily="18" charset="0"/>
              </a:rPr>
              <a:t>() reads and displays the entire seating </a:t>
            </a:r>
            <a:r>
              <a:rPr lang="en-US" sz="2200" dirty="0" err="1">
                <a:latin typeface="Times New Roman" panose="02020603050405020304" pitchFamily="18" charset="0"/>
                <a:cs typeface="Times New Roman" panose="02020603050405020304" pitchFamily="18" charset="0"/>
              </a:rPr>
              <a:t>arrangement.check_availability</a:t>
            </a:r>
            <a:r>
              <a:rPr lang="en-US" sz="2200" dirty="0">
                <a:latin typeface="Times New Roman" panose="02020603050405020304" pitchFamily="18" charset="0"/>
                <a:cs typeface="Times New Roman" panose="02020603050405020304" pitchFamily="18" charset="0"/>
              </a:rPr>
              <a:t>(row, col) reads the status of a specific seat.</a:t>
            </a:r>
          </a:p>
          <a:p>
            <a:pPr marL="0" indent="0">
              <a:buNone/>
            </a:pPr>
            <a:r>
              <a:rPr lang="en-US" sz="2200" dirty="0">
                <a:latin typeface="Times New Roman" panose="02020603050405020304" pitchFamily="18" charset="0"/>
                <a:cs typeface="Times New Roman" panose="02020603050405020304" pitchFamily="18" charset="0"/>
              </a:rPr>
              <a:t>2.Update:</a:t>
            </a:r>
          </a:p>
          <a:p>
            <a:r>
              <a:rPr lang="en-US" sz="2200" dirty="0" err="1">
                <a:latin typeface="Times New Roman" panose="02020603050405020304" pitchFamily="18" charset="0"/>
                <a:cs typeface="Times New Roman" panose="02020603050405020304" pitchFamily="18" charset="0"/>
              </a:rPr>
              <a:t>reserve_seat</a:t>
            </a:r>
            <a:r>
              <a:rPr lang="en-US" sz="2200" dirty="0">
                <a:latin typeface="Times New Roman" panose="02020603050405020304" pitchFamily="18" charset="0"/>
                <a:cs typeface="Times New Roman" panose="02020603050405020304" pitchFamily="18" charset="0"/>
              </a:rPr>
              <a:t>(row, col) updates the seat status from available to reserved.</a:t>
            </a:r>
          </a:p>
          <a:p>
            <a:r>
              <a:rPr lang="en-US" sz="2200" dirty="0" err="1">
                <a:latin typeface="Times New Roman" panose="02020603050405020304" pitchFamily="18" charset="0"/>
                <a:cs typeface="Times New Roman" panose="02020603050405020304" pitchFamily="18" charset="0"/>
              </a:rPr>
              <a:t>cancel_reservation</a:t>
            </a:r>
            <a:r>
              <a:rPr lang="en-US" sz="2200" dirty="0">
                <a:latin typeface="Times New Roman" panose="02020603050405020304" pitchFamily="18" charset="0"/>
                <a:cs typeface="Times New Roman" panose="02020603050405020304" pitchFamily="18" charset="0"/>
              </a:rPr>
              <a:t>(row, col) updates the seat status from reserved to available.</a:t>
            </a:r>
          </a:p>
          <a:p>
            <a:pPr marL="0" indent="0">
              <a:buNone/>
            </a:pPr>
            <a:r>
              <a:rPr lang="en-US" sz="2200" dirty="0">
                <a:latin typeface="Times New Roman" panose="02020603050405020304" pitchFamily="18" charset="0"/>
                <a:cs typeface="Times New Roman" panose="02020603050405020304" pitchFamily="18" charset="0"/>
              </a:rPr>
              <a:t>3.Delete:</a:t>
            </a:r>
          </a:p>
          <a:p>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cancel_reservation</a:t>
            </a:r>
            <a:r>
              <a:rPr lang="en-US" sz="2200" dirty="0">
                <a:latin typeface="Times New Roman" panose="02020603050405020304" pitchFamily="18" charset="0"/>
                <a:cs typeface="Times New Roman" panose="02020603050405020304" pitchFamily="18" charset="0"/>
              </a:rPr>
              <a:t>(row, col) removes a reservation, marking the seat as available.</a:t>
            </a:r>
          </a:p>
          <a:p>
            <a:r>
              <a:rPr lang="en-US" sz="2200" dirty="0">
                <a:latin typeface="Times New Roman" panose="02020603050405020304" pitchFamily="18" charset="0"/>
                <a:cs typeface="Times New Roman" panose="02020603050405020304" pitchFamily="18" charset="0"/>
              </a:rPr>
              <a:t>These CRUD operations allow the system to manage the stadium seating dynamically</a:t>
            </a:r>
            <a:r>
              <a:rPr lang="en-US" sz="2200" dirty="0"/>
              <a:t>.</a:t>
            </a:r>
            <a:endParaRPr lang="en-IN" sz="2200" dirty="0"/>
          </a:p>
        </p:txBody>
      </p:sp>
      <p:sp>
        <p:nvSpPr>
          <p:cNvPr id="4" name="Slide Number Placeholder 3">
            <a:extLst>
              <a:ext uri="{FF2B5EF4-FFF2-40B4-BE49-F238E27FC236}">
                <a16:creationId xmlns:a16="http://schemas.microsoft.com/office/drawing/2014/main" id="{90478DEA-A288-B61B-B789-A1842538F8AD}"/>
              </a:ext>
            </a:extLst>
          </p:cNvPr>
          <p:cNvSpPr>
            <a:spLocks noGrp="1"/>
          </p:cNvSpPr>
          <p:nvPr>
            <p:ph type="sldNum" sz="quarter" idx="12"/>
          </p:nvPr>
        </p:nvSpPr>
        <p:spPr/>
        <p:txBody>
          <a:bodyPr/>
          <a:lstStyle/>
          <a:p>
            <a:fld id="{82EE24B5-652C-4DB5-B7C3-B5BBEC1280B1}" type="slidenum">
              <a:rPr lang="en-US" noProof="0" smtClean="0"/>
              <a:t>7</a:t>
            </a:fld>
            <a:endParaRPr lang="en-US" noProof="0" dirty="0"/>
          </a:p>
        </p:txBody>
      </p:sp>
    </p:spTree>
    <p:extLst>
      <p:ext uri="{BB962C8B-B14F-4D97-AF65-F5344CB8AC3E}">
        <p14:creationId xmlns:p14="http://schemas.microsoft.com/office/powerpoint/2010/main" val="348249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3B7D6F-BF6F-BE8A-D816-7BB1CE19F535}"/>
              </a:ext>
            </a:extLst>
          </p:cNvPr>
          <p:cNvSpPr>
            <a:spLocks noGrp="1"/>
          </p:cNvSpPr>
          <p:nvPr>
            <p:ph type="sldNum" sz="quarter" idx="12"/>
          </p:nvPr>
        </p:nvSpPr>
        <p:spPr/>
        <p:txBody>
          <a:bodyPr/>
          <a:lstStyle/>
          <a:p>
            <a:fld id="{82EE24B5-652C-4DB5-B7C3-B5BBEC1280B1}" type="slidenum">
              <a:rPr lang="en-US" noProof="0" smtClean="0"/>
              <a:t>8</a:t>
            </a:fld>
            <a:endParaRPr lang="en-US" noProof="0" dirty="0"/>
          </a:p>
        </p:txBody>
      </p:sp>
      <p:pic>
        <p:nvPicPr>
          <p:cNvPr id="3" name="Picture 2">
            <a:extLst>
              <a:ext uri="{FF2B5EF4-FFF2-40B4-BE49-F238E27FC236}">
                <a16:creationId xmlns:a16="http://schemas.microsoft.com/office/drawing/2014/main" id="{582424A6-4786-1777-ABAB-116486B5FF29}"/>
              </a:ext>
            </a:extLst>
          </p:cNvPr>
          <p:cNvPicPr>
            <a:picLocks noChangeAspect="1"/>
          </p:cNvPicPr>
          <p:nvPr/>
        </p:nvPicPr>
        <p:blipFill>
          <a:blip r:embed="rId2"/>
          <a:stretch>
            <a:fillRect/>
          </a:stretch>
        </p:blipFill>
        <p:spPr>
          <a:xfrm>
            <a:off x="2120603" y="214604"/>
            <a:ext cx="6792685" cy="6428792"/>
          </a:xfrm>
          <a:prstGeom prst="rect">
            <a:avLst/>
          </a:prstGeom>
        </p:spPr>
      </p:pic>
    </p:spTree>
    <p:extLst>
      <p:ext uri="{BB962C8B-B14F-4D97-AF65-F5344CB8AC3E}">
        <p14:creationId xmlns:p14="http://schemas.microsoft.com/office/powerpoint/2010/main" val="4102737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1A60E-66C1-25B5-5997-51818BFBE6DA}"/>
              </a:ext>
            </a:extLst>
          </p:cNvPr>
          <p:cNvSpPr>
            <a:spLocks noGrp="1"/>
          </p:cNvSpPr>
          <p:nvPr>
            <p:ph type="title"/>
          </p:nvPr>
        </p:nvSpPr>
        <p:spPr>
          <a:xfrm>
            <a:off x="4170784" y="365125"/>
            <a:ext cx="2696547" cy="1325563"/>
          </a:xfrm>
        </p:spPr>
        <p:txBody>
          <a:bodyPr>
            <a:normAutofit/>
          </a:bodyPr>
          <a:lstStyle/>
          <a:p>
            <a:r>
              <a:rPr lang="en-US" sz="2800" dirty="0">
                <a:solidFill>
                  <a:schemeClr val="tx1">
                    <a:lumMod val="65000"/>
                    <a:lumOff val="35000"/>
                  </a:schemeClr>
                </a:solidFill>
              </a:rPr>
              <a:t>Conclusion:-</a:t>
            </a:r>
            <a:endParaRPr lang="en-IN" sz="2800" dirty="0">
              <a:solidFill>
                <a:schemeClr val="tx1">
                  <a:lumMod val="65000"/>
                  <a:lumOff val="35000"/>
                </a:schemeClr>
              </a:solidFill>
            </a:endParaRPr>
          </a:p>
        </p:txBody>
      </p:sp>
      <p:sp>
        <p:nvSpPr>
          <p:cNvPr id="3" name="Content Placeholder 2">
            <a:extLst>
              <a:ext uri="{FF2B5EF4-FFF2-40B4-BE49-F238E27FC236}">
                <a16:creationId xmlns:a16="http://schemas.microsoft.com/office/drawing/2014/main" id="{66BF6479-294B-0411-4352-1C4DA7E343EB}"/>
              </a:ext>
            </a:extLst>
          </p:cNvPr>
          <p:cNvSpPr>
            <a:spLocks noGrp="1"/>
          </p:cNvSpPr>
          <p:nvPr>
            <p:ph idx="1"/>
          </p:nvPr>
        </p:nvSpPr>
        <p:spPr>
          <a:xfrm>
            <a:off x="587829" y="1847461"/>
            <a:ext cx="11112759" cy="4842588"/>
          </a:xfrm>
        </p:spPr>
        <p:txBody>
          <a:bodyPr>
            <a:normAutofit/>
          </a:bodyPr>
          <a:lstStyle/>
          <a:p>
            <a:r>
              <a:rPr lang="en-US" sz="2200" dirty="0">
                <a:latin typeface="Times New Roman" panose="02020603050405020304" pitchFamily="18" charset="0"/>
                <a:cs typeface="Times New Roman" panose="02020603050405020304" pitchFamily="18" charset="0"/>
              </a:rPr>
              <a:t>This implementation serves as a solid foundation for a seating management system. It could be further enhanced with additional features such as tracking total reserved seats, summarizing all reservations, and improving input validation for a more robust user experience. Overall, it effectively meets the basic requirements for managing stadium seating.</a:t>
            </a:r>
          </a:p>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Future enhancement:-</a:t>
            </a:r>
          </a:p>
          <a:p>
            <a:pPr marL="0" indent="0">
              <a:buNone/>
            </a:pPr>
            <a:r>
              <a:rPr lang="en-US" sz="2200" dirty="0">
                <a:latin typeface="Times New Roman" panose="02020603050405020304" pitchFamily="18" charset="0"/>
                <a:cs typeface="Times New Roman" panose="02020603050405020304" pitchFamily="18" charset="0"/>
              </a:rPr>
              <a:t>                                                               </a:t>
            </a:r>
          </a:p>
          <a:p>
            <a:pPr marL="0" indent="0">
              <a:buNone/>
            </a:pPr>
            <a:r>
              <a:rPr lang="en-US" sz="2200" dirty="0">
                <a:latin typeface="Times New Roman" panose="02020603050405020304" pitchFamily="18" charset="0"/>
                <a:cs typeface="Times New Roman" panose="02020603050405020304" pitchFamily="18" charset="0"/>
              </a:rPr>
              <a:t>*Seat Block Reservation*:   - Allow users to reserve a block of seats in a rectangular pattern by specifying a start seat and an end seat.   - Automatically ensure that all seats in the block are available before proceeding with the reservation.</a:t>
            </a:r>
          </a:p>
          <a:p>
            <a:pPr marL="0" indent="0">
              <a:buNone/>
            </a:pPr>
            <a:r>
              <a:rPr lang="en-US" sz="2200" dirty="0">
                <a:latin typeface="Times New Roman" panose="02020603050405020304" pitchFamily="18" charset="0"/>
                <a:cs typeface="Times New Roman" panose="02020603050405020304" pitchFamily="18" charset="0"/>
              </a:rPr>
              <a:t> *Dynamic Pricing*:   - Assign different prices to seats based on their location (e.g., front rows are more expensive). Add a method to calculate the total price for reserved seats.</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3A0D922-A112-9B3B-6D4E-F6F8527BA073}"/>
              </a:ext>
            </a:extLst>
          </p:cNvPr>
          <p:cNvSpPr>
            <a:spLocks noGrp="1"/>
          </p:cNvSpPr>
          <p:nvPr>
            <p:ph type="sldNum" sz="quarter" idx="12"/>
          </p:nvPr>
        </p:nvSpPr>
        <p:spPr/>
        <p:txBody>
          <a:bodyPr/>
          <a:lstStyle/>
          <a:p>
            <a:fld id="{82EE24B5-652C-4DB5-B7C3-B5BBEC1280B1}" type="slidenum">
              <a:rPr lang="en-US" noProof="0" smtClean="0"/>
              <a:t>9</a:t>
            </a:fld>
            <a:endParaRPr lang="en-US" noProof="0" dirty="0"/>
          </a:p>
        </p:txBody>
      </p:sp>
    </p:spTree>
    <p:extLst>
      <p:ext uri="{BB962C8B-B14F-4D97-AF65-F5344CB8AC3E}">
        <p14:creationId xmlns:p14="http://schemas.microsoft.com/office/powerpoint/2010/main" val="3290530465"/>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2DAF9E5-DED4-4A50-A81B-4CC218A03F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207</TotalTime>
  <Words>771</Words>
  <Application>Microsoft Office PowerPoint</Application>
  <PresentationFormat>Widescreen</PresentationFormat>
  <Paragraphs>68</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vt:lpstr>
      <vt:lpstr>Calibri</vt:lpstr>
      <vt:lpstr>Gill Sans MT</vt:lpstr>
      <vt:lpstr>Times New Roman</vt:lpstr>
      <vt:lpstr>Office Theme</vt:lpstr>
      <vt:lpstr>BUG BUSTERS</vt:lpstr>
      <vt:lpstr>PowerPoint Presentation</vt:lpstr>
      <vt:lpstr>Introduction:-</vt:lpstr>
      <vt:lpstr>Problem statement:-</vt:lpstr>
      <vt:lpstr>OBJECTIVES:-</vt:lpstr>
      <vt:lpstr>Algorithm:-</vt:lpstr>
      <vt:lpstr>CRUD operation:-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BUSTERS</dc:title>
  <dc:creator>Hema Nandini Vanga</dc:creator>
  <cp:lastModifiedBy>SHANKRAMMA K</cp:lastModifiedBy>
  <cp:revision>4</cp:revision>
  <dcterms:created xsi:type="dcterms:W3CDTF">2024-09-26T09:40:03Z</dcterms:created>
  <dcterms:modified xsi:type="dcterms:W3CDTF">2024-09-28T03:41:10Z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