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1C66A1-0587-4F2B-AEC3-39DD055F175D}">
          <p14:sldIdLst>
            <p14:sldId id="256"/>
          </p14:sldIdLst>
        </p14:section>
        <p14:section name="Untitled Section" id="{C0ECA0D9-C033-4429-9390-ED8B2714CFCC}">
          <p14:sldIdLst>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245C-8EB9-4419-E63E-11804DA070D7}"/>
              </a:ext>
            </a:extLst>
          </p:cNvPr>
          <p:cNvSpPr>
            <a:spLocks noGrp="1"/>
          </p:cNvSpPr>
          <p:nvPr>
            <p:ph type="ctrTitle"/>
          </p:nvPr>
        </p:nvSpPr>
        <p:spPr>
          <a:xfrm>
            <a:off x="810001" y="1142179"/>
            <a:ext cx="10572000" cy="1448621"/>
          </a:xfrm>
        </p:spPr>
        <p:txBody>
          <a:bodyPr/>
          <a:lstStyle/>
          <a:p>
            <a:r>
              <a:rPr lang="en-US" dirty="0">
                <a:solidFill>
                  <a:schemeClr val="accent6">
                    <a:lumMod val="75000"/>
                  </a:schemeClr>
                </a:solidFill>
              </a:rPr>
              <a:t>Introduction to Node JS</a:t>
            </a:r>
            <a:endParaRPr lang="en-IN" dirty="0">
              <a:solidFill>
                <a:schemeClr val="accent6">
                  <a:lumMod val="75000"/>
                </a:schemeClr>
              </a:solidFill>
            </a:endParaRPr>
          </a:p>
        </p:txBody>
      </p:sp>
    </p:spTree>
    <p:extLst>
      <p:ext uri="{BB962C8B-B14F-4D97-AF65-F5344CB8AC3E}">
        <p14:creationId xmlns:p14="http://schemas.microsoft.com/office/powerpoint/2010/main" val="585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373F5-B6F9-B6B3-A756-8BFCCA6AF765}"/>
              </a:ext>
            </a:extLst>
          </p:cNvPr>
          <p:cNvSpPr>
            <a:spLocks noGrp="1"/>
          </p:cNvSpPr>
          <p:nvPr>
            <p:ph type="title"/>
          </p:nvPr>
        </p:nvSpPr>
        <p:spPr/>
        <p:txBody>
          <a:bodyPr/>
          <a:lstStyle/>
          <a:p>
            <a:r>
              <a:rPr lang="en-IN" dirty="0">
                <a:solidFill>
                  <a:schemeClr val="bg1"/>
                </a:solidFill>
              </a:rPr>
              <a:t>Node.js - Scaling Application</a:t>
            </a:r>
          </a:p>
        </p:txBody>
      </p:sp>
      <p:sp>
        <p:nvSpPr>
          <p:cNvPr id="3" name="Content Placeholder 2">
            <a:extLst>
              <a:ext uri="{FF2B5EF4-FFF2-40B4-BE49-F238E27FC236}">
                <a16:creationId xmlns:a16="http://schemas.microsoft.com/office/drawing/2014/main" id="{4206F974-98E1-4A2E-1417-02096510C399}"/>
              </a:ext>
            </a:extLst>
          </p:cNvPr>
          <p:cNvSpPr>
            <a:spLocks noGrp="1"/>
          </p:cNvSpPr>
          <p:nvPr>
            <p:ph idx="1"/>
          </p:nvPr>
        </p:nvSpPr>
        <p:spPr/>
        <p:txBody>
          <a:bodyPr>
            <a:normAutofit/>
          </a:bodyPr>
          <a:lstStyle/>
          <a:p>
            <a:r>
              <a:rPr lang="en-US" sz="2400" dirty="0"/>
              <a:t>Scalability of a Node.js application refers to its ability to handle increasing workload on the server with a greater number of requests received from clients. A Node.js application can utilize child processes to address this issue. A child process is a separate instance of the Node.js runtime that can be spawned and managed by the main process. Such a spawned child process can perform specific tasks parallel, thereby it improves the overall performance and scalability of the application.</a:t>
            </a:r>
            <a:endParaRPr lang="en-IN" sz="2400" dirty="0"/>
          </a:p>
        </p:txBody>
      </p:sp>
    </p:spTree>
    <p:extLst>
      <p:ext uri="{BB962C8B-B14F-4D97-AF65-F5344CB8AC3E}">
        <p14:creationId xmlns:p14="http://schemas.microsoft.com/office/powerpoint/2010/main" val="156455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1C663-2ECD-8EB9-8A35-B699080D9D6B}"/>
              </a:ext>
            </a:extLst>
          </p:cNvPr>
          <p:cNvSpPr>
            <a:spLocks noGrp="1"/>
          </p:cNvSpPr>
          <p:nvPr>
            <p:ph type="title"/>
          </p:nvPr>
        </p:nvSpPr>
        <p:spPr/>
        <p:txBody>
          <a:bodyPr/>
          <a:lstStyle/>
          <a:p>
            <a:r>
              <a:rPr lang="en-IN" dirty="0">
                <a:solidFill>
                  <a:schemeClr val="bg1"/>
                </a:solidFill>
              </a:rPr>
              <a:t>Node.js - Packaging</a:t>
            </a:r>
          </a:p>
        </p:txBody>
      </p:sp>
      <p:sp>
        <p:nvSpPr>
          <p:cNvPr id="3" name="Content Placeholder 2">
            <a:extLst>
              <a:ext uri="{FF2B5EF4-FFF2-40B4-BE49-F238E27FC236}">
                <a16:creationId xmlns:a16="http://schemas.microsoft.com/office/drawing/2014/main" id="{1D7FD0C7-1470-23C1-96EA-7E66168BEC60}"/>
              </a:ext>
            </a:extLst>
          </p:cNvPr>
          <p:cNvSpPr>
            <a:spLocks noGrp="1"/>
          </p:cNvSpPr>
          <p:nvPr>
            <p:ph idx="1"/>
          </p:nvPr>
        </p:nvSpPr>
        <p:spPr/>
        <p:txBody>
          <a:bodyPr>
            <a:normAutofit/>
          </a:bodyPr>
          <a:lstStyle/>
          <a:p>
            <a:r>
              <a:rPr lang="en-US" sz="2400" dirty="0"/>
              <a:t>A large-sized Node.js project usually has a number of dependencies and a number of source files as well as other assets such as images, web pages, setting files etc. To distribute a Node.js project and deploy it on any other environment becomes difficult, and hence it needs to packaged so that it can be easily ported to other machine. There are a number of packaging tools available on NPM repository.</a:t>
            </a:r>
            <a:endParaRPr lang="en-IN" sz="2400" dirty="0"/>
          </a:p>
        </p:txBody>
      </p:sp>
    </p:spTree>
    <p:extLst>
      <p:ext uri="{BB962C8B-B14F-4D97-AF65-F5344CB8AC3E}">
        <p14:creationId xmlns:p14="http://schemas.microsoft.com/office/powerpoint/2010/main" val="206447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80E1-718B-CD82-D8D4-EACD15A546C4}"/>
              </a:ext>
            </a:extLst>
          </p:cNvPr>
          <p:cNvSpPr>
            <a:spLocks noGrp="1"/>
          </p:cNvSpPr>
          <p:nvPr>
            <p:ph type="title"/>
          </p:nvPr>
        </p:nvSpPr>
        <p:spPr/>
        <p:txBody>
          <a:bodyPr/>
          <a:lstStyle/>
          <a:p>
            <a:r>
              <a:rPr lang="en-IN" dirty="0">
                <a:solidFill>
                  <a:schemeClr val="bg1"/>
                </a:solidFill>
              </a:rPr>
              <a:t>Node.js - Modules</a:t>
            </a:r>
          </a:p>
        </p:txBody>
      </p:sp>
      <p:sp>
        <p:nvSpPr>
          <p:cNvPr id="3" name="Content Placeholder 2">
            <a:extLst>
              <a:ext uri="{FF2B5EF4-FFF2-40B4-BE49-F238E27FC236}">
                <a16:creationId xmlns:a16="http://schemas.microsoft.com/office/drawing/2014/main" id="{53F247B1-0BF4-E3BF-58DA-E41C10A01A46}"/>
              </a:ext>
            </a:extLst>
          </p:cNvPr>
          <p:cNvSpPr>
            <a:spLocks noGrp="1"/>
          </p:cNvSpPr>
          <p:nvPr>
            <p:ph idx="1"/>
          </p:nvPr>
        </p:nvSpPr>
        <p:spPr/>
        <p:txBody>
          <a:bodyPr>
            <a:normAutofit/>
          </a:bodyPr>
          <a:lstStyle/>
          <a:p>
            <a:r>
              <a:rPr lang="en-US" sz="2400" dirty="0"/>
              <a:t>A module in Node.js is a collection of independent and reusable code that can be imported into any Node.js application. As the name suggests, modules enable a modular and structured approach for developing a Node.js application. Instead of putting all the functions, classes and methods of an application in a single .</a:t>
            </a:r>
            <a:r>
              <a:rPr lang="en-US" sz="2400" dirty="0" err="1"/>
              <a:t>js</a:t>
            </a:r>
            <a:r>
              <a:rPr lang="en-US" sz="2400" dirty="0"/>
              <a:t> file, these resources are arranged in separate files (called modules) based on their relevance. This gives a better control over the maintenance and troubleshooting of the Node.js application.</a:t>
            </a:r>
            <a:endParaRPr lang="en-IN" sz="2400" dirty="0"/>
          </a:p>
        </p:txBody>
      </p:sp>
    </p:spTree>
    <p:extLst>
      <p:ext uri="{BB962C8B-B14F-4D97-AF65-F5344CB8AC3E}">
        <p14:creationId xmlns:p14="http://schemas.microsoft.com/office/powerpoint/2010/main" val="5451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F4640-FB09-D5E4-8946-4EBE7952FD3C}"/>
              </a:ext>
            </a:extLst>
          </p:cNvPr>
          <p:cNvSpPr>
            <a:spLocks noGrp="1"/>
          </p:cNvSpPr>
          <p:nvPr>
            <p:ph idx="1"/>
          </p:nvPr>
        </p:nvSpPr>
        <p:spPr/>
        <p:txBody>
          <a:bodyPr>
            <a:normAutofit/>
          </a:bodyPr>
          <a:lstStyle/>
          <a:p>
            <a:pPr marL="0" indent="0" algn="ctr">
              <a:buNone/>
            </a:pPr>
            <a:r>
              <a:rPr lang="en-US" sz="8000" dirty="0"/>
              <a:t>Thank You</a:t>
            </a:r>
            <a:endParaRPr lang="en-IN" sz="8000" dirty="0"/>
          </a:p>
        </p:txBody>
      </p:sp>
    </p:spTree>
    <p:extLst>
      <p:ext uri="{BB962C8B-B14F-4D97-AF65-F5344CB8AC3E}">
        <p14:creationId xmlns:p14="http://schemas.microsoft.com/office/powerpoint/2010/main" val="128874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DFE86-762E-AABE-9B2C-D6A4C41D7F6F}"/>
              </a:ext>
            </a:extLst>
          </p:cNvPr>
          <p:cNvSpPr>
            <a:spLocks noGrp="1"/>
          </p:cNvSpPr>
          <p:nvPr>
            <p:ph type="title"/>
          </p:nvPr>
        </p:nvSpPr>
        <p:spPr>
          <a:xfrm>
            <a:off x="429000" y="438149"/>
            <a:ext cx="10571998" cy="1046277"/>
          </a:xfrm>
        </p:spPr>
        <p:txBody>
          <a:bodyPr>
            <a:normAutofit fontScale="90000"/>
          </a:bodyPr>
          <a:lstStyle/>
          <a:p>
            <a:pPr algn="just"/>
            <a:br>
              <a:rPr lang="en-IN" b="1" i="0" dirty="0">
                <a:solidFill>
                  <a:srgbClr val="273239"/>
                </a:solidFill>
                <a:effectLst/>
                <a:latin typeface="Nunito" panose="020F0502020204030204" pitchFamily="2" charset="0"/>
              </a:rPr>
            </a:br>
            <a:br>
              <a:rPr lang="en-IN" b="1" i="0" dirty="0">
                <a:solidFill>
                  <a:srgbClr val="273239"/>
                </a:solidFill>
                <a:effectLst/>
                <a:latin typeface="Nunito" panose="020F0502020204030204" pitchFamily="2" charset="0"/>
              </a:rPr>
            </a:br>
            <a:br>
              <a:rPr lang="en-IN" b="1" i="0" dirty="0">
                <a:solidFill>
                  <a:srgbClr val="273239"/>
                </a:solidFill>
                <a:effectLst/>
                <a:latin typeface="Nunito" panose="020F0502020204030204" pitchFamily="2" charset="0"/>
              </a:rPr>
            </a:br>
            <a:br>
              <a:rPr lang="en-IN" b="1" i="0" dirty="0">
                <a:solidFill>
                  <a:srgbClr val="273239"/>
                </a:solidFill>
                <a:effectLst/>
                <a:latin typeface="Nunito" panose="020F0502020204030204" pitchFamily="2" charset="0"/>
              </a:rPr>
            </a:br>
            <a:br>
              <a:rPr lang="en-IN" b="1" i="0" dirty="0">
                <a:solidFill>
                  <a:srgbClr val="273239"/>
                </a:solidFill>
                <a:effectLst/>
                <a:latin typeface="Nunito" panose="020F0502020204030204" pitchFamily="2" charset="0"/>
              </a:rPr>
            </a:br>
            <a:br>
              <a:rPr lang="en-IN" b="1" i="0" dirty="0">
                <a:solidFill>
                  <a:srgbClr val="273239"/>
                </a:solidFill>
                <a:effectLst/>
                <a:latin typeface="Nunito" panose="020F0502020204030204" pitchFamily="2" charset="0"/>
              </a:rPr>
            </a:br>
            <a:r>
              <a:rPr lang="en-IN" sz="4400" dirty="0">
                <a:solidFill>
                  <a:srgbClr val="273239"/>
                </a:solidFill>
                <a:latin typeface="Nunito" panose="020F0502020204030204" pitchFamily="2" charset="0"/>
              </a:rPr>
              <a:t>What is Node.JS</a:t>
            </a:r>
            <a:endParaRPr lang="en-IN" sz="4400" dirty="0"/>
          </a:p>
        </p:txBody>
      </p:sp>
      <p:sp>
        <p:nvSpPr>
          <p:cNvPr id="3" name="Content Placeholder 2">
            <a:extLst>
              <a:ext uri="{FF2B5EF4-FFF2-40B4-BE49-F238E27FC236}">
                <a16:creationId xmlns:a16="http://schemas.microsoft.com/office/drawing/2014/main" id="{CE3D5F1F-561E-413C-3788-CF0F10309C04}"/>
              </a:ext>
            </a:extLst>
          </p:cNvPr>
          <p:cNvSpPr>
            <a:spLocks noGrp="1"/>
          </p:cNvSpPr>
          <p:nvPr>
            <p:ph idx="1"/>
          </p:nvPr>
        </p:nvSpPr>
        <p:spPr/>
        <p:txBody>
          <a:bodyPr/>
          <a:lstStyle/>
          <a:p>
            <a:r>
              <a:rPr lang="en-US" sz="2800" dirty="0"/>
              <a:t>Node.js is an open-source, cross-platform JavaScript runtime environment that executes JavaScript code outside of a web browser. It’s a powerful tool used for various types of projects.</a:t>
            </a:r>
          </a:p>
          <a:p>
            <a:endParaRPr lang="en-US" dirty="0"/>
          </a:p>
          <a:p>
            <a:pPr marL="0" indent="0">
              <a:buNone/>
            </a:pPr>
            <a:endParaRPr lang="en-US" dirty="0"/>
          </a:p>
        </p:txBody>
      </p:sp>
    </p:spTree>
    <p:extLst>
      <p:ext uri="{BB962C8B-B14F-4D97-AF65-F5344CB8AC3E}">
        <p14:creationId xmlns:p14="http://schemas.microsoft.com/office/powerpoint/2010/main" val="96908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4936-212F-B78C-49B2-0E3470E59681}"/>
              </a:ext>
            </a:extLst>
          </p:cNvPr>
          <p:cNvSpPr>
            <a:spLocks noGrp="1"/>
          </p:cNvSpPr>
          <p:nvPr>
            <p:ph type="title"/>
          </p:nvPr>
        </p:nvSpPr>
        <p:spPr>
          <a:xfrm>
            <a:off x="810000" y="428138"/>
            <a:ext cx="10571998" cy="970450"/>
          </a:xfrm>
        </p:spPr>
        <p:txBody>
          <a:bodyPr/>
          <a:lstStyle/>
          <a:p>
            <a:r>
              <a:rPr lang="en-IN" dirty="0">
                <a:solidFill>
                  <a:schemeClr val="bg1"/>
                </a:solidFill>
              </a:rPr>
              <a:t>Why Node.JS?</a:t>
            </a:r>
          </a:p>
        </p:txBody>
      </p:sp>
      <p:sp>
        <p:nvSpPr>
          <p:cNvPr id="3" name="Content Placeholder 2">
            <a:extLst>
              <a:ext uri="{FF2B5EF4-FFF2-40B4-BE49-F238E27FC236}">
                <a16:creationId xmlns:a16="http://schemas.microsoft.com/office/drawing/2014/main" id="{E0607F7C-BF3B-7CB1-F009-85574531085C}"/>
              </a:ext>
            </a:extLst>
          </p:cNvPr>
          <p:cNvSpPr>
            <a:spLocks noGrp="1"/>
          </p:cNvSpPr>
          <p:nvPr>
            <p:ph idx="1"/>
          </p:nvPr>
        </p:nvSpPr>
        <p:spPr>
          <a:xfrm>
            <a:off x="818712" y="1943101"/>
            <a:ext cx="10554574" cy="3915698"/>
          </a:xfrm>
        </p:spPr>
        <p:txBody>
          <a:bodyPr/>
          <a:lstStyle/>
          <a:p>
            <a:endParaRPr lang="en-US" sz="2000" dirty="0"/>
          </a:p>
          <a:p>
            <a:r>
              <a:rPr lang="en-US" sz="2000" dirty="0"/>
              <a:t>Node.js is used to build back-end services like APIs like Web App, Mobile App or Web Server. A Web Server will open a file on the server and return the content to the client. It’s used in production by large companies such as </a:t>
            </a:r>
            <a:r>
              <a:rPr lang="en-US" sz="2000" dirty="0" err="1"/>
              <a:t>Paypal</a:t>
            </a:r>
            <a:r>
              <a:rPr lang="en-US" sz="2000" dirty="0"/>
              <a:t>, Uber, Netflix, Walmart, and so on.</a:t>
            </a:r>
          </a:p>
          <a:p>
            <a:pPr marL="0" indent="0">
              <a:buNone/>
            </a:pPr>
            <a:endParaRPr lang="en-US" sz="900" dirty="0"/>
          </a:p>
          <a:p>
            <a:pPr marL="0" indent="0">
              <a:buNone/>
            </a:pPr>
            <a:r>
              <a:rPr lang="en-US" sz="2000" dirty="0"/>
              <a:t> Reasons to Choose Node.js</a:t>
            </a:r>
          </a:p>
          <a:p>
            <a:pPr>
              <a:buFont typeface="Arial" panose="020B0604020202020204" pitchFamily="34" charset="0"/>
              <a:buChar char="•"/>
            </a:pPr>
            <a:r>
              <a:rPr lang="en-US" sz="2000" dirty="0"/>
              <a:t>Easy to Get Started</a:t>
            </a:r>
          </a:p>
          <a:p>
            <a:pPr>
              <a:buFont typeface="Arial" panose="020B0604020202020204" pitchFamily="34" charset="0"/>
              <a:buChar char="•"/>
            </a:pPr>
            <a:r>
              <a:rPr lang="en-IN" sz="2000" i="0" dirty="0">
                <a:effectLst/>
                <a:latin typeface="Century Gothic" panose="020B0502020202020204" pitchFamily="34" charset="0"/>
              </a:rPr>
              <a:t>Scalability</a:t>
            </a:r>
          </a:p>
          <a:p>
            <a:pPr>
              <a:buFont typeface="Arial" panose="020B0604020202020204" pitchFamily="34" charset="0"/>
              <a:buChar char="•"/>
            </a:pPr>
            <a:r>
              <a:rPr lang="en-US" sz="2000" dirty="0">
                <a:latin typeface="Century Gothic" panose="020B0502020202020204" pitchFamily="34" charset="0"/>
              </a:rPr>
              <a:t>Real-Time Web Apps:</a:t>
            </a:r>
          </a:p>
          <a:p>
            <a:endParaRPr lang="en-IN" dirty="0"/>
          </a:p>
        </p:txBody>
      </p:sp>
    </p:spTree>
    <p:extLst>
      <p:ext uri="{BB962C8B-B14F-4D97-AF65-F5344CB8AC3E}">
        <p14:creationId xmlns:p14="http://schemas.microsoft.com/office/powerpoint/2010/main" val="284253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CED0-83FB-EFF0-E421-01F566620833}"/>
              </a:ext>
            </a:extLst>
          </p:cNvPr>
          <p:cNvSpPr>
            <a:spLocks noGrp="1"/>
          </p:cNvSpPr>
          <p:nvPr>
            <p:ph type="title"/>
          </p:nvPr>
        </p:nvSpPr>
        <p:spPr/>
        <p:txBody>
          <a:bodyPr/>
          <a:lstStyle/>
          <a:p>
            <a:r>
              <a:rPr lang="en-IN" dirty="0">
                <a:solidFill>
                  <a:schemeClr val="bg1"/>
                </a:solidFill>
              </a:rPr>
              <a:t>How Node.JS Works?</a:t>
            </a:r>
          </a:p>
        </p:txBody>
      </p:sp>
      <p:sp>
        <p:nvSpPr>
          <p:cNvPr id="3" name="Content Placeholder 2">
            <a:extLst>
              <a:ext uri="{FF2B5EF4-FFF2-40B4-BE49-F238E27FC236}">
                <a16:creationId xmlns:a16="http://schemas.microsoft.com/office/drawing/2014/main" id="{94953C28-795C-7C48-EED5-BD3203C94E89}"/>
              </a:ext>
            </a:extLst>
          </p:cNvPr>
          <p:cNvSpPr>
            <a:spLocks noGrp="1"/>
          </p:cNvSpPr>
          <p:nvPr>
            <p:ph idx="1"/>
          </p:nvPr>
        </p:nvSpPr>
        <p:spPr/>
        <p:txBody>
          <a:bodyPr>
            <a:normAutofit/>
          </a:bodyPr>
          <a:lstStyle/>
          <a:p>
            <a:r>
              <a:rPr lang="en-US" sz="2400" dirty="0"/>
              <a:t>Node.js accepts the request from the clients and sends the response, while working with the request node.js handles them with a single thread. To operate I/O operations or requests node.js use the concept of threads. Thread is a sequence of instructions that the server needs to perform. It runs parallel on the server to provide the information to multiple clients. Node.js is an event loop single-threaded language. It can handle concurrent requests with a single thread without blocking it for one request.</a:t>
            </a:r>
            <a:endParaRPr lang="en-IN" sz="2400" dirty="0"/>
          </a:p>
        </p:txBody>
      </p:sp>
    </p:spTree>
    <p:extLst>
      <p:ext uri="{BB962C8B-B14F-4D97-AF65-F5344CB8AC3E}">
        <p14:creationId xmlns:p14="http://schemas.microsoft.com/office/powerpoint/2010/main" val="67780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CF4E-F2BE-50FC-3221-99D5BB25C48C}"/>
              </a:ext>
            </a:extLst>
          </p:cNvPr>
          <p:cNvSpPr>
            <a:spLocks noGrp="1"/>
          </p:cNvSpPr>
          <p:nvPr>
            <p:ph type="title"/>
          </p:nvPr>
        </p:nvSpPr>
        <p:spPr/>
        <p:txBody>
          <a:bodyPr/>
          <a:lstStyle/>
          <a:p>
            <a:r>
              <a:rPr lang="en-US" dirty="0">
                <a:solidFill>
                  <a:schemeClr val="bg1"/>
                </a:solidFill>
              </a:rPr>
              <a:t>What is “Event Loop</a:t>
            </a:r>
            <a:endParaRPr lang="en-IN" dirty="0">
              <a:solidFill>
                <a:schemeClr val="bg1"/>
              </a:solidFill>
            </a:endParaRPr>
          </a:p>
        </p:txBody>
      </p:sp>
      <p:sp>
        <p:nvSpPr>
          <p:cNvPr id="3" name="Content Placeholder 2">
            <a:extLst>
              <a:ext uri="{FF2B5EF4-FFF2-40B4-BE49-F238E27FC236}">
                <a16:creationId xmlns:a16="http://schemas.microsoft.com/office/drawing/2014/main" id="{C6E39785-7E61-5AC7-1664-AC578892EDED}"/>
              </a:ext>
            </a:extLst>
          </p:cNvPr>
          <p:cNvSpPr>
            <a:spLocks noGrp="1"/>
          </p:cNvSpPr>
          <p:nvPr>
            <p:ph idx="1"/>
          </p:nvPr>
        </p:nvSpPr>
        <p:spPr/>
        <p:txBody>
          <a:bodyPr>
            <a:normAutofit/>
          </a:bodyPr>
          <a:lstStyle/>
          <a:p>
            <a:r>
              <a:rPr lang="en-US" sz="2400" dirty="0"/>
              <a:t>According to MDN: “The event loop is queue of callback functions. When an async function executes, the callback function is pushed into the queue. The </a:t>
            </a:r>
            <a:r>
              <a:rPr lang="en-US" sz="2400" dirty="0" err="1"/>
              <a:t>javascript</a:t>
            </a:r>
            <a:r>
              <a:rPr lang="en-US" sz="2400" dirty="0"/>
              <a:t> engine does not continue processing the event loop until the code after an async function has executed.</a:t>
            </a:r>
            <a:endParaRPr lang="en-IN" sz="2400" dirty="0"/>
          </a:p>
        </p:txBody>
      </p:sp>
    </p:spTree>
    <p:extLst>
      <p:ext uri="{BB962C8B-B14F-4D97-AF65-F5344CB8AC3E}">
        <p14:creationId xmlns:p14="http://schemas.microsoft.com/office/powerpoint/2010/main" val="75251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77659CD-A14B-967C-E263-B713B7DFC88D}"/>
              </a:ext>
            </a:extLst>
          </p:cNvPr>
          <p:cNvSpPr>
            <a:spLocks noGrp="1"/>
          </p:cNvSpPr>
          <p:nvPr>
            <p:ph type="title"/>
          </p:nvPr>
        </p:nvSpPr>
        <p:spPr>
          <a:xfrm>
            <a:off x="810002" y="639097"/>
            <a:ext cx="3211392" cy="3781101"/>
          </a:xfrm>
        </p:spPr>
        <p:txBody>
          <a:bodyPr vert="horz" lIns="91440" tIns="45720" rIns="91440" bIns="45720" rtlCol="0" anchor="b">
            <a:normAutofit/>
          </a:bodyPr>
          <a:lstStyle/>
          <a:p>
            <a:r>
              <a:rPr lang="en-US" sz="5400"/>
              <a:t>It’s event-driven</a:t>
            </a: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diagram&#10;&#10;Description automatically generated">
            <a:extLst>
              <a:ext uri="{FF2B5EF4-FFF2-40B4-BE49-F238E27FC236}">
                <a16:creationId xmlns:a16="http://schemas.microsoft.com/office/drawing/2014/main" id="{4835985D-39A0-8EAA-1650-8CFAAC4C0A67}"/>
              </a:ext>
            </a:extLst>
          </p:cNvPr>
          <p:cNvPicPr>
            <a:picLocks noGrp="1" noChangeAspect="1"/>
          </p:cNvPicPr>
          <p:nvPr>
            <p:ph idx="1"/>
          </p:nvPr>
        </p:nvPicPr>
        <p:blipFill>
          <a:blip r:embed="rId2"/>
          <a:stretch>
            <a:fillRect/>
          </a:stretch>
        </p:blipFill>
        <p:spPr>
          <a:xfrm>
            <a:off x="5290386" y="954116"/>
            <a:ext cx="6258150" cy="4945244"/>
          </a:xfrm>
          <a:prstGeom prst="rect">
            <a:avLst/>
          </a:prstGeom>
        </p:spPr>
      </p:pic>
    </p:spTree>
    <p:extLst>
      <p:ext uri="{BB962C8B-B14F-4D97-AF65-F5344CB8AC3E}">
        <p14:creationId xmlns:p14="http://schemas.microsoft.com/office/powerpoint/2010/main" val="154410847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9997-C792-6524-B68F-6B97C031E247}"/>
              </a:ext>
            </a:extLst>
          </p:cNvPr>
          <p:cNvSpPr>
            <a:spLocks noGrp="1"/>
          </p:cNvSpPr>
          <p:nvPr>
            <p:ph type="title"/>
          </p:nvPr>
        </p:nvSpPr>
        <p:spPr/>
        <p:txBody>
          <a:bodyPr/>
          <a:lstStyle/>
          <a:p>
            <a:r>
              <a:rPr lang="en-IN" dirty="0">
                <a:solidFill>
                  <a:schemeClr val="bg1"/>
                </a:solidFill>
              </a:rPr>
              <a:t>Node.js - Callbacks Concept</a:t>
            </a:r>
          </a:p>
        </p:txBody>
      </p:sp>
      <p:sp>
        <p:nvSpPr>
          <p:cNvPr id="3" name="Content Placeholder 2">
            <a:extLst>
              <a:ext uri="{FF2B5EF4-FFF2-40B4-BE49-F238E27FC236}">
                <a16:creationId xmlns:a16="http://schemas.microsoft.com/office/drawing/2014/main" id="{0168D3C4-DA1F-1540-7BE6-BCA06334525A}"/>
              </a:ext>
            </a:extLst>
          </p:cNvPr>
          <p:cNvSpPr>
            <a:spLocks noGrp="1"/>
          </p:cNvSpPr>
          <p:nvPr>
            <p:ph idx="1"/>
          </p:nvPr>
        </p:nvSpPr>
        <p:spPr/>
        <p:txBody>
          <a:bodyPr/>
          <a:lstStyle/>
          <a:p>
            <a:r>
              <a:rPr lang="en-US" dirty="0"/>
              <a:t>A Callback in Node.js is an asynchronous equivalent for a function. It is a special type of function passed as an argument to another function. Node.js makes heavy use of callbacks. Callbacks help us make asynchronous calls. All the APIs of Node are written in such a way that they support callbacks.</a:t>
            </a:r>
          </a:p>
          <a:p>
            <a:r>
              <a:rPr lang="en-US" dirty="0"/>
              <a:t>The </a:t>
            </a:r>
            <a:r>
              <a:rPr lang="en-US" dirty="0" err="1"/>
              <a:t>setTimeout</a:t>
            </a:r>
            <a:r>
              <a:rPr lang="en-US" dirty="0"/>
              <a:t>() function in Node.js is a typical example of callback. The following code calls the asynchronous </a:t>
            </a:r>
            <a:r>
              <a:rPr lang="en-US" dirty="0" err="1"/>
              <a:t>setTimeout</a:t>
            </a:r>
            <a:r>
              <a:rPr lang="en-US" dirty="0"/>
              <a:t>() method, which waits for 1000 milliseconds, but doesn't block the thread. Instead, the subsequent Hello World message, followed by the timed message.</a:t>
            </a:r>
            <a:endParaRPr lang="en-IN" dirty="0"/>
          </a:p>
        </p:txBody>
      </p:sp>
    </p:spTree>
    <p:extLst>
      <p:ext uri="{BB962C8B-B14F-4D97-AF65-F5344CB8AC3E}">
        <p14:creationId xmlns:p14="http://schemas.microsoft.com/office/powerpoint/2010/main" val="873700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EB7B-771A-5CDA-88E9-A7CEC1E78EF9}"/>
              </a:ext>
            </a:extLst>
          </p:cNvPr>
          <p:cNvSpPr>
            <a:spLocks noGrp="1"/>
          </p:cNvSpPr>
          <p:nvPr>
            <p:ph type="title"/>
          </p:nvPr>
        </p:nvSpPr>
        <p:spPr/>
        <p:txBody>
          <a:bodyPr/>
          <a:lstStyle/>
          <a:p>
            <a:r>
              <a:rPr lang="en-IN" dirty="0">
                <a:solidFill>
                  <a:schemeClr val="bg1"/>
                </a:solidFill>
              </a:rPr>
              <a:t>Node.js - Events</a:t>
            </a:r>
          </a:p>
        </p:txBody>
      </p:sp>
      <p:sp>
        <p:nvSpPr>
          <p:cNvPr id="3" name="Content Placeholder 2">
            <a:extLst>
              <a:ext uri="{FF2B5EF4-FFF2-40B4-BE49-F238E27FC236}">
                <a16:creationId xmlns:a16="http://schemas.microsoft.com/office/drawing/2014/main" id="{95FCA910-695F-F6EF-0872-C1B8D93698D8}"/>
              </a:ext>
            </a:extLst>
          </p:cNvPr>
          <p:cNvSpPr>
            <a:spLocks noGrp="1"/>
          </p:cNvSpPr>
          <p:nvPr>
            <p:ph idx="1"/>
          </p:nvPr>
        </p:nvSpPr>
        <p:spPr/>
        <p:txBody>
          <a:bodyPr/>
          <a:lstStyle/>
          <a:p>
            <a:r>
              <a:rPr lang="en-US" dirty="0"/>
              <a:t>Node.js identifies several types of events. Each event can be attached to a callback function. Whenever an event occurs, the callback attached to it is triggered. The Node.js runtime is always listening to events that may occur. When any event that it can identify occurs, its attached callback function is executed.</a:t>
            </a:r>
          </a:p>
          <a:p>
            <a:r>
              <a:rPr lang="en-US" dirty="0"/>
              <a:t>The Node.js API includes events module, consisting mainly the </a:t>
            </a:r>
            <a:r>
              <a:rPr lang="en-US" dirty="0" err="1"/>
              <a:t>EventEmitter</a:t>
            </a:r>
            <a:r>
              <a:rPr lang="en-US" dirty="0"/>
              <a:t> class. An </a:t>
            </a:r>
            <a:r>
              <a:rPr lang="en-US" dirty="0" err="1"/>
              <a:t>EventEmmiter</a:t>
            </a:r>
            <a:r>
              <a:rPr lang="en-US" dirty="0"/>
              <a:t> object triggers (or emits) a certain type of event. You can assign one or more callbacks (listeners) to a certain type of event.</a:t>
            </a:r>
            <a:endParaRPr lang="en-IN" dirty="0"/>
          </a:p>
        </p:txBody>
      </p:sp>
    </p:spTree>
    <p:extLst>
      <p:ext uri="{BB962C8B-B14F-4D97-AF65-F5344CB8AC3E}">
        <p14:creationId xmlns:p14="http://schemas.microsoft.com/office/powerpoint/2010/main" val="315601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3EDD-D98F-BB79-BD6F-258824A66034}"/>
              </a:ext>
            </a:extLst>
          </p:cNvPr>
          <p:cNvSpPr>
            <a:spLocks noGrp="1"/>
          </p:cNvSpPr>
          <p:nvPr>
            <p:ph type="title"/>
          </p:nvPr>
        </p:nvSpPr>
        <p:spPr/>
        <p:txBody>
          <a:bodyPr/>
          <a:lstStyle/>
          <a:p>
            <a:r>
              <a:rPr lang="en-IN" dirty="0">
                <a:solidFill>
                  <a:schemeClr val="bg1"/>
                </a:solidFill>
              </a:rPr>
              <a:t>Node.js - Global Objects</a:t>
            </a:r>
          </a:p>
        </p:txBody>
      </p:sp>
      <p:sp>
        <p:nvSpPr>
          <p:cNvPr id="3" name="Content Placeholder 2">
            <a:extLst>
              <a:ext uri="{FF2B5EF4-FFF2-40B4-BE49-F238E27FC236}">
                <a16:creationId xmlns:a16="http://schemas.microsoft.com/office/drawing/2014/main" id="{157AF5F7-F01D-C94B-09BD-40B91DB6E437}"/>
              </a:ext>
            </a:extLst>
          </p:cNvPr>
          <p:cNvSpPr>
            <a:spLocks noGrp="1"/>
          </p:cNvSpPr>
          <p:nvPr>
            <p:ph idx="1"/>
          </p:nvPr>
        </p:nvSpPr>
        <p:spPr/>
        <p:txBody>
          <a:bodyPr/>
          <a:lstStyle/>
          <a:p>
            <a:r>
              <a:rPr lang="en-US" dirty="0"/>
              <a:t>Global objects in Node.js are built-in objects. The Node.js runtime is made up of a number of core modules. To incorporate the functionality of any of the core modules such as fs module, or http module (or any external module installed from </a:t>
            </a:r>
            <a:r>
              <a:rPr lang="en-US" dirty="0" err="1"/>
              <a:t>npm</a:t>
            </a:r>
            <a:r>
              <a:rPr lang="en-US" dirty="0"/>
              <a:t> – such as express module), you need to load the same with require() function. However, some modules, functions, classes, variables etc. can be used directly in the JavaScript code, without loading them with require() functions. They are called Global objects. Let us take a look at the global classes, variables and functions in Node.js</a:t>
            </a:r>
            <a:endParaRPr lang="en-IN" dirty="0"/>
          </a:p>
        </p:txBody>
      </p:sp>
    </p:spTree>
    <p:extLst>
      <p:ext uri="{BB962C8B-B14F-4D97-AF65-F5344CB8AC3E}">
        <p14:creationId xmlns:p14="http://schemas.microsoft.com/office/powerpoint/2010/main" val="590596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1261F2AC417A47B79FF2F9F087C82A" ma:contentTypeVersion="1" ma:contentTypeDescription="Create a new document." ma:contentTypeScope="" ma:versionID="93d518e74b0debfd0b29f49f4c6e2009">
  <xsd:schema xmlns:xsd="http://www.w3.org/2001/XMLSchema" xmlns:xs="http://www.w3.org/2001/XMLSchema" xmlns:p="http://schemas.microsoft.com/office/2006/metadata/properties" xmlns:ns3="42579e07-7c77-4d62-934d-4c2d661378c7" targetNamespace="http://schemas.microsoft.com/office/2006/metadata/properties" ma:root="true" ma:fieldsID="2ca9c817fa402871d4a4ba3edac41956" ns3:_="">
    <xsd:import namespace="42579e07-7c77-4d62-934d-4c2d661378c7"/>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579e07-7c77-4d62-934d-4c2d661378c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CE9466-D869-467E-8B46-EF0F36BCC3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579e07-7c77-4d62-934d-4c2d661378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51756B-DBE8-4A28-BF79-1260654316D3}">
  <ds:schemaRefs>
    <ds:schemaRef ds:uri="http://purl.org/dc/elements/1.1/"/>
    <ds:schemaRef ds:uri="http://schemas.microsoft.com/office/2006/documentManagement/types"/>
    <ds:schemaRef ds:uri="42579e07-7c77-4d62-934d-4c2d661378c7"/>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71C2D98-292F-4D7D-9CA5-D0C8DC6804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TM03457503[[fn=Quotable]]</Template>
  <TotalTime>784</TotalTime>
  <Words>931</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Nunito</vt:lpstr>
      <vt:lpstr>Wingdings 2</vt:lpstr>
      <vt:lpstr>Quotable</vt:lpstr>
      <vt:lpstr>Introduction to Node JS</vt:lpstr>
      <vt:lpstr>      What is Node.JS</vt:lpstr>
      <vt:lpstr>Why Node.JS?</vt:lpstr>
      <vt:lpstr>How Node.JS Works?</vt:lpstr>
      <vt:lpstr>What is “Event Loop</vt:lpstr>
      <vt:lpstr>It’s event-driven</vt:lpstr>
      <vt:lpstr>Node.js - Callbacks Concept</vt:lpstr>
      <vt:lpstr>Node.js - Events</vt:lpstr>
      <vt:lpstr>Node.js - Global Objects</vt:lpstr>
      <vt:lpstr>Node.js - Scaling Application</vt:lpstr>
      <vt:lpstr>Node.js - Packaging</vt:lpstr>
      <vt:lpstr>Node.js - 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Node JS</dc:title>
  <dc:creator>upadhyay, shanky</dc:creator>
  <cp:lastModifiedBy>upadhyay, shanky</cp:lastModifiedBy>
  <cp:revision>1</cp:revision>
  <dcterms:created xsi:type="dcterms:W3CDTF">2024-08-03T14:27:35Z</dcterms:created>
  <dcterms:modified xsi:type="dcterms:W3CDTF">2024-08-05T04:53:38Z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0x010100DF1261F2AC417A47B79FF2F9F087C82A</vt:lpwstr>
  </property>
</Properties>
</file>