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2" r:id="rId3"/>
    <p:sldId id="264" r:id="rId4"/>
    <p:sldId id="265" r:id="rId5"/>
    <p:sldId id="266" r:id="rId6"/>
    <p:sldId id="273" r:id="rId7"/>
    <p:sldId id="274" r:id="rId8"/>
    <p:sldId id="267" r:id="rId9"/>
    <p:sldId id="272" r:id="rId10"/>
    <p:sldId id="268" r:id="rId11"/>
    <p:sldId id="270" r:id="rId12"/>
    <p:sldId id="27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94660"/>
  </p:normalViewPr>
  <p:slideViewPr>
    <p:cSldViewPr snapToGrid="0">
      <p:cViewPr varScale="1">
        <p:scale>
          <a:sx n="86" d="100"/>
          <a:sy n="86"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3CFDA-BB7A-44A7-9B86-D8FBEBE7D1B6}" type="datetimeFigureOut">
              <a:rPr lang="en-IN" smtClean="0"/>
              <a:t>13-11-2021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28595-6A65-4267-AD99-15AE3EEFD106}" type="slidenum">
              <a:rPr lang="en-IN" smtClean="0"/>
              <a:t>‹#›</a:t>
            </a:fld>
            <a:endParaRPr lang="en-IN"/>
          </a:p>
        </p:txBody>
      </p:sp>
    </p:spTree>
    <p:extLst>
      <p:ext uri="{BB962C8B-B14F-4D97-AF65-F5344CB8AC3E}">
        <p14:creationId xmlns:p14="http://schemas.microsoft.com/office/powerpoint/2010/main" val="264423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4EE5-C54F-4AE5-AB87-3C2255B27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3077EC-1DC6-42C9-A578-7444400CD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8CD683-D1D5-43F2-AA71-924536305872}"/>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5" name="Footer Placeholder 4">
            <a:extLst>
              <a:ext uri="{FF2B5EF4-FFF2-40B4-BE49-F238E27FC236}">
                <a16:creationId xmlns:a16="http://schemas.microsoft.com/office/drawing/2014/main" id="{3A54B16D-4624-4C88-8E90-9DC58514F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8F4F5C-BCC2-434E-8D2C-10C653DBD084}"/>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76230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08F2-BC3D-4169-B062-0DDC81B33F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4E343E-808F-476D-B979-81B40EA033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48C1BC-846D-440B-81CF-77DC5A81C9DC}"/>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5" name="Footer Placeholder 4">
            <a:extLst>
              <a:ext uri="{FF2B5EF4-FFF2-40B4-BE49-F238E27FC236}">
                <a16:creationId xmlns:a16="http://schemas.microsoft.com/office/drawing/2014/main" id="{4DFB9888-A92B-4A30-BAF4-607FDE4C52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B7C5EA-4FC0-46FA-86FD-1E2FEEEF1EA0}"/>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98861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B62B8-76D7-4C43-8286-5E3DF35B7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D4820A-5E36-4C50-A47A-42383F74BB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3FE1B-96CD-40EB-960F-0A4CF232AB94}"/>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5" name="Footer Placeholder 4">
            <a:extLst>
              <a:ext uri="{FF2B5EF4-FFF2-40B4-BE49-F238E27FC236}">
                <a16:creationId xmlns:a16="http://schemas.microsoft.com/office/drawing/2014/main" id="{B58030A9-F7A2-4BF1-A4A7-14D4931E9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B92C03-1EA8-4C89-A44F-653091A7E3B1}"/>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266457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3A56-E236-4E61-AB29-3CFE99C9A2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2D69AF-D427-4AF4-B592-A6262573A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06352F-16C1-4F76-B77B-1D66C7008572}"/>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5" name="Footer Placeholder 4">
            <a:extLst>
              <a:ext uri="{FF2B5EF4-FFF2-40B4-BE49-F238E27FC236}">
                <a16:creationId xmlns:a16="http://schemas.microsoft.com/office/drawing/2014/main" id="{4B933A54-C08D-463B-B572-51D6440478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A679C0-23DA-4C71-BF5C-D7E08325FE12}"/>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425257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8983-0722-4EFA-AD57-4A0C890BB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5703A3-2EA3-49DE-B69F-7F14D8720A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BCEE75-21A0-4EBE-8864-C049CA721ACD}"/>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5" name="Footer Placeholder 4">
            <a:extLst>
              <a:ext uri="{FF2B5EF4-FFF2-40B4-BE49-F238E27FC236}">
                <a16:creationId xmlns:a16="http://schemas.microsoft.com/office/drawing/2014/main" id="{34275326-3DEB-4FAD-8F69-AAB8B6060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49DDCD-00EB-444F-8A83-2ECDE0142252}"/>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404884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3D67E-00B3-4B36-8BB8-4117174F70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E1B374-6250-40F6-967E-09475F99A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FEB46C-BCF1-45A4-9975-878D7217E0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6EB34C-F65E-48B5-A22F-A3DC7C4EA882}"/>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6" name="Footer Placeholder 5">
            <a:extLst>
              <a:ext uri="{FF2B5EF4-FFF2-40B4-BE49-F238E27FC236}">
                <a16:creationId xmlns:a16="http://schemas.microsoft.com/office/drawing/2014/main" id="{588B4714-647F-40B2-9BEA-D42766642F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4FACE5-5137-4432-BEB2-ED51A8EE8B0C}"/>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255813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04DA-791A-4DA9-990E-827225AD8F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59C4B0-9F02-41B0-BFB8-6F11C44728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5BEB01-8FFD-4E78-944C-50872ACB0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87D904-B51A-41E4-883E-1240802FF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1D7FE1-339D-4508-811E-A82F6D1D87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A7BBCA-3AD3-4BB9-B417-2CCF29712740}"/>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8" name="Footer Placeholder 7">
            <a:extLst>
              <a:ext uri="{FF2B5EF4-FFF2-40B4-BE49-F238E27FC236}">
                <a16:creationId xmlns:a16="http://schemas.microsoft.com/office/drawing/2014/main" id="{C74D44F4-05AA-46BC-B1F5-42272DE9DD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43948C-4FFA-4BB1-A621-067CAC446B8E}"/>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1814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5796-EC8B-4245-89B8-E0BA8CEC5E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F4829D-5CC9-40E5-9C5B-E9C0CD6E2CEF}"/>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4" name="Footer Placeholder 3">
            <a:extLst>
              <a:ext uri="{FF2B5EF4-FFF2-40B4-BE49-F238E27FC236}">
                <a16:creationId xmlns:a16="http://schemas.microsoft.com/office/drawing/2014/main" id="{F745004E-6712-4AF9-9A57-F3F965C7D0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B1BD1F-35D4-4D83-83D9-66B93EBF6093}"/>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291594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7BF0D-66E6-4E9D-B506-2E4031F99415}"/>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3" name="Footer Placeholder 2">
            <a:extLst>
              <a:ext uri="{FF2B5EF4-FFF2-40B4-BE49-F238E27FC236}">
                <a16:creationId xmlns:a16="http://schemas.microsoft.com/office/drawing/2014/main" id="{C1EBA86A-A771-41C8-AFDD-B2E9910DFE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2C8D02-B9B9-4311-96CD-718ABB355A8E}"/>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1514871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C50F-65B9-49DB-8235-A5B2CFFAB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7CCE9D-77D4-4404-9E63-53E94EBEF1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DA534A-C181-4BCA-AF88-02375D668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25CF1-8F89-4F26-8247-3FDE2CC61A32}"/>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6" name="Footer Placeholder 5">
            <a:extLst>
              <a:ext uri="{FF2B5EF4-FFF2-40B4-BE49-F238E27FC236}">
                <a16:creationId xmlns:a16="http://schemas.microsoft.com/office/drawing/2014/main" id="{E48125D8-1930-47F3-A16F-00398BEA4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FAA2F4-A98A-4831-BA88-666A4FDAB6FD}"/>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389497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46B8-BBC8-4A58-851A-70AB26747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095A39-D8D8-4D4A-892F-557879402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F924FF-D818-477E-B244-5A0062567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B19D69-56A7-4D2B-AE78-AB25A6BA20B6}"/>
              </a:ext>
            </a:extLst>
          </p:cNvPr>
          <p:cNvSpPr>
            <a:spLocks noGrp="1"/>
          </p:cNvSpPr>
          <p:nvPr>
            <p:ph type="dt" sz="half" idx="10"/>
          </p:nvPr>
        </p:nvSpPr>
        <p:spPr/>
        <p:txBody>
          <a:bodyPr/>
          <a:lstStyle/>
          <a:p>
            <a:fld id="{3419E8E9-82E4-456C-B755-0DFA25473224}" type="datetimeFigureOut">
              <a:rPr lang="en-IN" smtClean="0"/>
              <a:t>13-11-2021</a:t>
            </a:fld>
            <a:endParaRPr lang="en-IN"/>
          </a:p>
        </p:txBody>
      </p:sp>
      <p:sp>
        <p:nvSpPr>
          <p:cNvPr id="6" name="Footer Placeholder 5">
            <a:extLst>
              <a:ext uri="{FF2B5EF4-FFF2-40B4-BE49-F238E27FC236}">
                <a16:creationId xmlns:a16="http://schemas.microsoft.com/office/drawing/2014/main" id="{8999A7DA-586C-433D-8787-0CB1CE344A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8A950A-0416-4AFA-973A-EA8DB7A380A4}"/>
              </a:ext>
            </a:extLst>
          </p:cNvPr>
          <p:cNvSpPr>
            <a:spLocks noGrp="1"/>
          </p:cNvSpPr>
          <p:nvPr>
            <p:ph type="sldNum" sz="quarter" idx="12"/>
          </p:nvPr>
        </p:nvSpPr>
        <p:spPr/>
        <p:txBody>
          <a:bodyPr/>
          <a:lstStyle/>
          <a:p>
            <a:fld id="{0F19064E-95D1-47E7-B7D9-EAA212559141}" type="slidenum">
              <a:rPr lang="en-IN" smtClean="0"/>
              <a:t>‹#›</a:t>
            </a:fld>
            <a:endParaRPr lang="en-IN"/>
          </a:p>
        </p:txBody>
      </p:sp>
    </p:spTree>
    <p:extLst>
      <p:ext uri="{BB962C8B-B14F-4D97-AF65-F5344CB8AC3E}">
        <p14:creationId xmlns:p14="http://schemas.microsoft.com/office/powerpoint/2010/main" val="1031540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9FD56-4937-4CFE-8F66-1C5CA7FAE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CF2ACF-95B9-44AF-911A-1222590665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2A9B8-279F-40D9-A3A7-003E3EEB3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9E8E9-82E4-456C-B755-0DFA25473224}" type="datetimeFigureOut">
              <a:rPr lang="en-IN" smtClean="0"/>
              <a:t>13-11-2021</a:t>
            </a:fld>
            <a:endParaRPr lang="en-IN"/>
          </a:p>
        </p:txBody>
      </p:sp>
      <p:sp>
        <p:nvSpPr>
          <p:cNvPr id="5" name="Footer Placeholder 4">
            <a:extLst>
              <a:ext uri="{FF2B5EF4-FFF2-40B4-BE49-F238E27FC236}">
                <a16:creationId xmlns:a16="http://schemas.microsoft.com/office/drawing/2014/main" id="{452573CB-24C2-4DE2-BAB2-75694BFCB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1DD116-D252-492C-AC28-239960DB4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9064E-95D1-47E7-B7D9-EAA212559141}" type="slidenum">
              <a:rPr lang="en-IN" smtClean="0"/>
              <a:t>‹#›</a:t>
            </a:fld>
            <a:endParaRPr lang="en-IN"/>
          </a:p>
        </p:txBody>
      </p:sp>
    </p:spTree>
    <p:extLst>
      <p:ext uri="{BB962C8B-B14F-4D97-AF65-F5344CB8AC3E}">
        <p14:creationId xmlns:p14="http://schemas.microsoft.com/office/powerpoint/2010/main" val="18530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hyperlink" Target="https://www.wallpaperflare.com/breadboard-circuit-electronics-resistors-indoors-no-people-wallpaper-sankw" TargetMode="Externa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2FCD-C55A-4876-BCAE-813CF9B163E7}"/>
              </a:ext>
            </a:extLst>
          </p:cNvPr>
          <p:cNvSpPr>
            <a:spLocks noGrp="1"/>
          </p:cNvSpPr>
          <p:nvPr>
            <p:ph type="ctrTitle"/>
          </p:nvPr>
        </p:nvSpPr>
        <p:spPr>
          <a:xfrm>
            <a:off x="1524000" y="438151"/>
            <a:ext cx="9144000" cy="990600"/>
          </a:xfrm>
        </p:spPr>
        <p:txBody>
          <a:bodyPr/>
          <a:lstStyle/>
          <a:p>
            <a:r>
              <a:rPr lang="en-US" b="1" i="1" u="sng" dirty="0">
                <a:solidFill>
                  <a:srgbClr val="FFC000"/>
                </a:solidFill>
                <a:latin typeface="Algerian" panose="04020705040A02060702" pitchFamily="82" charset="0"/>
              </a:rPr>
              <a:t>SMART STREET LIGHTING</a:t>
            </a:r>
            <a:endParaRPr lang="en-IN" b="1" i="1" u="sng" dirty="0">
              <a:solidFill>
                <a:srgbClr val="FFC000"/>
              </a:solidFill>
              <a:latin typeface="Algerian" panose="04020705040A02060702" pitchFamily="82" charset="0"/>
            </a:endParaRPr>
          </a:p>
        </p:txBody>
      </p:sp>
      <p:sp>
        <p:nvSpPr>
          <p:cNvPr id="4" name="AutoShape 2">
            <a:extLst>
              <a:ext uri="{FF2B5EF4-FFF2-40B4-BE49-F238E27FC236}">
                <a16:creationId xmlns:a16="http://schemas.microsoft.com/office/drawing/2014/main" id="{3E992728-C437-4089-9337-0270DB4837CE}"/>
              </a:ext>
            </a:extLst>
          </p:cNvPr>
          <p:cNvSpPr>
            <a:spLocks noGrp="1" noChangeAspect="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140E1B03-8102-4DB4-B477-010AEB98A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095500"/>
            <a:ext cx="9382125" cy="4514850"/>
          </a:xfrm>
          <a:prstGeom prst="rect">
            <a:avLst/>
          </a:prstGeom>
        </p:spPr>
      </p:pic>
    </p:spTree>
    <p:extLst>
      <p:ext uri="{BB962C8B-B14F-4D97-AF65-F5344CB8AC3E}">
        <p14:creationId xmlns:p14="http://schemas.microsoft.com/office/powerpoint/2010/main" val="172404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859F1F-0C00-4BDE-A1C4-454516EE32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21A68DC-5CA5-43F1-A879-CDCFB76260B3}"/>
              </a:ext>
            </a:extLst>
          </p:cNvPr>
          <p:cNvSpPr txBox="1"/>
          <p:nvPr/>
        </p:nvSpPr>
        <p:spPr>
          <a:xfrm>
            <a:off x="470517" y="284085"/>
            <a:ext cx="10741980" cy="6137321"/>
          </a:xfrm>
          <a:prstGeom prst="rect">
            <a:avLst/>
          </a:prstGeom>
          <a:noFill/>
        </p:spPr>
        <p:txBody>
          <a:bodyPr wrap="square" rtlCol="0">
            <a:spAutoFit/>
          </a:bodyPr>
          <a:lstStyle/>
          <a:p>
            <a:pPr>
              <a:lnSpc>
                <a:spcPct val="107000"/>
              </a:lnSpc>
              <a:spcAft>
                <a:spcPts val="800"/>
              </a:spcAft>
            </a:pPr>
            <a:r>
              <a:rPr lang="en-US" sz="2400" i="1" u="sng"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4.ARDUINO</a:t>
            </a:r>
            <a:endParaRPr lang="en-IN" sz="2400" i="1" u="sng"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Arduino basically is an open source hardware and software </a:t>
            </a:r>
            <a:r>
              <a:rPr lang="en-US" sz="2400" dirty="0" err="1">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company,project</a:t>
            </a:r>
            <a:r>
              <a:rPr lang="en-US"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and user community that designs and manufactures single-board microcontrollers and microcontroller kits for </a:t>
            </a: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building digital devices.</a:t>
            </a:r>
          </a:p>
          <a:p>
            <a:pPr>
              <a:lnSpc>
                <a:spcPct val="107000"/>
              </a:lnSpc>
              <a:spcAft>
                <a:spcPts val="800"/>
              </a:spcAft>
            </a:pP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4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5.BREAD BOARD</a:t>
            </a:r>
            <a:endParaRPr lang="en-IN" sz="24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breadboard is a construction base for prototyping of electronics</a:t>
            </a:r>
          </a:p>
          <a:p>
            <a:pPr>
              <a:lnSpc>
                <a:spcPct val="107000"/>
              </a:lnSpc>
              <a:spcAft>
                <a:spcPts val="800"/>
              </a:spcAft>
            </a:pP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A102A9D-8E0A-428B-9C30-B0F457FA4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8722" y="2210540"/>
            <a:ext cx="4474346" cy="1669002"/>
          </a:xfrm>
          <a:prstGeom prst="rect">
            <a:avLst/>
          </a:prstGeom>
        </p:spPr>
      </p:pic>
      <p:pic>
        <p:nvPicPr>
          <p:cNvPr id="7" name="Picture 6">
            <a:extLst>
              <a:ext uri="{FF2B5EF4-FFF2-40B4-BE49-F238E27FC236}">
                <a16:creationId xmlns:a16="http://schemas.microsoft.com/office/drawing/2014/main" id="{3974DE29-2336-4CE6-BD61-0BC98FEA30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09025" y="5106880"/>
            <a:ext cx="4270159" cy="831850"/>
          </a:xfrm>
          <a:prstGeom prst="rect">
            <a:avLst/>
          </a:prstGeom>
        </p:spPr>
      </p:pic>
    </p:spTree>
    <p:extLst>
      <p:ext uri="{BB962C8B-B14F-4D97-AF65-F5344CB8AC3E}">
        <p14:creationId xmlns:p14="http://schemas.microsoft.com/office/powerpoint/2010/main" val="2327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90F3EA-CEED-4614-A347-E77F0619DD6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2001" cy="6858000"/>
          </a:xfrm>
          <a:prstGeom prst="rect">
            <a:avLst/>
          </a:prstGeom>
        </p:spPr>
      </p:pic>
      <p:sp>
        <p:nvSpPr>
          <p:cNvPr id="2" name="TextBox 1">
            <a:extLst>
              <a:ext uri="{FF2B5EF4-FFF2-40B4-BE49-F238E27FC236}">
                <a16:creationId xmlns:a16="http://schemas.microsoft.com/office/drawing/2014/main" id="{5E4041E2-3305-446F-BC30-A26700919828}"/>
              </a:ext>
            </a:extLst>
          </p:cNvPr>
          <p:cNvSpPr txBox="1"/>
          <p:nvPr/>
        </p:nvSpPr>
        <p:spPr>
          <a:xfrm>
            <a:off x="390617" y="337352"/>
            <a:ext cx="9472474" cy="5954707"/>
          </a:xfrm>
          <a:prstGeom prst="rect">
            <a:avLst/>
          </a:prstGeom>
          <a:noFill/>
        </p:spPr>
        <p:txBody>
          <a:bodyPr wrap="square" rtlCol="0">
            <a:spAutoFit/>
          </a:bodyPr>
          <a:lstStyle/>
          <a:p>
            <a:pPr>
              <a:lnSpc>
                <a:spcPct val="107000"/>
              </a:lnSpc>
              <a:spcAft>
                <a:spcPts val="800"/>
              </a:spcAft>
            </a:pPr>
            <a:r>
              <a:rPr lang="en-US" sz="18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JUMPER  WIRES:-</a:t>
            </a: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connecting with breadboard</a:t>
            </a:r>
          </a:p>
          <a:p>
            <a:pPr>
              <a:lnSpc>
                <a:spcPct val="107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7.Obstacle Detection Sensor</a:t>
            </a:r>
          </a:p>
          <a:p>
            <a:pPr>
              <a:lnSpc>
                <a:spcPct val="107000"/>
              </a:lnSpc>
              <a:spcAft>
                <a:spcPts val="800"/>
              </a:spcAft>
            </a:pPr>
            <a:endParaRPr lang="en-US" sz="18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i="1" u="sng"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0F5B93F-6A6F-4749-A15C-E7AC39BAFD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9328" y="1074198"/>
            <a:ext cx="2926672" cy="2210539"/>
          </a:xfrm>
          <a:prstGeom prst="rect">
            <a:avLst/>
          </a:prstGeom>
        </p:spPr>
      </p:pic>
      <p:pic>
        <p:nvPicPr>
          <p:cNvPr id="7" name="Picture 6">
            <a:extLst>
              <a:ext uri="{FF2B5EF4-FFF2-40B4-BE49-F238E27FC236}">
                <a16:creationId xmlns:a16="http://schemas.microsoft.com/office/drawing/2014/main" id="{C0716FA0-31F4-471C-BAD1-A6E6FF424F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6109" y="1074198"/>
            <a:ext cx="3178207" cy="2121764"/>
          </a:xfrm>
          <a:prstGeom prst="rect">
            <a:avLst/>
          </a:prstGeom>
        </p:spPr>
      </p:pic>
      <p:sp>
        <p:nvSpPr>
          <p:cNvPr id="8" name="TextBox 7">
            <a:extLst>
              <a:ext uri="{FF2B5EF4-FFF2-40B4-BE49-F238E27FC236}">
                <a16:creationId xmlns:a16="http://schemas.microsoft.com/office/drawing/2014/main" id="{9FA94028-DACE-4B05-B872-435F24D749AD}"/>
              </a:ext>
            </a:extLst>
          </p:cNvPr>
          <p:cNvSpPr txBox="1"/>
          <p:nvPr/>
        </p:nvSpPr>
        <p:spPr>
          <a:xfrm>
            <a:off x="3169328" y="3429000"/>
            <a:ext cx="6320901" cy="646331"/>
          </a:xfrm>
          <a:prstGeom prst="rect">
            <a:avLst/>
          </a:prstGeom>
          <a:noFill/>
        </p:spPr>
        <p:txBody>
          <a:bodyPr wrap="square" rtlCol="0">
            <a:spAutoFit/>
          </a:bodyPr>
          <a:lstStyle/>
          <a:p>
            <a:r>
              <a:rPr lang="en-US" i="1" dirty="0">
                <a:solidFill>
                  <a:schemeClr val="bg1"/>
                </a:solidFill>
                <a:latin typeface="Calibri" panose="020F0502020204030204" pitchFamily="34" charset="0"/>
                <a:ea typeface="Calibri" panose="020F0502020204030204" pitchFamily="34" charset="0"/>
                <a:cs typeface="Times New Roman" panose="02020603050405020304" pitchFamily="18" charset="0"/>
              </a:rPr>
              <a:t>a) Male jumper wire                                  </a:t>
            </a:r>
            <a:r>
              <a:rPr lang="en-US"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 Female jumper wire</a:t>
            </a:r>
            <a:endParaRPr lang="en-IN" sz="18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C4CB8A40-7F3B-4A48-8A0E-95FF2C6C1D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3021" y="4308369"/>
            <a:ext cx="2716567" cy="1799468"/>
          </a:xfrm>
          <a:prstGeom prst="rect">
            <a:avLst/>
          </a:prstGeom>
        </p:spPr>
      </p:pic>
    </p:spTree>
    <p:extLst>
      <p:ext uri="{BB962C8B-B14F-4D97-AF65-F5344CB8AC3E}">
        <p14:creationId xmlns:p14="http://schemas.microsoft.com/office/powerpoint/2010/main" val="123369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55E74F-F098-4140-92D2-F983E8EDE4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F98A7BA-6ACC-4D20-AB66-7E682C29D4C9}"/>
              </a:ext>
            </a:extLst>
          </p:cNvPr>
          <p:cNvSpPr txBox="1"/>
          <p:nvPr/>
        </p:nvSpPr>
        <p:spPr>
          <a:xfrm>
            <a:off x="568171" y="426128"/>
            <a:ext cx="10875146" cy="4523546"/>
          </a:xfrm>
          <a:prstGeom prst="rect">
            <a:avLst/>
          </a:prstGeom>
          <a:noFill/>
        </p:spPr>
        <p:txBody>
          <a:bodyPr wrap="square" rtlCol="0">
            <a:spAutoFit/>
          </a:bodyPr>
          <a:lstStyle/>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8.Power Supply</a:t>
            </a: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3.3 Model Requirement</a:t>
            </a: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For preparing model we use chart paper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thermocol</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many things that make our project creative</a:t>
            </a:r>
            <a:r>
              <a:rPr lang="en-US"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65E9759-6C23-4275-A5C7-0E9910A53E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8216" y="816746"/>
            <a:ext cx="3728623" cy="2405848"/>
          </a:xfrm>
          <a:prstGeom prst="rect">
            <a:avLst/>
          </a:prstGeom>
        </p:spPr>
      </p:pic>
    </p:spTree>
    <p:extLst>
      <p:ext uri="{BB962C8B-B14F-4D97-AF65-F5344CB8AC3E}">
        <p14:creationId xmlns:p14="http://schemas.microsoft.com/office/powerpoint/2010/main" val="409552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EF4480-B5DE-4EA2-95B2-129B6D2493D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C7E37E1-0565-4381-8BC0-04FEFD9AE063}"/>
              </a:ext>
            </a:extLst>
          </p:cNvPr>
          <p:cNvSpPr txBox="1"/>
          <p:nvPr/>
        </p:nvSpPr>
        <p:spPr>
          <a:xfrm>
            <a:off x="763480" y="443883"/>
            <a:ext cx="9667782" cy="5632311"/>
          </a:xfrm>
          <a:prstGeom prst="rect">
            <a:avLst/>
          </a:prstGeom>
          <a:noFill/>
        </p:spPr>
        <p:txBody>
          <a:bodyPr wrap="square" rtlCol="0">
            <a:spAutoFit/>
          </a:bodyPr>
          <a:lstStyle/>
          <a:p>
            <a:r>
              <a:rPr lang="en-US" sz="4800" b="1" i="1" u="sng" dirty="0">
                <a:solidFill>
                  <a:schemeClr val="bg1"/>
                </a:solidFill>
              </a:rPr>
              <a:t>Features of smart streetlights:-</a:t>
            </a:r>
          </a:p>
          <a:p>
            <a:r>
              <a:rPr lang="en-US" sz="2400" dirty="0">
                <a:solidFill>
                  <a:schemeClr val="bg1"/>
                </a:solidFill>
              </a:rPr>
              <a:t>While the features of smart streetlights depend on the specific technology used by city planners, examples of common functionality include the following:</a:t>
            </a:r>
          </a:p>
          <a:p>
            <a:pPr marL="285750" indent="-285750">
              <a:buFont typeface="Wingdings" panose="05000000000000000000" pitchFamily="2" charset="2"/>
              <a:buChar char="q"/>
            </a:pPr>
            <a:r>
              <a:rPr lang="en-US" sz="2400" dirty="0">
                <a:solidFill>
                  <a:schemeClr val="bg1"/>
                </a:solidFill>
              </a:rPr>
              <a:t>dynamic lighting controls based on movement detection.</a:t>
            </a:r>
          </a:p>
          <a:p>
            <a:pPr marL="285750" indent="-285750">
              <a:buFont typeface="Wingdings" panose="05000000000000000000" pitchFamily="2" charset="2"/>
              <a:buChar char="q"/>
            </a:pPr>
            <a:r>
              <a:rPr lang="en-US" sz="2400" dirty="0">
                <a:solidFill>
                  <a:schemeClr val="bg1"/>
                </a:solidFill>
              </a:rPr>
              <a:t>environmental and weather monitoring.</a:t>
            </a:r>
          </a:p>
          <a:p>
            <a:pPr marL="285750" indent="-285750">
              <a:buFont typeface="Wingdings" panose="05000000000000000000" pitchFamily="2" charset="2"/>
              <a:buChar char="q"/>
            </a:pPr>
            <a:r>
              <a:rPr lang="en-US" sz="2400" dirty="0">
                <a:solidFill>
                  <a:schemeClr val="bg1"/>
                </a:solidFill>
              </a:rPr>
              <a:t>digital signage that can update as needed, such as parking regulations or accident alerts.</a:t>
            </a:r>
          </a:p>
          <a:p>
            <a:pPr marL="285750" indent="-285750">
              <a:buFont typeface="Wingdings" panose="05000000000000000000" pitchFamily="2" charset="2"/>
              <a:buChar char="q"/>
            </a:pPr>
            <a:r>
              <a:rPr lang="en-US" sz="2400" dirty="0">
                <a:solidFill>
                  <a:schemeClr val="bg1"/>
                </a:solidFill>
              </a:rPr>
              <a:t>parking management, such as alerting officials of illegally parked vehicles or drivers of open spaces</a:t>
            </a:r>
          </a:p>
          <a:p>
            <a:pPr marL="285750" indent="-285750">
              <a:buFont typeface="Wingdings" panose="05000000000000000000" pitchFamily="2" charset="2"/>
              <a:buChar char="q"/>
            </a:pPr>
            <a:r>
              <a:rPr lang="en-US" sz="2400" dirty="0">
                <a:solidFill>
                  <a:schemeClr val="bg1"/>
                </a:solidFill>
              </a:rPr>
              <a:t>extended cellular and wireless communications.</a:t>
            </a:r>
          </a:p>
          <a:p>
            <a:pPr marL="285750" indent="-285750">
              <a:buFont typeface="Wingdings" panose="05000000000000000000" pitchFamily="2" charset="2"/>
              <a:buChar char="q"/>
            </a:pPr>
            <a:r>
              <a:rPr lang="en-US" sz="2400" dirty="0">
                <a:solidFill>
                  <a:schemeClr val="bg1"/>
                </a:solidFill>
              </a:rPr>
              <a:t>traffic management through real-time data feeds that track congestion and speed.</a:t>
            </a:r>
          </a:p>
          <a:p>
            <a:pPr marL="285750" indent="-285750">
              <a:buFont typeface="Wingdings" panose="05000000000000000000" pitchFamily="2" charset="2"/>
              <a:buChar char="q"/>
            </a:pPr>
            <a:r>
              <a:rPr lang="en-US" sz="2400" dirty="0">
                <a:solidFill>
                  <a:schemeClr val="bg1"/>
                </a:solidFill>
              </a:rPr>
              <a:t>And automatic emergency response in the event of a car crash or crime.</a:t>
            </a:r>
            <a:endParaRPr lang="en-IN" sz="2400" dirty="0">
              <a:solidFill>
                <a:schemeClr val="bg1"/>
              </a:solidFill>
            </a:endParaRPr>
          </a:p>
        </p:txBody>
      </p:sp>
    </p:spTree>
    <p:extLst>
      <p:ext uri="{BB962C8B-B14F-4D97-AF65-F5344CB8AC3E}">
        <p14:creationId xmlns:p14="http://schemas.microsoft.com/office/powerpoint/2010/main" val="417109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E0C8FE-0DDB-4BA3-B43C-CF1CA8D14C9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43884" y="457200"/>
            <a:ext cx="11549848" cy="640080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4" name="TextBox 3">
            <a:extLst>
              <a:ext uri="{FF2B5EF4-FFF2-40B4-BE49-F238E27FC236}">
                <a16:creationId xmlns:a16="http://schemas.microsoft.com/office/drawing/2014/main" id="{C2B92E08-563B-4C97-8DFC-F500DABA1A3C}"/>
              </a:ext>
            </a:extLst>
          </p:cNvPr>
          <p:cNvSpPr txBox="1"/>
          <p:nvPr/>
        </p:nvSpPr>
        <p:spPr>
          <a:xfrm>
            <a:off x="3417903" y="727969"/>
            <a:ext cx="4323425" cy="987450"/>
          </a:xfrm>
          <a:prstGeom prst="rect">
            <a:avLst/>
          </a:prstGeom>
          <a:noFill/>
        </p:spPr>
        <p:txBody>
          <a:bodyPr wrap="square" rtlCol="0">
            <a:spAutoFit/>
          </a:bodyPr>
          <a:lstStyle/>
          <a:p>
            <a:pPr algn="ctr">
              <a:lnSpc>
                <a:spcPct val="115000"/>
              </a:lnSpc>
              <a:spcAft>
                <a:spcPts val="1000"/>
              </a:spcAft>
            </a:pPr>
            <a:r>
              <a:rPr lang="en-IN" sz="5400" b="1" i="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5400" b="1"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37C7C16-5E5D-4C78-996E-4D0BA31EC88E}"/>
              </a:ext>
            </a:extLst>
          </p:cNvPr>
          <p:cNvSpPr txBox="1"/>
          <p:nvPr/>
        </p:nvSpPr>
        <p:spPr>
          <a:xfrm>
            <a:off x="683581" y="2086252"/>
            <a:ext cx="11310151" cy="5001369"/>
          </a:xfrm>
          <a:prstGeom prst="rect">
            <a:avLst/>
          </a:prstGeom>
          <a:noFill/>
        </p:spPr>
        <p:txBody>
          <a:bodyPr wrap="square" rtlCol="0">
            <a:spAutoFit/>
          </a:bodyPr>
          <a:lstStyle/>
          <a:p>
            <a:pPr>
              <a:lnSpc>
                <a:spcPct val="115000"/>
              </a:lnSpc>
              <a:spcAft>
                <a:spcPts val="1000"/>
              </a:spcAft>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Smart street light system tries to find solution for the faster depletion of energy resources due to the inefficient usage and wastage of these resources. Increasing electricity bill is something that can be witnessed by these practices. This project helps to decrease the wastage of electricity by controlling the working of street light system that attributes to a good amount of electricity bills in our nation. This project does not include methods to incorporate usage of renewable resources like solar energy, it involves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Automatic switching of street lights considering the intensity of sunlight.</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Automatic switching of lights on detecting an obstacle.</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It includes two modules, the sunlight sensing, obstacle sensing and control of ON/OFF of the lights.</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074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DAE324-CF3B-4825-AE4D-A32FC86E0D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0920" y="62144"/>
            <a:ext cx="12342919" cy="6711517"/>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4" name="TextBox 3">
            <a:extLst>
              <a:ext uri="{FF2B5EF4-FFF2-40B4-BE49-F238E27FC236}">
                <a16:creationId xmlns:a16="http://schemas.microsoft.com/office/drawing/2014/main" id="{8C84213C-6FCB-40EA-9AD5-77632A5E8FF2}"/>
              </a:ext>
            </a:extLst>
          </p:cNvPr>
          <p:cNvSpPr txBox="1"/>
          <p:nvPr/>
        </p:nvSpPr>
        <p:spPr>
          <a:xfrm>
            <a:off x="1" y="84339"/>
            <a:ext cx="4882717" cy="984885"/>
          </a:xfrm>
          <a:prstGeom prst="rect">
            <a:avLst/>
          </a:prstGeom>
          <a:noFill/>
        </p:spPr>
        <p:txBody>
          <a:bodyPr wrap="square" rtlCol="0">
            <a:spAutoFit/>
          </a:bodyPr>
          <a:lstStyle/>
          <a:p>
            <a:r>
              <a:rPr lang="en-IN" sz="4000" b="1" i="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Microcontroller used:</a:t>
            </a:r>
            <a:endParaRPr lang="en-IN" sz="4000" b="1"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9A336F08-283A-4F87-BA2A-75F3418CC811}"/>
              </a:ext>
            </a:extLst>
          </p:cNvPr>
          <p:cNvSpPr txBox="1"/>
          <p:nvPr/>
        </p:nvSpPr>
        <p:spPr>
          <a:xfrm>
            <a:off x="323324" y="1178952"/>
            <a:ext cx="12342919" cy="2321726"/>
          </a:xfrm>
          <a:prstGeom prst="rect">
            <a:avLst/>
          </a:prstGeom>
          <a:noFill/>
        </p:spPr>
        <p:txBody>
          <a:bodyPr wrap="square" rtlCol="0">
            <a:spAutoFit/>
          </a:bodyPr>
          <a:lstStyle/>
          <a:p>
            <a:pPr>
              <a:lnSpc>
                <a:spcPct val="115000"/>
              </a:lnSpc>
              <a:spcAft>
                <a:spcPts val="1000"/>
              </a:spcAft>
            </a:pPr>
            <a:r>
              <a:rPr lang="en-I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Microcontroller used is Arduino uno r3 </a:t>
            </a:r>
            <a:r>
              <a:rPr lang="en-IN" sz="32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atmega</a:t>
            </a:r>
            <a:r>
              <a:rPr lang="en-IN"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328p, which has to be programmed for the two tasks mentioned earlier. Inputs for the same come from the two sensors, output include instruction to ON/OFF the control system</a:t>
            </a:r>
            <a:r>
              <a:rPr lang="en-IN" sz="32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8">
            <a:extLst>
              <a:ext uri="{FF2B5EF4-FFF2-40B4-BE49-F238E27FC236}">
                <a16:creationId xmlns:a16="http://schemas.microsoft.com/office/drawing/2014/main" id="{2D10FCF9-FEF7-40A4-B4BB-ED09BC0B5E00}"/>
              </a:ext>
            </a:extLst>
          </p:cNvPr>
          <p:cNvSpPr>
            <a:spLocks noChangeArrowheads="1"/>
          </p:cNvSpPr>
          <p:nvPr/>
        </p:nvSpPr>
        <p:spPr bwMode="auto">
          <a:xfrm>
            <a:off x="5989398" y="2044873"/>
            <a:ext cx="1790661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5" name="Picture 14" descr="Arduino Uno R3 | ATmega328P Microcontroller Board | Module143">
            <a:extLst>
              <a:ext uri="{FF2B5EF4-FFF2-40B4-BE49-F238E27FC236}">
                <a16:creationId xmlns:a16="http://schemas.microsoft.com/office/drawing/2014/main" id="{D100BFF1-94B2-4500-8891-36A1A76725B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59152" y="3191256"/>
            <a:ext cx="7086600" cy="2743200"/>
          </a:xfrm>
          <a:prstGeom prst="rect">
            <a:avLst/>
          </a:prstGeom>
          <a:ln>
            <a:noFill/>
          </a:ln>
          <a:effectLst>
            <a:outerShdw blurRad="292100" dist="139700" dir="2700000" algn="tl" rotWithShape="0">
              <a:srgbClr val="333333">
                <a:alpha val="65000"/>
              </a:srgbClr>
            </a:outerShdw>
          </a:effectLst>
        </p:spPr>
      </p:pic>
      <p:sp>
        <p:nvSpPr>
          <p:cNvPr id="16" name="Rectangle 9">
            <a:extLst>
              <a:ext uri="{FF2B5EF4-FFF2-40B4-BE49-F238E27FC236}">
                <a16:creationId xmlns:a16="http://schemas.microsoft.com/office/drawing/2014/main" id="{11557AFF-9539-40FA-BB6C-32AE0453BA45}"/>
              </a:ext>
            </a:extLst>
          </p:cNvPr>
          <p:cNvSpPr>
            <a:spLocks noChangeArrowheads="1"/>
          </p:cNvSpPr>
          <p:nvPr/>
        </p:nvSpPr>
        <p:spPr bwMode="auto">
          <a:xfrm>
            <a:off x="5989398" y="4711873"/>
            <a:ext cx="1790661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6545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75C96E-E537-409C-82C5-7BB5CFD72B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8011" y="108751"/>
            <a:ext cx="11975977" cy="6640497"/>
          </a:xfrm>
          <a:prstGeom prst="rect">
            <a:avLst/>
          </a:prstGeom>
        </p:spPr>
      </p:pic>
      <p:sp>
        <p:nvSpPr>
          <p:cNvPr id="6" name="TextBox 5">
            <a:extLst>
              <a:ext uri="{FF2B5EF4-FFF2-40B4-BE49-F238E27FC236}">
                <a16:creationId xmlns:a16="http://schemas.microsoft.com/office/drawing/2014/main" id="{1872A4BA-D563-4A65-B3AA-6220568BC952}"/>
              </a:ext>
            </a:extLst>
          </p:cNvPr>
          <p:cNvSpPr txBox="1"/>
          <p:nvPr/>
        </p:nvSpPr>
        <p:spPr>
          <a:xfrm>
            <a:off x="887766" y="514905"/>
            <a:ext cx="10227075" cy="7815216"/>
          </a:xfrm>
          <a:prstGeom prst="rect">
            <a:avLst/>
          </a:prstGeom>
          <a:noFill/>
        </p:spPr>
        <p:txBody>
          <a:bodyPr wrap="square" rtlCol="0">
            <a:spAutoFit/>
          </a:bodyPr>
          <a:lstStyle/>
          <a:p>
            <a:pPr>
              <a:lnSpc>
                <a:spcPct val="115000"/>
              </a:lnSpc>
              <a:spcAft>
                <a:spcPts val="1000"/>
              </a:spcAft>
            </a:pPr>
            <a:r>
              <a:rPr lang="en-IN" sz="28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System for controlling on/off of lights:</a:t>
            </a:r>
            <a:endParaRPr lang="en-IN"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Use Case Description: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Sunlight intensity less than 250 lux.</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Sunlight intensity greater than 250 lux.</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Flow of events</a:t>
            </a:r>
            <a:r>
              <a:rPr lang="en-IN" sz="1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If the intensity of the light is less than 250 lux then switch on the lights Else switch off the light.</a:t>
            </a:r>
          </a:p>
          <a:p>
            <a:pPr>
              <a:lnSpc>
                <a:spcPct val="115000"/>
              </a:lnSpc>
              <a:spcAft>
                <a:spcPts val="1000"/>
              </a:spcAft>
            </a:pPr>
            <a:r>
              <a:rPr lang="en-IN" sz="2400" b="1"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Use Case Description:</a:t>
            </a:r>
            <a:endParaRPr lang="en-IN"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Obstacle detected.</a:t>
            </a:r>
            <a:endParaRPr lang="en-IN"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b="1"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Flow of events:</a:t>
            </a:r>
            <a:endParaRPr lang="en-IN"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Lights automatically switches on when the obstacle is detected by the sensor and switches off  when the obstacle passes by.</a:t>
            </a:r>
            <a:endParaRPr lang="en-IN"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004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33B0EF-2CE6-478C-9961-6C825626810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6432" y="213064"/>
            <a:ext cx="11851688" cy="6542843"/>
          </a:xfrm>
          <a:prstGeom prst="rect">
            <a:avLst/>
          </a:prstGeom>
        </p:spPr>
      </p:pic>
      <p:sp>
        <p:nvSpPr>
          <p:cNvPr id="4" name="TextBox 3">
            <a:extLst>
              <a:ext uri="{FF2B5EF4-FFF2-40B4-BE49-F238E27FC236}">
                <a16:creationId xmlns:a16="http://schemas.microsoft.com/office/drawing/2014/main" id="{60410BC1-73F8-433F-B0CC-6A8DCB68C0E7}"/>
              </a:ext>
            </a:extLst>
          </p:cNvPr>
          <p:cNvSpPr txBox="1"/>
          <p:nvPr/>
        </p:nvSpPr>
        <p:spPr>
          <a:xfrm>
            <a:off x="532660" y="594804"/>
            <a:ext cx="11472908" cy="3528145"/>
          </a:xfrm>
          <a:prstGeom prst="rect">
            <a:avLst/>
          </a:prstGeom>
          <a:noFill/>
        </p:spPr>
        <p:txBody>
          <a:bodyPr wrap="square" rtlCol="0">
            <a:spAutoFit/>
          </a:bodyPr>
          <a:lstStyle/>
          <a:p>
            <a:pPr>
              <a:lnSpc>
                <a:spcPct val="115000"/>
              </a:lnSpc>
              <a:spcAft>
                <a:spcPts val="1000"/>
              </a:spcAft>
            </a:pPr>
            <a:r>
              <a:rPr lang="en-IN" sz="4400" b="1"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Advantages of Smart Street lightning system:</a:t>
            </a:r>
            <a:endParaRPr lang="en-IN" sz="4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If we use this idea and implement to it in our society it will be helpful in saving enough amount of electricity and off-course money.</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system helps to reduce manual labour as it does not require constant monitoring and maintenance of the lights.</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IN"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454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38789B-3AB4-470A-95BB-407017B2C1B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DDDDDAF-2EA7-47E7-9C25-5EEE12C62744}"/>
              </a:ext>
            </a:extLst>
          </p:cNvPr>
          <p:cNvSpPr txBox="1"/>
          <p:nvPr/>
        </p:nvSpPr>
        <p:spPr>
          <a:xfrm>
            <a:off x="550416" y="310718"/>
            <a:ext cx="11105965" cy="6178102"/>
          </a:xfrm>
          <a:prstGeom prst="rect">
            <a:avLst/>
          </a:prstGeom>
          <a:noFill/>
        </p:spPr>
        <p:txBody>
          <a:bodyPr wrap="square" rtlCol="0">
            <a:spAutoFit/>
          </a:bodyPr>
          <a:lstStyle/>
          <a:p>
            <a:pPr algn="ctr">
              <a:lnSpc>
                <a:spcPct val="115000"/>
              </a:lnSpc>
              <a:spcAft>
                <a:spcPts val="1000"/>
              </a:spcAft>
            </a:pPr>
            <a:r>
              <a:rPr lang="en-US" sz="4000" b="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OVERALL DESCRIPTION</a:t>
            </a:r>
            <a:endParaRPr lang="en-IN"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Todays modern world people preferred to live the sophisticated life with all facilities. The science and technological developments are growing rapidly to meet the above requirements. With advanced innovations, Internet of Things (IoT) plays a major role to automate different areas like health monitoring, traffic management, agricultural irrigation, street lights, class rooms, etc., Currently we use manual system to operate the street lights, this leads to the enormous energy waste in all over the world and it should be changed.</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IoT is used to develop the street lights in the smart way for our modern era. It is an important fact to solve the energy crises and also to develop the street lights to the entire world. In addition with the study on smart street lighting systems we </a:t>
            </a:r>
            <a:r>
              <a:rPr lang="en-IN" sz="18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analyzed</a:t>
            </a: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and described different sensors and components which are used in IoT environment. All the components of this survey are frequently used and very modest but effective to make the unswerving intelligence systems</a:t>
            </a:r>
          </a:p>
          <a:p>
            <a:pPr>
              <a:lnSpc>
                <a:spcPct val="115000"/>
              </a:lnSpc>
              <a:spcAft>
                <a:spcPts val="1000"/>
              </a:spcAf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Predominantly, street lights plays the vital role in the urban areas where the main purpose is to improve the streets throughout shady periods of the daytime. Before hand, the quantity of streets in the cities and towns were very fewer but by the growth of urban areas, the quantity of streets growths quickly with high traffic concentration </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1965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53E484-19C9-49A8-95BE-5B18823B24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C7142B1-4B93-4961-AF97-2523903531B9}"/>
              </a:ext>
            </a:extLst>
          </p:cNvPr>
          <p:cNvSpPr txBox="1"/>
          <p:nvPr/>
        </p:nvSpPr>
        <p:spPr>
          <a:xfrm>
            <a:off x="319596" y="443883"/>
            <a:ext cx="11532093" cy="6682342"/>
          </a:xfrm>
          <a:prstGeom prst="rect">
            <a:avLst/>
          </a:prstGeom>
          <a:noFill/>
        </p:spPr>
        <p:txBody>
          <a:bodyPr wrap="square" rtlCol="0">
            <a:spAutoFit/>
          </a:bodyPr>
          <a:lstStyle/>
          <a:p>
            <a:pPr>
              <a:lnSpc>
                <a:spcPct val="115000"/>
              </a:lnSpc>
              <a:spcAft>
                <a:spcPts val="1000"/>
              </a:spcAf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Smart Street Light System is a manageable and strong idea, which is utilized to switch ON/OFF of the street lights automatically. Whenever the sunlight is decreased lights were automatically switched ON. The lights are switched OFF by monitoring the luminous level of sunlight in the self- regulating Manner. This work is performed by an LDR sensor which monitors the light absolutely like our eyes. The system itself spots whether there is necessity for light or not. When the progress of darkness is increases to a destined level then street lights were automatically switched ON, otherwise it gets OFF.</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system is also capable of switching the lights ON and OFF on detection of an object (i.e. cars). It is possible due to the use of obstacle detection sensor.  Whenever a car passes by this sensor it sends a signal towards the street light making it turn ON and after passing of the vehicle it automatically switches OFF saving the power consumed. </a:t>
            </a:r>
          </a:p>
          <a:p>
            <a:pPr>
              <a:lnSpc>
                <a:spcPct val="115000"/>
              </a:lnSpc>
              <a:spcAft>
                <a:spcPts val="1000"/>
              </a:spcAft>
            </a:pP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sensitiveness of the street light can also be adjusted. In our project we have used LEDs as a symbol of street lamp.</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The output has only two states high and low and cannot remain in any intermediate stage. It is powered by an AC source.</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LDR (Light Dependent Resistor) is a special type of resistor whose value depends on the brightness of the light which is falling on it. It has resistance of about 1 mega ohm when in total darkness, but a resistance of only about 5k ohms when brightness illuminated. It responds to a large part of light spectrum. Since, voltage is directly proportional to conductance so more voltage we will get from this divider when LDR is getting light and low voltage in darkness.</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10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4599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723716-331E-4387-AE00-66C0426DF85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2044" y="0"/>
            <a:ext cx="11842810" cy="672039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9B80CA3B-E1C7-4A23-8639-3B6F85F200B9}"/>
              </a:ext>
            </a:extLst>
          </p:cNvPr>
          <p:cNvSpPr txBox="1"/>
          <p:nvPr/>
        </p:nvSpPr>
        <p:spPr>
          <a:xfrm>
            <a:off x="470517" y="301841"/>
            <a:ext cx="7084380" cy="1323439"/>
          </a:xfrm>
          <a:prstGeom prst="rect">
            <a:avLst/>
          </a:prstGeom>
          <a:noFill/>
        </p:spPr>
        <p:txBody>
          <a:bodyPr wrap="square" rtlCol="0">
            <a:spAutoFit/>
          </a:bodyPr>
          <a:lstStyle/>
          <a:p>
            <a:r>
              <a:rPr lang="en-US" sz="40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External Interface Requirements:-</a:t>
            </a:r>
            <a:endParaRPr lang="en-IN" sz="4000" i="1" u="sng"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4000" i="1" u="sng" dirty="0"/>
          </a:p>
        </p:txBody>
      </p:sp>
      <p:sp>
        <p:nvSpPr>
          <p:cNvPr id="11" name="TextBox 10">
            <a:extLst>
              <a:ext uri="{FF2B5EF4-FFF2-40B4-BE49-F238E27FC236}">
                <a16:creationId xmlns:a16="http://schemas.microsoft.com/office/drawing/2014/main" id="{97A8BCEA-A2FE-43E0-9E5D-A1BC331F2746}"/>
              </a:ext>
            </a:extLst>
          </p:cNvPr>
          <p:cNvSpPr txBox="1"/>
          <p:nvPr/>
        </p:nvSpPr>
        <p:spPr>
          <a:xfrm>
            <a:off x="541538" y="798990"/>
            <a:ext cx="11256885" cy="9603655"/>
          </a:xfrm>
          <a:prstGeom prst="rect">
            <a:avLst/>
          </a:prstGeom>
          <a:noFill/>
        </p:spPr>
        <p:txBody>
          <a:bodyPr wrap="square" rtlCol="0">
            <a:spAutoFit/>
          </a:bodyPr>
          <a:lstStyle/>
          <a:p>
            <a:pPr>
              <a:lnSpc>
                <a:spcPct val="107000"/>
              </a:lnSpc>
              <a:spcAft>
                <a:spcPts val="800"/>
              </a:spcAft>
            </a:pPr>
            <a:endParaRPr lang="en-US"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3.1</a:t>
            </a: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 INTERFACES</a:t>
            </a:r>
            <a:endParaRPr lang="en-IN"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We use the C programming language to operate our Arduino.</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Arduino basically is an open source hardware and software </a:t>
            </a: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company,project</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user community that designs and </a:t>
            </a: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manufactures single-board microcontrollers and microcontroller kits for building digital devices.</a:t>
            </a:r>
          </a:p>
          <a:p>
            <a:pPr>
              <a:lnSpc>
                <a:spcPct val="107000"/>
              </a:lnSpc>
              <a:spcAft>
                <a:spcPts val="800"/>
              </a:spcAft>
            </a:pPr>
            <a:r>
              <a:rPr lang="en-US" sz="2400" b="1"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3.2 HARDWARE INTERFACES</a:t>
            </a:r>
            <a:endParaRPr lang="en-IN" sz="24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u="sng"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1.LDR Input</a:t>
            </a:r>
            <a:endParaRPr lang="en-IN" sz="2000" u="sng"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 LDR also termed as a photoresistor is a device whose resistivity factor is a function of the electromagnetic radiation.</a:t>
            </a:r>
          </a:p>
          <a:p>
            <a:pPr>
              <a:lnSpc>
                <a:spcPct val="107000"/>
              </a:lnSpc>
              <a:spcAft>
                <a:spcPts val="800"/>
              </a:spcAft>
            </a:pPr>
            <a:endParaRPr lang="en-US"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i="1" u="sng"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2.IR Sensor</a:t>
            </a:r>
            <a:endParaRPr lang="en-IN" sz="2000" i="1" u="sng"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An infrared sensor is an electronic instrument that is used to sense certain characteristics of its surroundings by either emitting and detecting infrared radiation.</a:t>
            </a:r>
            <a:endParaRPr lang="en-IN"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BE6124A-6780-4232-9515-6DB252C3A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868" y="4057095"/>
            <a:ext cx="1978194" cy="1491449"/>
          </a:xfrm>
          <a:prstGeom prst="rect">
            <a:avLst/>
          </a:prstGeom>
        </p:spPr>
      </p:pic>
    </p:spTree>
    <p:extLst>
      <p:ext uri="{BB962C8B-B14F-4D97-AF65-F5344CB8AC3E}">
        <p14:creationId xmlns:p14="http://schemas.microsoft.com/office/powerpoint/2010/main" val="62749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EE14AE-D633-410B-B37C-4A46976F49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381740"/>
            <a:ext cx="12192000" cy="6858000"/>
          </a:xfrm>
          <a:prstGeom prst="rect">
            <a:avLst/>
          </a:prstGeom>
        </p:spPr>
      </p:pic>
      <p:sp>
        <p:nvSpPr>
          <p:cNvPr id="7" name="TextBox 6">
            <a:extLst>
              <a:ext uri="{FF2B5EF4-FFF2-40B4-BE49-F238E27FC236}">
                <a16:creationId xmlns:a16="http://schemas.microsoft.com/office/drawing/2014/main" id="{DA50CE8F-E4A0-44AF-9F7F-8DD328FA7141}"/>
              </a:ext>
            </a:extLst>
          </p:cNvPr>
          <p:cNvSpPr txBox="1"/>
          <p:nvPr/>
        </p:nvSpPr>
        <p:spPr>
          <a:xfrm>
            <a:off x="239697" y="2365439"/>
            <a:ext cx="10724225" cy="1103828"/>
          </a:xfrm>
          <a:prstGeom prst="rect">
            <a:avLst/>
          </a:prstGeom>
          <a:noFill/>
        </p:spPr>
        <p:txBody>
          <a:bodyPr wrap="square">
            <a:spAutoFit/>
          </a:bodyPr>
          <a:lstStyle/>
          <a:p>
            <a:pPr>
              <a:lnSpc>
                <a:spcPct val="107000"/>
              </a:lnSpc>
              <a:spcAft>
                <a:spcPts val="800"/>
              </a:spcAft>
            </a:pPr>
            <a:r>
              <a:rPr lang="en-US" sz="2000" i="1" u="sng"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3.LED</a:t>
            </a:r>
            <a:endParaRPr lang="en-IN" sz="2000" i="1" u="sng"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 LED is a junction diode which emits light when </a:t>
            </a:r>
            <a:r>
              <a:rPr lang="en-US" sz="1800" dirty="0" err="1">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activated.When</a:t>
            </a: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we apply voltage across its </a:t>
            </a:r>
            <a:r>
              <a:rPr lang="en-US" sz="1800" dirty="0" err="1">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leads,electrons</a:t>
            </a: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are able tore combine with holes within the </a:t>
            </a:r>
            <a:r>
              <a:rPr lang="en-US" sz="1800" dirty="0" err="1">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LED,releasing</a:t>
            </a:r>
            <a:r>
              <a:rPr lang="en-US" sz="18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energy in the form of photons which gives the light.</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209F71A6-B7F6-41B8-AB5B-25BE5EA432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1" y="-292962"/>
            <a:ext cx="6001304" cy="2658402"/>
          </a:xfrm>
          <a:prstGeom prst="rect">
            <a:avLst/>
          </a:prstGeom>
        </p:spPr>
      </p:pic>
      <p:sp>
        <p:nvSpPr>
          <p:cNvPr id="11" name="TextBox 10">
            <a:extLst>
              <a:ext uri="{FF2B5EF4-FFF2-40B4-BE49-F238E27FC236}">
                <a16:creationId xmlns:a16="http://schemas.microsoft.com/office/drawing/2014/main" id="{44C4A749-82D0-483D-9139-51EACCDCB29F}"/>
              </a:ext>
            </a:extLst>
          </p:cNvPr>
          <p:cNvSpPr txBox="1"/>
          <p:nvPr/>
        </p:nvSpPr>
        <p:spPr>
          <a:xfrm>
            <a:off x="3426781" y="1580225"/>
            <a:ext cx="1597980" cy="369332"/>
          </a:xfrm>
          <a:prstGeom prst="rect">
            <a:avLst/>
          </a:prstGeom>
          <a:noFill/>
        </p:spPr>
        <p:txBody>
          <a:bodyPr wrap="square" rtlCol="0">
            <a:spAutoFit/>
          </a:bodyPr>
          <a:lstStyle/>
          <a:p>
            <a:r>
              <a:rPr lang="en-US" dirty="0">
                <a:solidFill>
                  <a:srgbClr val="FFFF00"/>
                </a:solidFill>
              </a:rPr>
              <a:t> IR SENSOR</a:t>
            </a:r>
            <a:endParaRPr lang="en-IN" dirty="0"/>
          </a:p>
        </p:txBody>
      </p:sp>
      <p:pic>
        <p:nvPicPr>
          <p:cNvPr id="13" name="Picture 12">
            <a:extLst>
              <a:ext uri="{FF2B5EF4-FFF2-40B4-BE49-F238E27FC236}">
                <a16:creationId xmlns:a16="http://schemas.microsoft.com/office/drawing/2014/main" id="{B94FBDEC-FE48-4767-B317-8A302339AD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8229" y="3861785"/>
            <a:ext cx="2317072" cy="1917577"/>
          </a:xfrm>
          <a:prstGeom prst="rect">
            <a:avLst/>
          </a:prstGeom>
        </p:spPr>
      </p:pic>
    </p:spTree>
    <p:extLst>
      <p:ext uri="{BB962C8B-B14F-4D97-AF65-F5344CB8AC3E}">
        <p14:creationId xmlns:p14="http://schemas.microsoft.com/office/powerpoint/2010/main" val="3043359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1232</Words>
  <Application>Microsoft Office PowerPoint</Application>
  <PresentationFormat>Widescreen</PresentationFormat>
  <Paragraphs>102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Calibri</vt:lpstr>
      <vt:lpstr>Calibri Light</vt:lpstr>
      <vt:lpstr>Symbol</vt:lpstr>
      <vt:lpstr>Times New Roman</vt:lpstr>
      <vt:lpstr>Wingdings</vt:lpstr>
      <vt:lpstr>Office Theme</vt:lpstr>
      <vt:lpstr>SMART STREET LIGHTING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LIGHTING</dc:title>
  <dc:creator>Riya Gupta</dc:creator>
  <cp:lastModifiedBy>Riya Gupta</cp:lastModifiedBy>
  <cp:revision>7</cp:revision>
  <dcterms:created xsi:type="dcterms:W3CDTF">2021-10-05T14:24:42Z</dcterms:created>
  <dcterms:modified xsi:type="dcterms:W3CDTF">2021-11-13T13:26:25Z</dcterms:modified>
</cp:coreProperties>
</file>