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F0B521-8BEB-4646-B399-CB882D79E6B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5C48C2F-73F0-45C6-A949-508CAFFF0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4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6C3E-F133-43D0-92B0-1F45866FE99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57AA-F0BB-4188-952D-90A33870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9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9: Inference for Population 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27868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6362" cy="66460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5" y="1136822"/>
            <a:ext cx="11780109" cy="5585254"/>
          </a:xfrm>
        </p:spPr>
        <p:txBody>
          <a:bodyPr>
            <a:noAutofit/>
          </a:bodyPr>
          <a:lstStyle/>
          <a:p>
            <a:r>
              <a:rPr lang="en-US" sz="3500" dirty="0"/>
              <a:t>Data from the class (a sample) will measure the short term effect of a particular exercise on the human cardiovascular or pulmonary system. </a:t>
            </a:r>
          </a:p>
          <a:p>
            <a:endParaRPr lang="en-US" sz="3500" dirty="0"/>
          </a:p>
          <a:p>
            <a:r>
              <a:rPr lang="en-US" sz="3500" dirty="0"/>
              <a:t>We will use the sample data to make statistical inferences to draw conclusions about the effect of the treatment on the population represented by the sample taken.  </a:t>
            </a:r>
          </a:p>
          <a:p>
            <a:endParaRPr lang="en-US" sz="3500" dirty="0"/>
          </a:p>
          <a:p>
            <a:r>
              <a:rPr lang="en-US" sz="3500" dirty="0"/>
              <a:t>This lab will look at the short-term effects of climbing stairs on the way to class.   </a:t>
            </a:r>
          </a:p>
        </p:txBody>
      </p:sp>
    </p:spTree>
    <p:extLst>
      <p:ext uri="{BB962C8B-B14F-4D97-AF65-F5344CB8AC3E}">
        <p14:creationId xmlns:p14="http://schemas.microsoft.com/office/powerpoint/2010/main" val="183014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76" y="200370"/>
            <a:ext cx="10324070" cy="516324"/>
          </a:xfrm>
        </p:spPr>
        <p:txBody>
          <a:bodyPr>
            <a:normAutofit fontScale="90000"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77" y="807308"/>
            <a:ext cx="11658600" cy="5906530"/>
          </a:xfrm>
        </p:spPr>
        <p:txBody>
          <a:bodyPr>
            <a:noAutofit/>
          </a:bodyPr>
          <a:lstStyle/>
          <a:p>
            <a:r>
              <a:rPr lang="en-US" sz="3500" dirty="0"/>
              <a:t>For 20 year olds to achieve beneficial cardiovascular effects, an activity should raise their heart rate above 120 and below 170 beats per minute. </a:t>
            </a:r>
          </a:p>
          <a:p>
            <a:pPr marL="0" indent="0">
              <a:buNone/>
            </a:pPr>
            <a:r>
              <a:rPr lang="en-US" sz="3500" dirty="0"/>
              <a:t> </a:t>
            </a:r>
          </a:p>
          <a:p>
            <a:r>
              <a:rPr lang="en-US" sz="3500" dirty="0"/>
              <a:t>Study – we want to determine the benefits of taking the steps on the way to class.   </a:t>
            </a:r>
          </a:p>
          <a:p>
            <a:r>
              <a:rPr lang="en-US" sz="3500" dirty="0"/>
              <a:t>This class will act as a sample to:</a:t>
            </a:r>
          </a:p>
          <a:p>
            <a:pPr lvl="1"/>
            <a:r>
              <a:rPr lang="en-US" sz="3100" dirty="0"/>
              <a:t>formally estimate the population mean heart rate increase after taking the stairs. </a:t>
            </a:r>
          </a:p>
          <a:p>
            <a:pPr lvl="1"/>
            <a:r>
              <a:rPr lang="en-US" sz="3100" dirty="0"/>
              <a:t>formally test whether this exercise raises heart rate above 120 		bpm on average.  </a:t>
            </a:r>
          </a:p>
        </p:txBody>
      </p:sp>
    </p:spTree>
    <p:extLst>
      <p:ext uri="{BB962C8B-B14F-4D97-AF65-F5344CB8AC3E}">
        <p14:creationId xmlns:p14="http://schemas.microsoft.com/office/powerpoint/2010/main" val="23557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Your participation in walking stairs is completely voluntary.  You may decline if you are uncomfortable with any part of the exercise.  If you do participate, take care when walking stairs; always walk at a safe pace.  </a:t>
            </a:r>
          </a:p>
        </p:txBody>
      </p:sp>
    </p:spTree>
    <p:extLst>
      <p:ext uri="{BB962C8B-B14F-4D97-AF65-F5344CB8AC3E}">
        <p14:creationId xmlns:p14="http://schemas.microsoft.com/office/powerpoint/2010/main" val="402725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07091"/>
            <a:ext cx="10941908" cy="726861"/>
          </a:xfrm>
        </p:spPr>
        <p:txBody>
          <a:bodyPr/>
          <a:lstStyle/>
          <a:p>
            <a:r>
              <a:rPr lang="en-US" dirty="0"/>
              <a:t>Calculate Resting Heart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92" y="988540"/>
            <a:ext cx="11582400" cy="5733535"/>
          </a:xfrm>
        </p:spPr>
        <p:txBody>
          <a:bodyPr>
            <a:normAutofit/>
          </a:bodyPr>
          <a:lstStyle/>
          <a:p>
            <a:r>
              <a:rPr lang="en-US" sz="4000" dirty="0"/>
              <a:t>While sitting, find your pulse (on wrist or on throat).  </a:t>
            </a:r>
          </a:p>
          <a:p>
            <a:endParaRPr lang="en-US" sz="4000" dirty="0"/>
          </a:p>
          <a:p>
            <a:r>
              <a:rPr lang="en-US" sz="4000" dirty="0"/>
              <a:t>When I say go start counting the number of beats, we will use a 15 second time interval.   </a:t>
            </a:r>
          </a:p>
          <a:p>
            <a:pPr lvl="1"/>
            <a:r>
              <a:rPr lang="en-US" sz="4000" dirty="0"/>
              <a:t>We can do multiple times if someone lost their pulse.  </a:t>
            </a:r>
          </a:p>
          <a:p>
            <a:pPr lvl="1"/>
            <a:endParaRPr lang="en-US" sz="4000" dirty="0"/>
          </a:p>
          <a:p>
            <a:r>
              <a:rPr lang="en-US" sz="4000" dirty="0"/>
              <a:t>Enter your resting heart rate in table 9.1 on page 69.</a:t>
            </a:r>
          </a:p>
          <a:p>
            <a:pPr lvl="1"/>
            <a:r>
              <a:rPr lang="en-US" sz="3600" dirty="0"/>
              <a:t>And on paper provided.    </a:t>
            </a:r>
          </a:p>
        </p:txBody>
      </p:sp>
    </p:spTree>
    <p:extLst>
      <p:ext uri="{BB962C8B-B14F-4D97-AF65-F5344CB8AC3E}">
        <p14:creationId xmlns:p14="http://schemas.microsoft.com/office/powerpoint/2010/main" val="198268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22" y="148281"/>
            <a:ext cx="11353800" cy="842191"/>
          </a:xfrm>
        </p:spPr>
        <p:txBody>
          <a:bodyPr/>
          <a:lstStyle/>
          <a:p>
            <a:r>
              <a:rPr lang="en-US" dirty="0"/>
              <a:t>Heart Rate After Climbing Stairs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472"/>
            <a:ext cx="11771870" cy="5665701"/>
          </a:xfrm>
        </p:spPr>
        <p:txBody>
          <a:bodyPr>
            <a:normAutofit/>
          </a:bodyPr>
          <a:lstStyle/>
          <a:p>
            <a:r>
              <a:rPr lang="en-US" sz="3000" dirty="0"/>
              <a:t>Take whatever you brought with you to class (</a:t>
            </a:r>
            <a:r>
              <a:rPr lang="en-US" sz="3000" dirty="0" err="1"/>
              <a:t>bookbag</a:t>
            </a:r>
            <a:r>
              <a:rPr lang="en-US" sz="3000" dirty="0"/>
              <a:t>, purse, etc.).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Take the stairs up to the fourth floor and then come back down.  BE CAREFUL and Be QUIET.  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After everyone is back.  Find your heartbeat and I will tell you when to start counting (15 seconds). 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Put your heart rate after climbing stairs in table 9.1 page 69</a:t>
            </a:r>
          </a:p>
        </p:txBody>
      </p:sp>
    </p:spTree>
    <p:extLst>
      <p:ext uri="{BB962C8B-B14F-4D97-AF65-F5344CB8AC3E}">
        <p14:creationId xmlns:p14="http://schemas.microsoft.com/office/powerpoint/2010/main" val="425918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8" y="101514"/>
            <a:ext cx="11543270" cy="854075"/>
          </a:xfrm>
        </p:spPr>
        <p:txBody>
          <a:bodyPr/>
          <a:lstStyle/>
          <a:p>
            <a:r>
              <a:rPr lang="en-US" dirty="0"/>
              <a:t>After Returning to the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38" y="1029730"/>
            <a:ext cx="11116962" cy="5147233"/>
          </a:xfrm>
        </p:spPr>
        <p:txBody>
          <a:bodyPr>
            <a:normAutofit/>
          </a:bodyPr>
          <a:lstStyle/>
          <a:p>
            <a:r>
              <a:rPr lang="en-US" sz="4000" dirty="0"/>
              <a:t>Complete table 9.1.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11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54" y="150941"/>
            <a:ext cx="10118124" cy="57398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(In </a:t>
            </a:r>
            <a:r>
              <a:rPr lang="en-US" dirty="0" err="1"/>
              <a:t>StatCrunch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454" y="724930"/>
                <a:ext cx="11650362" cy="60053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Enter all Class Data (Table 9.2)</a:t>
                </a:r>
              </a:p>
              <a:p>
                <a:r>
                  <a:rPr lang="en-US" dirty="0"/>
                  <a:t>Get Descriptive Statistics for HRA60 and HRI.</a:t>
                </a:r>
              </a:p>
              <a:p>
                <a:pPr lvl="1"/>
                <a:r>
                  <a:rPr lang="en-US" dirty="0"/>
                  <a:t>Under Stat -&gt; Summary Stats.</a:t>
                </a:r>
              </a:p>
              <a:p>
                <a:pPr lvl="1"/>
                <a:r>
                  <a:rPr lang="en-US" dirty="0"/>
                  <a:t>Output needed n, mean, median, </a:t>
                </a:r>
                <a:r>
                  <a:rPr lang="en-US" dirty="0" err="1"/>
                  <a:t>std</a:t>
                </a:r>
                <a:r>
                  <a:rPr lang="en-US" dirty="0"/>
                  <a:t> dev, min, and max.</a:t>
                </a:r>
              </a:p>
              <a:p>
                <a:pPr lvl="1"/>
                <a:r>
                  <a:rPr lang="en-US" dirty="0"/>
                  <a:t>Fill in table 9.3.</a:t>
                </a:r>
              </a:p>
              <a:p>
                <a:r>
                  <a:rPr lang="en-US" dirty="0"/>
                  <a:t>Create </a:t>
                </a:r>
                <a:r>
                  <a:rPr lang="en-US" dirty="0" err="1"/>
                  <a:t>Dotplot</a:t>
                </a:r>
                <a:r>
                  <a:rPr lang="en-US" dirty="0"/>
                  <a:t> and histogram for HRA60 and HRI.  </a:t>
                </a:r>
              </a:p>
              <a:p>
                <a:pPr lvl="1"/>
                <a:r>
                  <a:rPr lang="en-US" dirty="0"/>
                  <a:t>Under Graphs. </a:t>
                </a:r>
              </a:p>
              <a:p>
                <a:pPr lvl="1"/>
                <a:r>
                  <a:rPr lang="en-US" dirty="0"/>
                  <a:t>Move to Word and print out copies (you should have 4 graphs total).  </a:t>
                </a:r>
              </a:p>
              <a:p>
                <a:r>
                  <a:rPr lang="en-US" dirty="0"/>
                  <a:t>Create 95% confidence interval of HRI.  Make sure to use Student </a:t>
                </a:r>
                <a:r>
                  <a:rPr lang="en-US" i="1" dirty="0"/>
                  <a:t>t</a:t>
                </a:r>
                <a:r>
                  <a:rPr lang="en-US" dirty="0"/>
                  <a:t> Distribution.   </a:t>
                </a:r>
              </a:p>
              <a:p>
                <a:pPr lvl="1"/>
                <a:r>
                  <a:rPr lang="en-US" dirty="0"/>
                  <a:t>Under Stat -&gt; T stat -&gt; one sample -&gt; with data.  </a:t>
                </a:r>
              </a:p>
              <a:p>
                <a:pPr lvl="1"/>
                <a:r>
                  <a:rPr lang="en-US" dirty="0"/>
                  <a:t>Fill in table 9.4.</a:t>
                </a:r>
              </a:p>
              <a:p>
                <a:r>
                  <a:rPr lang="en-US" dirty="0"/>
                  <a:t>Run t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=120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&gt;120</m:t>
                    </m:r>
                  </m:oMath>
                </a14:m>
                <a:r>
                  <a:rPr lang="en-US" dirty="0"/>
                  <a:t> with </a:t>
                </a:r>
                <a:r>
                  <a:rPr lang="el-GR" dirty="0"/>
                  <a:t>α</a:t>
                </a:r>
                <a:r>
                  <a:rPr lang="en-US" dirty="0"/>
                  <a:t>=0.05.  </a:t>
                </a:r>
              </a:p>
              <a:p>
                <a:pPr lvl="1"/>
                <a:r>
                  <a:rPr lang="en-US" dirty="0"/>
                  <a:t>Under Stat -&gt; T stat -&gt; one sample -&gt; with data.  </a:t>
                </a:r>
              </a:p>
              <a:p>
                <a:pPr lvl="1"/>
                <a:r>
                  <a:rPr lang="en-US" dirty="0"/>
                  <a:t>Fill in table 9.5.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454" y="724930"/>
                <a:ext cx="11650362" cy="6005384"/>
              </a:xfrm>
              <a:blipFill rotWithShape="0">
                <a:blip r:embed="rId2"/>
                <a:stretch>
                  <a:fillRect l="-942" t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3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60" y="205947"/>
            <a:ext cx="10873945" cy="617838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60" y="823784"/>
            <a:ext cx="11738918" cy="5890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Questions 1 and 2: You may use the histogram instead of </a:t>
            </a:r>
            <a:r>
              <a:rPr lang="en-US" dirty="0" err="1"/>
              <a:t>dotplot</a:t>
            </a:r>
            <a:r>
              <a:rPr lang="en-US" dirty="0"/>
              <a:t> if it gives a better picture of the shape.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 3:  Make sure your interpretations are similar to the ones we have used in class.   For concerns remember the assumptions:  </a:t>
            </a:r>
          </a:p>
          <a:p>
            <a:pPr lvl="1"/>
            <a:r>
              <a:rPr lang="en-US" dirty="0"/>
              <a:t>Data was obtained using randomization. </a:t>
            </a:r>
          </a:p>
          <a:p>
            <a:pPr lvl="1"/>
            <a:r>
              <a:rPr lang="en-US" dirty="0"/>
              <a:t>Data was from an approximately normal distribution.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Question 4:  Make sure you show all steps for the hypothesis test but you may use output from </a:t>
            </a:r>
            <a:r>
              <a:rPr lang="en-US" dirty="0" err="1"/>
              <a:t>StatCrunch</a:t>
            </a:r>
            <a:r>
              <a:rPr lang="en-US" dirty="0"/>
              <a:t> instead of doing calculations by hand. </a:t>
            </a:r>
          </a:p>
          <a:p>
            <a:pPr marL="914400" lvl="1" indent="-457200">
              <a:buAutoNum type="arabicPeriod"/>
            </a:pPr>
            <a:r>
              <a:rPr lang="en-US" dirty="0"/>
              <a:t>Check assumptions – variable quantitative, randomization, approx. normal </a:t>
            </a:r>
          </a:p>
          <a:p>
            <a:pPr marL="914400" lvl="1" indent="-457200">
              <a:buAutoNum type="arabicPeriod"/>
            </a:pPr>
            <a:r>
              <a:rPr lang="en-US" dirty="0"/>
              <a:t>State hypotheses.</a:t>
            </a:r>
          </a:p>
          <a:p>
            <a:pPr marL="914400" lvl="1" indent="-457200">
              <a:buAutoNum type="arabicPeriod"/>
            </a:pPr>
            <a:r>
              <a:rPr lang="en-US" dirty="0"/>
              <a:t>Give test statistic. </a:t>
            </a:r>
          </a:p>
          <a:p>
            <a:pPr marL="914400" lvl="1" indent="-457200">
              <a:buAutoNum type="arabicPeriod"/>
            </a:pPr>
            <a:r>
              <a:rPr lang="en-US" dirty="0"/>
              <a:t>Determine p-value.</a:t>
            </a:r>
          </a:p>
          <a:p>
            <a:pPr marL="914400" lvl="1" indent="-457200">
              <a:buAutoNum type="arabicPeriod"/>
            </a:pPr>
            <a:r>
              <a:rPr lang="en-US" dirty="0"/>
              <a:t>Conclusion – decision and interpretation.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620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Lab 9: Inference for Population Mean</vt:lpstr>
      <vt:lpstr>Introduction</vt:lpstr>
      <vt:lpstr>Setting</vt:lpstr>
      <vt:lpstr>Note</vt:lpstr>
      <vt:lpstr>Calculate Resting Heart Rate</vt:lpstr>
      <vt:lpstr>Heart Rate After Climbing Stairs</vt:lpstr>
      <vt:lpstr>After Returning to the Classroom</vt:lpstr>
      <vt:lpstr>Data Analysis (In StatCrunch)</vt:lpstr>
      <vt:lpstr>Discussion Questions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9: Inference for Population Mean</dc:title>
  <dc:creator>Murphy</dc:creator>
  <cp:lastModifiedBy>Zhong Shan</cp:lastModifiedBy>
  <cp:revision>16</cp:revision>
  <cp:lastPrinted>2016-11-01T15:05:57Z</cp:lastPrinted>
  <dcterms:created xsi:type="dcterms:W3CDTF">2016-11-01T14:38:21Z</dcterms:created>
  <dcterms:modified xsi:type="dcterms:W3CDTF">2019-11-13T02:53:16Z</dcterms:modified>
</cp:coreProperties>
</file>