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6" r:id="rId2"/>
    <p:sldId id="263" r:id="rId3"/>
    <p:sldId id="259" r:id="rId4"/>
    <p:sldId id="260" r:id="rId5"/>
    <p:sldId id="261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6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3828497-B133-47ED-BB19-42F4D3E0744C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8894396-3E3A-4455-952E-E7583D133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86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7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3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4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9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0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2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4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0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4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1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B3228-FF70-4911-9C29-93CE4A8BFC9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2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420" y="21729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Lab 2: Exploring Data with Graphical Displays and Numerical Summaries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42C3ECE-57F3-4903-B0A8-9E79E37963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 Lab</a:t>
            </a:r>
          </a:p>
          <a:p>
            <a:r>
              <a:rPr lang="en-US" dirty="0"/>
              <a:t>Shan </a:t>
            </a:r>
            <a:r>
              <a:rPr lang="en-US" altLang="zh-CN" dirty="0"/>
              <a:t>Zhong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51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ECB62B-7FC1-4F1A-AD91-C0FBE8620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7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822"/>
          </a:xfrm>
        </p:spPr>
        <p:txBody>
          <a:bodyPr/>
          <a:lstStyle/>
          <a:p>
            <a:r>
              <a:rPr lang="en-US" dirty="0"/>
              <a:t>Categorical vs Quantitative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948"/>
            <a:ext cx="10515600" cy="5054015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dirty="0"/>
              <a:t>1.  Categorical variables:</a:t>
            </a:r>
            <a:endParaRPr lang="en-US" sz="3200" dirty="0"/>
          </a:p>
          <a:p>
            <a:pPr lvl="2"/>
            <a:r>
              <a:rPr lang="en-US" dirty="0"/>
              <a:t>Each observation belongs to one of a set of distinct categories.  </a:t>
            </a:r>
            <a:endParaRPr lang="en-US" sz="2800" dirty="0"/>
          </a:p>
          <a:p>
            <a:pPr lvl="2"/>
            <a:r>
              <a:rPr lang="en-US" dirty="0"/>
              <a:t>Yes/no response, gender, etc.  </a:t>
            </a:r>
            <a:endParaRPr lang="en-US" sz="2800" dirty="0"/>
          </a:p>
          <a:p>
            <a:pPr lvl="1"/>
            <a:endParaRPr lang="en-US" sz="2800" dirty="0"/>
          </a:p>
          <a:p>
            <a:pPr marL="457200" lvl="1" indent="0">
              <a:buNone/>
            </a:pPr>
            <a:r>
              <a:rPr lang="en-US" dirty="0"/>
              <a:t>2.  Quantitative variables:</a:t>
            </a:r>
            <a:endParaRPr lang="en-US" sz="3200" dirty="0"/>
          </a:p>
          <a:p>
            <a:pPr lvl="2"/>
            <a:r>
              <a:rPr lang="en-US" dirty="0"/>
              <a:t>Observations take on numerical values that represent different magnitudes of the variable.   </a:t>
            </a:r>
            <a:endParaRPr lang="en-US" sz="2800" dirty="0"/>
          </a:p>
          <a:p>
            <a:pPr lvl="2"/>
            <a:r>
              <a:rPr lang="en-US" dirty="0"/>
              <a:t>Age, income, number of siblings.  </a:t>
            </a:r>
            <a:endParaRPr lang="en-US" sz="2800" dirty="0"/>
          </a:p>
          <a:p>
            <a:pPr lvl="2"/>
            <a:r>
              <a:rPr lang="en-US" dirty="0"/>
              <a:t>Note that not all number responses are quantitative.   </a:t>
            </a:r>
            <a:endParaRPr lang="en-US" sz="2800" dirty="0"/>
          </a:p>
          <a:p>
            <a:pPr lvl="2"/>
            <a:r>
              <a:rPr lang="en-US" dirty="0"/>
              <a:t>Ask yourself:</a:t>
            </a:r>
            <a:endParaRPr lang="en-US" sz="2800" dirty="0"/>
          </a:p>
          <a:p>
            <a:pPr lvl="3"/>
            <a:r>
              <a:rPr lang="en-US" dirty="0"/>
              <a:t>Does the number tell you how much of something?  </a:t>
            </a:r>
            <a:endParaRPr lang="en-US" sz="2400" dirty="0"/>
          </a:p>
          <a:p>
            <a:pPr lvl="4"/>
            <a:r>
              <a:rPr lang="en-US" dirty="0"/>
              <a:t>If no then categorical.  </a:t>
            </a:r>
            <a:endParaRPr lang="en-US" sz="2400" dirty="0"/>
          </a:p>
          <a:p>
            <a:pPr lvl="4"/>
            <a:r>
              <a:rPr lang="en-US" dirty="0"/>
              <a:t>If yes then quantitative.</a:t>
            </a:r>
            <a:endParaRPr lang="en-US" sz="2400" dirty="0"/>
          </a:p>
          <a:p>
            <a:pPr lvl="3"/>
            <a:r>
              <a:rPr lang="en-US" dirty="0"/>
              <a:t>Would the average of the numbers give a meaningful result?</a:t>
            </a:r>
            <a:endParaRPr lang="en-US" sz="2400" dirty="0"/>
          </a:p>
          <a:p>
            <a:pPr lvl="4"/>
            <a:r>
              <a:rPr lang="en-US" dirty="0"/>
              <a:t>If no then categorical.</a:t>
            </a:r>
            <a:endParaRPr lang="en-US" sz="2400" dirty="0"/>
          </a:p>
          <a:p>
            <a:pPr lvl="4"/>
            <a:r>
              <a:rPr lang="en-US" dirty="0"/>
              <a:t>If yes then quantitative.  </a:t>
            </a:r>
          </a:p>
          <a:p>
            <a:pPr marL="1828800" lvl="4" indent="0">
              <a:buNone/>
            </a:pPr>
            <a:endParaRPr lang="en-US" sz="2400" dirty="0"/>
          </a:p>
          <a:p>
            <a:pPr marL="228600" lvl="2">
              <a:spcBef>
                <a:spcPts val="1000"/>
              </a:spcBef>
            </a:pPr>
            <a:r>
              <a:rPr lang="en-US" dirty="0"/>
              <a:t>Examples of numbers that are not quantitative:  phone number, zip code, bank account numbers.   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57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515" y="464042"/>
            <a:ext cx="11027229" cy="4768041"/>
          </a:xfrm>
        </p:spPr>
        <p:txBody>
          <a:bodyPr/>
          <a:lstStyle/>
          <a:p>
            <a:r>
              <a:rPr lang="en-US" dirty="0"/>
              <a:t>Types of Variables: </a:t>
            </a:r>
          </a:p>
          <a:p>
            <a:endParaRPr lang="en-US" dirty="0"/>
          </a:p>
          <a:p>
            <a:pPr lvl="1"/>
            <a:r>
              <a:rPr lang="en-US" dirty="0"/>
              <a:t>Discrete Quantitative – results are numbers that represent a count (“the number of …”).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Continuous Quantitative – results are numbers that represent a measurement.</a:t>
            </a:r>
          </a:p>
          <a:p>
            <a:endParaRPr lang="en-US" dirty="0"/>
          </a:p>
          <a:p>
            <a:pPr lvl="3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2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623856-D481-4CF1-B0B9-7734130BC898}"/>
              </a:ext>
            </a:extLst>
          </p:cNvPr>
          <p:cNvSpPr txBox="1"/>
          <p:nvPr/>
        </p:nvSpPr>
        <p:spPr>
          <a:xfrm>
            <a:off x="627888" y="609892"/>
            <a:ext cx="99242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Graphical Displays and Numerical Summaries:</a:t>
            </a:r>
          </a:p>
          <a:p>
            <a:pPr lvl="1"/>
            <a:r>
              <a:rPr lang="en-US" sz="2400" dirty="0"/>
              <a:t>To determine which graphical displays and numerical summaries are appropriate for a variable reference Table 2.1 on page 10.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B1F45E-79A9-4CFA-8ED4-E3B1887CB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112" y="2042000"/>
            <a:ext cx="8040624" cy="439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65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198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Lab 2: Exploring Data with Graphical Displays and Numerical Summaries</vt:lpstr>
      <vt:lpstr>PowerPoint Presentation</vt:lpstr>
      <vt:lpstr>Categorical vs Quantitative Review</vt:lpstr>
      <vt:lpstr>PowerPoint Presentation</vt:lpstr>
      <vt:lpstr>PowerPoint Presentation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2: Exploring Data with Graphical Displays and Numerical Summaries</dc:title>
  <dc:creator>Murphy</dc:creator>
  <cp:lastModifiedBy>ZHONG, SHAN</cp:lastModifiedBy>
  <cp:revision>40</cp:revision>
  <cp:lastPrinted>2019-01-10T15:02:02Z</cp:lastPrinted>
  <dcterms:created xsi:type="dcterms:W3CDTF">2019-01-10T13:46:49Z</dcterms:created>
  <dcterms:modified xsi:type="dcterms:W3CDTF">2021-01-06T21:28:41Z</dcterms:modified>
</cp:coreProperties>
</file>