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5:41:0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1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DB0B-E733-48E9-8000-7882888BF0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1499-0B6A-44F8-BFE8-63D641DF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statcrun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3: A Foodie’s Dilemma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479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1ADC85-8CE5-4060-98A3-318B1B36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67"/>
            <a:ext cx="12192000" cy="63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31AD1-82D4-4F7F-97C8-89ECD7D2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8425" cy="69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 Randomize the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63" y="1134208"/>
            <a:ext cx="11177337" cy="5486400"/>
          </a:xfrm>
        </p:spPr>
        <p:txBody>
          <a:bodyPr>
            <a:noAutofit/>
          </a:bodyPr>
          <a:lstStyle/>
          <a:p>
            <a:r>
              <a:rPr lang="en-US" sz="2400" u="sng" dirty="0"/>
              <a:t>Steps in </a:t>
            </a:r>
            <a:r>
              <a:rPr lang="en-US" sz="2400" u="sng" dirty="0" err="1"/>
              <a:t>StatCrunch</a:t>
            </a:r>
            <a:r>
              <a:rPr lang="en-US" sz="2400" u="sng" dirty="0"/>
              <a:t>: </a:t>
            </a:r>
            <a:r>
              <a:rPr lang="en-US" dirty="0">
                <a:hlinkClick r:id="rId2"/>
              </a:rPr>
              <a:t>https://www.statcrunch.com/</a:t>
            </a:r>
            <a:endParaRPr lang="en-US" dirty="0"/>
          </a:p>
          <a:p>
            <a:endParaRPr lang="en-US" u="sng" dirty="0"/>
          </a:p>
          <a:p>
            <a:pPr lvl="1"/>
            <a:r>
              <a:rPr lang="en-US" dirty="0"/>
              <a:t>In VAR1 column 1 =&gt; type FIRST 10 times (rows 1 to 10 should have FIRST ).  Type SECOND 10 times (rows 11 to 20 should have SECOND).  </a:t>
            </a:r>
          </a:p>
          <a:p>
            <a:pPr lvl="1"/>
            <a:r>
              <a:rPr lang="en-US" dirty="0"/>
              <a:t>Data -&gt; Sample -&gt; </a:t>
            </a:r>
          </a:p>
          <a:p>
            <a:pPr lvl="2"/>
            <a:r>
              <a:rPr lang="en-US" dirty="0"/>
              <a:t>Select columns:  </a:t>
            </a:r>
            <a:r>
              <a:rPr lang="en-US" dirty="0" err="1"/>
              <a:t>var</a:t>
            </a:r>
            <a:r>
              <a:rPr lang="en-US" dirty="0"/>
              <a:t> 1 </a:t>
            </a:r>
            <a:r>
              <a:rPr lang="en-US" i="1" dirty="0"/>
              <a:t>(the column you just created)</a:t>
            </a:r>
            <a:endParaRPr lang="en-US" dirty="0"/>
          </a:p>
          <a:p>
            <a:pPr lvl="2"/>
            <a:r>
              <a:rPr lang="en-US" sz="2400" dirty="0"/>
              <a:t>Sample size: 20</a:t>
            </a:r>
          </a:p>
          <a:p>
            <a:pPr lvl="2"/>
            <a:r>
              <a:rPr lang="en-US" sz="2400" dirty="0"/>
              <a:t>Make sure you </a:t>
            </a:r>
            <a:r>
              <a:rPr lang="en-US" sz="2400" b="1" dirty="0"/>
              <a:t>do not</a:t>
            </a:r>
            <a:r>
              <a:rPr lang="en-US" sz="2400" dirty="0"/>
              <a:t> select “Sample with replacement”</a:t>
            </a:r>
          </a:p>
          <a:p>
            <a:pPr lvl="2"/>
            <a:r>
              <a:rPr lang="en-US" sz="2400" dirty="0"/>
              <a:t>Click Compute</a:t>
            </a:r>
          </a:p>
          <a:p>
            <a:pPr marL="914400" lvl="2" indent="0">
              <a:buNone/>
            </a:pP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Fill in the 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column called “Random Number Sorted” of the Table 3.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>
              <a:buFont typeface="Wingdings" pitchFamily="2" charset="2"/>
              <a:buChar char="ü"/>
            </a:pPr>
            <a:r>
              <a:rPr lang="en-US" sz="2400" dirty="0">
                <a:solidFill>
                  <a:srgbClr val="FF0000"/>
                </a:solidFill>
              </a:rPr>
              <a:t>Fill in the 2</a:t>
            </a:r>
            <a:r>
              <a:rPr lang="en-US" sz="2400" baseline="30000" dirty="0">
                <a:solidFill>
                  <a:srgbClr val="FF0000"/>
                </a:solidFill>
              </a:rPr>
              <a:t>nd</a:t>
            </a:r>
            <a:r>
              <a:rPr lang="en-US" sz="2400" dirty="0">
                <a:solidFill>
                  <a:srgbClr val="FF0000"/>
                </a:solidFill>
              </a:rPr>
              <a:t> column called “Variable” of the Table 3.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7A7447-EF84-AA4A-B1C8-BE9DEF985495}"/>
                  </a:ext>
                </a:extLst>
              </p14:cNvPr>
              <p14:cNvContentPartPr/>
              <p14:nvPr/>
            </p14:nvContentPartPr>
            <p14:xfrm>
              <a:off x="584900" y="5790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7A7447-EF84-AA4A-B1C8-BE9DEF985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260" y="5704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4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208547"/>
            <a:ext cx="11550314" cy="673769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Step 2:  Using the order in table 3.3 start measuring.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75" y="882316"/>
            <a:ext cx="11662609" cy="5358063"/>
          </a:xfrm>
        </p:spPr>
        <p:txBody>
          <a:bodyPr>
            <a:normAutofit/>
          </a:bodyPr>
          <a:lstStyle/>
          <a:p>
            <a:r>
              <a:rPr lang="en-US" sz="2000" dirty="0"/>
              <a:t>Have your two measuring tools ready and 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</a:rPr>
              <a:t>measure in unit CM (centimeter). </a:t>
            </a:r>
            <a:r>
              <a:rPr lang="en-US" sz="2000" dirty="0"/>
              <a:t>Denote one as FIRST (for example, a small ruler) and the other as SECOND ( for example, a measuring tape)</a:t>
            </a:r>
          </a:p>
          <a:p>
            <a:r>
              <a:rPr lang="en-US" sz="2400" dirty="0"/>
              <a:t>If the first variable in your randomized sequence is ….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/>
              <a:t> then use your </a:t>
            </a:r>
            <a:r>
              <a:rPr lang="en-US" u="sng" dirty="0"/>
              <a:t>FIRST</a:t>
            </a:r>
            <a:r>
              <a:rPr lang="en-US" dirty="0"/>
              <a:t> measuring tool to measure the length of the 1</a:t>
            </a:r>
            <a:r>
              <a:rPr lang="en-US" baseline="30000" dirty="0"/>
              <a:t>st</a:t>
            </a:r>
            <a:r>
              <a:rPr lang="en-US" dirty="0"/>
              <a:t> spoon and record measurement.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SECOND</a:t>
            </a:r>
            <a:r>
              <a:rPr lang="en-US" dirty="0"/>
              <a:t> then use your </a:t>
            </a:r>
            <a:r>
              <a:rPr lang="en-US" u="sng" dirty="0"/>
              <a:t>SECOND</a:t>
            </a:r>
            <a:r>
              <a:rPr lang="en-US" dirty="0"/>
              <a:t> measuring tool to measure the length of the 1</a:t>
            </a:r>
            <a:r>
              <a:rPr lang="en-US" baseline="30000" dirty="0"/>
              <a:t>st</a:t>
            </a:r>
            <a:r>
              <a:rPr lang="en-US" dirty="0"/>
              <a:t> spoon and record measurement and so on.</a:t>
            </a:r>
          </a:p>
          <a:p>
            <a:pPr marL="457200" lvl="1" indent="0">
              <a:buNone/>
            </a:pPr>
            <a:r>
              <a:rPr lang="en-US" dirty="0"/>
              <a:t>Measure all 10 spoons using your First and Second tool according to the random order. You will have 20 measurements at the end.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C00000"/>
                </a:solidFill>
              </a:rPr>
              <a:t>Do not </a:t>
            </a:r>
            <a:r>
              <a:rPr lang="en-US" dirty="0"/>
              <a:t>do all FIRST measuring measurements at once  (or vice versa).   </a:t>
            </a:r>
          </a:p>
          <a:p>
            <a:pPr lvl="1">
              <a:buFontTx/>
              <a:buChar char="-"/>
            </a:pPr>
            <a:r>
              <a:rPr lang="en-US" dirty="0"/>
              <a:t>Put all the measurements in the 3</a:t>
            </a:r>
            <a:r>
              <a:rPr lang="en-US" baseline="30000" dirty="0"/>
              <a:t>rd</a:t>
            </a:r>
            <a:r>
              <a:rPr lang="en-US" dirty="0"/>
              <a:t> column of the Table 3.3.</a:t>
            </a:r>
          </a:p>
        </p:txBody>
      </p:sp>
    </p:spTree>
    <p:extLst>
      <p:ext uri="{BB962C8B-B14F-4D97-AF65-F5344CB8AC3E}">
        <p14:creationId xmlns:p14="http://schemas.microsoft.com/office/powerpoint/2010/main" val="18237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581359"/>
          </a:xfrm>
        </p:spPr>
        <p:txBody>
          <a:bodyPr>
            <a:noAutofit/>
          </a:bodyPr>
          <a:lstStyle/>
          <a:p>
            <a:r>
              <a:rPr lang="en-US" sz="3600" u="sng" dirty="0"/>
              <a:t>Step 3: Calculations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946484"/>
            <a:ext cx="11855116" cy="55986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</a:t>
            </a:r>
            <a:r>
              <a:rPr lang="en-US" sz="2400" dirty="0"/>
              <a:t> THAT YOU DO </a:t>
            </a:r>
            <a:r>
              <a:rPr lang="en-US" sz="2400" u="sng" dirty="0"/>
              <a:t>ONE SET </a:t>
            </a:r>
            <a:r>
              <a:rPr lang="en-US" sz="2400" dirty="0"/>
              <a:t>OF CALCULATIONS FOR THE VALUES WITH </a:t>
            </a:r>
            <a:r>
              <a:rPr lang="en-US" sz="2400" b="1" dirty="0"/>
              <a:t>FIRST</a:t>
            </a:r>
            <a:r>
              <a:rPr lang="en-US" sz="2400" dirty="0"/>
              <a:t> AND </a:t>
            </a:r>
            <a:r>
              <a:rPr lang="en-US" sz="2400" u="sng" dirty="0"/>
              <a:t>ANOTHER/SEPARATE SET </a:t>
            </a:r>
            <a:r>
              <a:rPr lang="en-US" sz="2400" dirty="0"/>
              <a:t>OF CALCULATIONS FOR THE VALUES WITH </a:t>
            </a:r>
            <a:r>
              <a:rPr lang="en-US" sz="2400" b="1" dirty="0"/>
              <a:t>SECOND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From the table 3.3, separate the measurements of the FIRST tool in the 1</a:t>
            </a:r>
            <a:r>
              <a:rPr lang="en-US" sz="2400" baseline="30000" dirty="0"/>
              <a:t>st</a:t>
            </a:r>
            <a:r>
              <a:rPr lang="en-US" sz="2400" dirty="0"/>
              <a:t> column of table 3.4 and the measurements of the SECOND tool in the 1</a:t>
            </a:r>
            <a:r>
              <a:rPr lang="en-US" sz="2400" baseline="30000" dirty="0"/>
              <a:t>st</a:t>
            </a:r>
            <a:r>
              <a:rPr lang="en-US" sz="2400" dirty="0"/>
              <a:t> column of table 3.5.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following calculations must be done by hand:  </a:t>
            </a:r>
          </a:p>
          <a:p>
            <a:pPr lvl="1"/>
            <a:r>
              <a:rPr lang="en-US" dirty="0"/>
              <a:t>Mean.</a:t>
            </a:r>
          </a:p>
          <a:p>
            <a:pPr lvl="1"/>
            <a:r>
              <a:rPr lang="en-US" dirty="0"/>
              <a:t>Standard deviation – note that  you must fill out tables 3.4 and 3.5 by hand.  </a:t>
            </a:r>
          </a:p>
          <a:p>
            <a:pPr lvl="1"/>
            <a:r>
              <a:rPr lang="en-US" dirty="0"/>
              <a:t>5 number summary. ( Minimum, 1</a:t>
            </a:r>
            <a:r>
              <a:rPr lang="en-US" baseline="30000" dirty="0"/>
              <a:t>st</a:t>
            </a:r>
            <a:r>
              <a:rPr lang="en-US" dirty="0"/>
              <a:t> quartile, median, 3</a:t>
            </a:r>
            <a:r>
              <a:rPr lang="en-US" baseline="30000" dirty="0"/>
              <a:t>rd</a:t>
            </a:r>
            <a:r>
              <a:rPr lang="en-US" dirty="0"/>
              <a:t> quartile , Maximum) </a:t>
            </a:r>
          </a:p>
          <a:p>
            <a:pPr lvl="1"/>
            <a:r>
              <a:rPr lang="en-US" dirty="0"/>
              <a:t>Draw side by side boxplots.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8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Step 4: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summary statistics you have calculated, and the side-by-side boxplot answer the questions.</a:t>
            </a:r>
          </a:p>
          <a:p>
            <a:r>
              <a:rPr lang="en-US" dirty="0"/>
              <a:t>Note that Question 8 references the realty check found on the word document.</a:t>
            </a:r>
          </a:p>
          <a:p>
            <a:r>
              <a:rPr lang="en-US" dirty="0"/>
              <a:t>Each student needs to turn in their own work.</a:t>
            </a:r>
          </a:p>
        </p:txBody>
      </p:sp>
    </p:spTree>
    <p:extLst>
      <p:ext uri="{BB962C8B-B14F-4D97-AF65-F5344CB8AC3E}">
        <p14:creationId xmlns:p14="http://schemas.microsoft.com/office/powerpoint/2010/main" val="24475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Lab 3: A Foodie’s Dilemma</vt:lpstr>
      <vt:lpstr>PowerPoint Presentation</vt:lpstr>
      <vt:lpstr>PowerPoint Presentation</vt:lpstr>
      <vt:lpstr>Step 1:  Randomize the Order </vt:lpstr>
      <vt:lpstr>Step 2:  Using the order in table 3.3 start measuring.</vt:lpstr>
      <vt:lpstr>Step 3: Calculations by Hand</vt:lpstr>
      <vt:lpstr>Step 4: 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A Foodie’s Dilemma</dc:title>
  <dc:creator>MURPHY, AMANDA</dc:creator>
  <cp:lastModifiedBy>ZHONG, SHAN</cp:lastModifiedBy>
  <cp:revision>20</cp:revision>
  <dcterms:created xsi:type="dcterms:W3CDTF">2016-08-25T15:14:35Z</dcterms:created>
  <dcterms:modified xsi:type="dcterms:W3CDTF">2021-01-12T23:26:27Z</dcterms:modified>
</cp:coreProperties>
</file>