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6" r:id="rId7"/>
    <p:sldId id="262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1829"/>
            <a:ext cx="9144000" cy="2387600"/>
          </a:xfrm>
        </p:spPr>
        <p:txBody>
          <a:bodyPr/>
          <a:lstStyle/>
          <a:p>
            <a:r>
              <a:rPr lang="en-US" dirty="0"/>
              <a:t>Lab 5: An Application of Probability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6267"/>
            <a:ext cx="9144000" cy="3894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 201: Elementary Statistics</a:t>
            </a:r>
          </a:p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 Reports will be returned – keep these in case of an issue with the gradebook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Trails for all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 a time each person will tell me total number passengers that made the trip.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values will be on the screen and calculated in Excel.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data is combined fill in table 5.7.</a:t>
            </a:r>
          </a:p>
          <a:p>
            <a:pPr marL="0" indent="0">
              <a:buNone/>
            </a:pPr>
            <a:r>
              <a:rPr lang="en-US" dirty="0"/>
              <a:t>	The mean calculated will go in the middle column in table 5.8 	Question 2. </a:t>
            </a:r>
          </a:p>
        </p:txBody>
      </p:sp>
    </p:spTree>
    <p:extLst>
      <p:ext uri="{BB962C8B-B14F-4D97-AF65-F5344CB8AC3E}">
        <p14:creationId xmlns:p14="http://schemas.microsoft.com/office/powerpoint/2010/main" val="3549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Results:</a:t>
            </a:r>
          </a:p>
          <a:p>
            <a:pPr lvl="1"/>
            <a:r>
              <a:rPr lang="en-US" dirty="0"/>
              <a:t>Everything on pages 37-39 should be filled in.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Questions 1 and 2 should be complete. </a:t>
            </a:r>
          </a:p>
          <a:p>
            <a:pPr lvl="1"/>
            <a:r>
              <a:rPr lang="en-US" dirty="0"/>
              <a:t>Question 5 – read the </a:t>
            </a:r>
            <a:r>
              <a:rPr lang="en-US"/>
              <a:t>reality check on page 35.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Concepts needed for this lab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Rules of Probability </a:t>
                </a:r>
              </a:p>
              <a:p>
                <a:pPr lvl="1"/>
                <a:r>
                  <a:rPr lang="en-US" sz="1700" dirty="0"/>
                  <a:t>All probabilities must be between 0 and 1 </a:t>
                </a:r>
              </a:p>
              <a:p>
                <a:pPr lvl="1"/>
                <a:r>
                  <a:rPr lang="en-US" sz="1700" dirty="0"/>
                  <a:t>The total of the probabilities for all possible outcomes sums to 1 </a:t>
                </a:r>
              </a:p>
              <a:p>
                <a:r>
                  <a:rPr lang="en-US" sz="1700" dirty="0"/>
                  <a:t>Decision Tree Diagram</a:t>
                </a:r>
              </a:p>
              <a:p>
                <a:pPr lvl="1"/>
                <a:r>
                  <a:rPr lang="en-US" sz="1700" dirty="0"/>
                  <a:t>Possible outcomes are written at the end of the lines </a:t>
                </a:r>
              </a:p>
              <a:p>
                <a:pPr lvl="1"/>
                <a:r>
                  <a:rPr lang="en-US" sz="1700" dirty="0"/>
                  <a:t>Probabilities are written along the lines </a:t>
                </a:r>
              </a:p>
              <a:p>
                <a:pPr lvl="1"/>
                <a:r>
                  <a:rPr lang="en-US" sz="1700" dirty="0"/>
                  <a:t>Sum of the branches = 1 </a:t>
                </a:r>
              </a:p>
              <a:p>
                <a:r>
                  <a:rPr lang="en-US" altLang="zh-CN" sz="1700" dirty="0"/>
                  <a:t>Expectation of </a:t>
                </a:r>
                <a:r>
                  <a:rPr lang="en-US" sz="1700" dirty="0"/>
                  <a:t>Probability Distribution</a:t>
                </a:r>
              </a:p>
              <a:p>
                <a:pPr lvl="1"/>
                <a:r>
                  <a:rPr lang="en-US" sz="1700" dirty="0"/>
                  <a:t>Calculate the theoretical </a:t>
                </a:r>
                <a:r>
                  <a:rPr lang="en-US" altLang="zh-CN" sz="1700" dirty="0"/>
                  <a:t>Expectation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1700" dirty="0"/>
              </a:p>
              <a:p>
                <a:pPr marL="457200" lvl="1" indent="0">
                  <a:buNone/>
                </a:pPr>
                <a:r>
                  <a:rPr lang="en-US" sz="1700" dirty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97807" cy="4351338"/>
              </a:xfrm>
              <a:blipFill>
                <a:blip r:embed="rId2"/>
                <a:stretch>
                  <a:fillRect l="-804" t="-980" r="-9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fromthegenesis.com/wp-content/uploads/2018/06/RanFore.jpg">
            <a:extLst>
              <a:ext uri="{FF2B5EF4-FFF2-40B4-BE49-F238E27FC236}">
                <a16:creationId xmlns:a16="http://schemas.microsoft.com/office/drawing/2014/main" id="{63377E37-5540-4DFA-A5E5-BA8B93CEE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r="4217" b="2"/>
          <a:stretch/>
        </p:blipFill>
        <p:spPr bwMode="auto">
          <a:xfrm>
            <a:off x="5120640" y="1690688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4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1303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37968"/>
            <a:ext cx="11081951" cy="5138995"/>
          </a:xfrm>
        </p:spPr>
        <p:txBody>
          <a:bodyPr/>
          <a:lstStyle/>
          <a:p>
            <a:r>
              <a:rPr lang="en-US" dirty="0"/>
              <a:t>Insurance companies use probability models to quantify uncertainty and predict outcomes in the long run.  These probability models guide the company in developing insurances plans with a high likelihood of profit in the long run.  </a:t>
            </a:r>
          </a:p>
          <a:p>
            <a:r>
              <a:rPr lang="en-US" b="1" dirty="0"/>
              <a:t>This lab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Passengers of a luxury Mediterranean cruise that costs $3000 have the option to purchase travel insurance. </a:t>
            </a:r>
          </a:p>
          <a:p>
            <a:pPr lvl="1"/>
            <a:r>
              <a:rPr lang="en-US" dirty="0"/>
              <a:t>This insurance will cost them $350.</a:t>
            </a:r>
          </a:p>
          <a:p>
            <a:pPr lvl="1"/>
            <a:r>
              <a:rPr lang="en-US" dirty="0"/>
              <a:t>With the insurance if the passenger needs to cancel their cruise for either of the following two reasons they will get their $3000 back:</a:t>
            </a:r>
          </a:p>
          <a:p>
            <a:pPr lvl="2"/>
            <a:r>
              <a:rPr lang="en-US" dirty="0"/>
              <a:t>Reason 1 – personal – illness, work, family emergency, etc. </a:t>
            </a:r>
          </a:p>
          <a:p>
            <a:pPr lvl="2"/>
            <a:r>
              <a:rPr lang="en-US" dirty="0"/>
              <a:t>Reason 2 – flight cancellation/delay and they miss the cruise.  </a:t>
            </a:r>
          </a:p>
        </p:txBody>
      </p:sp>
    </p:spTree>
    <p:extLst>
      <p:ext uri="{BB962C8B-B14F-4D97-AF65-F5344CB8AC3E}">
        <p14:creationId xmlns:p14="http://schemas.microsoft.com/office/powerpoint/2010/main" val="13532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Customer’s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decides to purchase the $350 insurance.</a:t>
            </a:r>
          </a:p>
          <a:p>
            <a:r>
              <a:rPr lang="en-US" dirty="0"/>
              <a:t>They have had bad experiences before with flights and you are concerned something personally might come up and they will miss the cruise.  </a:t>
            </a:r>
          </a:p>
          <a:p>
            <a:r>
              <a:rPr lang="en-US" dirty="0"/>
              <a:t>Even though it seems costly they are going to pay the $350 in order to make sure they get their $3000 back in case they miss the flight (i.e. they are only out $350).  </a:t>
            </a:r>
          </a:p>
          <a:p>
            <a:r>
              <a:rPr lang="en-US" dirty="0"/>
              <a:t>If they didn’t get the insurance and they weren’t able to go on the trip they would be out $3000.  </a:t>
            </a:r>
          </a:p>
        </p:txBody>
      </p:sp>
    </p:spTree>
    <p:extLst>
      <p:ext uri="{BB962C8B-B14F-4D97-AF65-F5344CB8AC3E}">
        <p14:creationId xmlns:p14="http://schemas.microsoft.com/office/powerpoint/2010/main" val="24648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Insurance Company’s Perspective: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392195"/>
            <a:ext cx="10974859" cy="4784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estimates the following:</a:t>
            </a:r>
          </a:p>
          <a:p>
            <a:pPr lvl="1"/>
            <a:r>
              <a:rPr lang="en-US" dirty="0"/>
              <a:t>5% of customers with the insurance will not be able to travel for personal reason.  </a:t>
            </a:r>
          </a:p>
          <a:p>
            <a:pPr lvl="1"/>
            <a:r>
              <a:rPr lang="en-US" dirty="0"/>
              <a:t>4% of those that are able to personal travel will not make the cruise due to missing their flight.  </a:t>
            </a:r>
          </a:p>
          <a:p>
            <a:r>
              <a:rPr lang="en-US" dirty="0"/>
              <a:t>If the customer that has paid for the insurance and is able to go on the cruise the company gains $350.  </a:t>
            </a:r>
          </a:p>
          <a:p>
            <a:r>
              <a:rPr lang="en-US" dirty="0"/>
              <a:t>If the customer that has paid for the insurance and is not able to go on the cruise the company loses $2650 ($3000 - $350).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PURPOSE OF THIS LAB – the insurance company is reviewing the current cost of the package.  </a:t>
            </a:r>
          </a:p>
        </p:txBody>
      </p:sp>
    </p:spTree>
    <p:extLst>
      <p:ext uri="{BB962C8B-B14F-4D97-AF65-F5344CB8AC3E}">
        <p14:creationId xmlns:p14="http://schemas.microsoft.com/office/powerpoint/2010/main" val="406612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buckets should be on each table </a:t>
            </a:r>
          </a:p>
          <a:p>
            <a:pPr lvl="1"/>
            <a:r>
              <a:rPr lang="en-US" dirty="0"/>
              <a:t>1 bucket labeled “Travel” with 19 beads of one color and 1 bead of a different color </a:t>
            </a:r>
          </a:p>
          <a:p>
            <a:pPr lvl="1"/>
            <a:r>
              <a:rPr lang="en-US" dirty="0"/>
              <a:t>1 bucket labeled “On time” with 24 beads of one color and 1 bead of a different color  </a:t>
            </a:r>
          </a:p>
        </p:txBody>
      </p:sp>
    </p:spTree>
    <p:extLst>
      <p:ext uri="{BB962C8B-B14F-4D97-AF65-F5344CB8AC3E}">
        <p14:creationId xmlns:p14="http://schemas.microsoft.com/office/powerpoint/2010/main" val="290749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01432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617" y="889686"/>
                <a:ext cx="11263184" cy="5287277"/>
              </a:xfrm>
            </p:spPr>
            <p:txBody>
              <a:bodyPr/>
              <a:lstStyle/>
              <a:p>
                <a:r>
                  <a:rPr lang="en-US" dirty="0"/>
                  <a:t>Complete the tree diagram in Figure 5.1. </a:t>
                </a:r>
              </a:p>
              <a:p>
                <a:pPr lvl="1"/>
                <a:r>
                  <a:rPr lang="en-US" dirty="0"/>
                  <a:t>Let P = customer is personally able to travel.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=customer cancels due to personal reasons.  </a:t>
                </a:r>
              </a:p>
              <a:p>
                <a:pPr lvl="1"/>
                <a:r>
                  <a:rPr lang="en-US" dirty="0"/>
                  <a:t>Let C = customer arrives on time and is able to go on cruise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=customer cancels due to not arriving on time due to the flight.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17" y="889686"/>
                <a:ext cx="11263184" cy="5287277"/>
              </a:xfrm>
              <a:blipFill rotWithShape="0">
                <a:blip r:embed="rId2"/>
                <a:stretch>
                  <a:fillRect l="-97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2224216" y="3739977"/>
                <a:ext cx="634314" cy="230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P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24216" y="3739977"/>
                <a:ext cx="634314" cy="2309222"/>
              </a:xfrm>
              <a:prstGeom prst="rect">
                <a:avLst/>
              </a:prstGeom>
              <a:blipFill rotWithShape="0">
                <a:blip r:embed="rId3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724930" y="4209535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5503" y="4761470"/>
            <a:ext cx="1548713" cy="1058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930" y="3064476"/>
            <a:ext cx="133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to travel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952" y="5037439"/>
            <a:ext cx="13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not personally able to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4563755" y="3056238"/>
                <a:ext cx="634314" cy="175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3755" y="3056238"/>
                <a:ext cx="634314" cy="1755224"/>
              </a:xfrm>
              <a:prstGeom prst="rect">
                <a:avLst/>
              </a:prstGeom>
              <a:blipFill rotWithShape="0">
                <a:blip r:embed="rId4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2936786" y="3627769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87359" y="4179704"/>
            <a:ext cx="1548713" cy="518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4563755" y="4812027"/>
                <a:ext cx="634314" cy="175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63755" y="4812027"/>
                <a:ext cx="634314" cy="1755224"/>
              </a:xfrm>
              <a:prstGeom prst="rect">
                <a:avLst/>
              </a:prstGeom>
              <a:blipFill rotWithShape="0">
                <a:blip r:embed="rId5"/>
                <a:stretch>
                  <a:fillRect l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072714" y="5301188"/>
            <a:ext cx="1482811" cy="5354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23287" y="5853123"/>
            <a:ext cx="1548713" cy="5189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4941" y="3056238"/>
            <a:ext cx="199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and on 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941" y="4179704"/>
            <a:ext cx="199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personally able but not on time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3805879" y="3122140"/>
            <a:ext cx="2059461" cy="3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168338" y="4686623"/>
            <a:ext cx="2059461" cy="3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25635" y="5103034"/>
            <a:ext cx="542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is </a:t>
            </a:r>
            <a:r>
              <a:rPr lang="en-US" dirty="0" err="1"/>
              <a:t>tricker</a:t>
            </a:r>
            <a:r>
              <a:rPr lang="en-US" dirty="0"/>
              <a:t>.  If you can’t travel for personal reasons then it doesn’t matter if you are on time or not.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6291" y="5769199"/>
            <a:ext cx="542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are going to completely fill in the table.</a:t>
            </a:r>
          </a:p>
          <a:p>
            <a:r>
              <a:rPr lang="en-US" dirty="0"/>
              <a:t>Think about it this way -&gt; If you can’t travel for personal reasons then you aren’t on time.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55769" y="5178806"/>
            <a:ext cx="5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0753" y="6065414"/>
            <a:ext cx="5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22961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4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818" y="383517"/>
                <a:ext cx="11016049" cy="59627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Complete table 5.2:   Use the probabilities for the joint outcomes based on the tree diagram. </a:t>
                </a:r>
              </a:p>
              <a:p>
                <a:endParaRPr lang="en-US" dirty="0"/>
              </a:p>
              <a:p>
                <a:r>
                  <a:rPr lang="en-US" dirty="0"/>
                  <a:t>Complete table 5.3: Add the probabilities of ways the company can make $350.  Add the probabilities of ways the company will lose $2650.</a:t>
                </a:r>
              </a:p>
              <a:p>
                <a:endParaRPr lang="en-US" dirty="0"/>
              </a:p>
              <a:p>
                <a:r>
                  <a:rPr lang="en-US" dirty="0"/>
                  <a:t>Everyone’s answers should be the same.  </a:t>
                </a:r>
              </a:p>
              <a:p>
                <a:endParaRPr lang="en-US" dirty="0"/>
              </a:p>
              <a:p>
                <a:r>
                  <a:rPr lang="en-US" dirty="0"/>
                  <a:t>We have now calculated all the Theoretical Probabilities.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Calculate the theoretical average:  </a:t>
                </a:r>
              </a:p>
              <a:p>
                <a:pPr lvl="1"/>
                <a:r>
                  <a:rPr lang="en-US" dirty="0"/>
                  <a:t>Do this in the space of Question 1.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Put your answer in the last column of table 5.8 Question 2. 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Be careful because a lose of $2650 has a negative x value.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818" y="383517"/>
                <a:ext cx="11016049" cy="5962779"/>
              </a:xfrm>
              <a:blipFill rotWithShape="1">
                <a:blip r:embed="rId2"/>
                <a:stretch>
                  <a:fillRect l="-885" t="-2045" r="-2214" b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6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3" y="200369"/>
            <a:ext cx="10200502" cy="3103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 of the Cruise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584886"/>
            <a:ext cx="11574161" cy="6021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Working in groups of 2.</a:t>
            </a:r>
          </a:p>
          <a:p>
            <a:r>
              <a:rPr lang="en-US" dirty="0"/>
              <a:t>There are two buckets on your table:</a:t>
            </a:r>
          </a:p>
          <a:p>
            <a:pPr lvl="1"/>
            <a:r>
              <a:rPr lang="en-US" dirty="0"/>
              <a:t>Bucket 1: Travel</a:t>
            </a:r>
          </a:p>
          <a:p>
            <a:pPr lvl="2"/>
            <a:r>
              <a:rPr lang="en-US" dirty="0"/>
              <a:t>19 Can Travel Beads and 1 Can’t Travel Beads.   </a:t>
            </a:r>
          </a:p>
          <a:p>
            <a:pPr lvl="2"/>
            <a:r>
              <a:rPr lang="en-US" dirty="0"/>
              <a:t>Gently shake the bucket to mix the beads and without looking draw one bead at random.  </a:t>
            </a:r>
          </a:p>
          <a:p>
            <a:pPr lvl="3"/>
            <a:r>
              <a:rPr lang="en-US" dirty="0"/>
              <a:t>If can travel bead then draw from the flight bucket.  </a:t>
            </a:r>
          </a:p>
          <a:p>
            <a:pPr lvl="3"/>
            <a:r>
              <a:rPr lang="en-US" dirty="0"/>
              <a:t>If can’t travel bead then you can’t travel for personal reasons.  </a:t>
            </a:r>
          </a:p>
          <a:p>
            <a:pPr lvl="1"/>
            <a:r>
              <a:rPr lang="en-US" dirty="0"/>
              <a:t>Bucket 2: Flight</a:t>
            </a:r>
          </a:p>
          <a:p>
            <a:pPr lvl="2"/>
            <a:r>
              <a:rPr lang="en-US" dirty="0"/>
              <a:t>24 On Time Beads.</a:t>
            </a:r>
          </a:p>
          <a:p>
            <a:pPr lvl="2"/>
            <a:r>
              <a:rPr lang="en-US" dirty="0"/>
              <a:t>1 Cancelled/Delayed Bead.</a:t>
            </a:r>
          </a:p>
          <a:p>
            <a:pPr lvl="2"/>
            <a:r>
              <a:rPr lang="en-US" dirty="0"/>
              <a:t>IF YOU ARE ABLE TO TRAVEL FOR PERSONAL REASONS then gently shake the bucket and without looking draw a bead at random.</a:t>
            </a:r>
          </a:p>
          <a:p>
            <a:pPr lvl="3"/>
            <a:r>
              <a:rPr lang="en-US" dirty="0"/>
              <a:t>If on time bead then you are able to make the cruise.</a:t>
            </a:r>
          </a:p>
          <a:p>
            <a:pPr lvl="3"/>
            <a:r>
              <a:rPr lang="en-US" dirty="0"/>
              <a:t>If cancelled/delayed bead then you are not able to make the cruise.  </a:t>
            </a:r>
          </a:p>
          <a:p>
            <a:r>
              <a:rPr lang="en-US" dirty="0"/>
              <a:t>One person draws and their partner records the results for them.</a:t>
            </a:r>
          </a:p>
          <a:p>
            <a:r>
              <a:rPr lang="en-US" dirty="0"/>
              <a:t>Each person will draw 25 times and record results in Table 5.4:</a:t>
            </a:r>
          </a:p>
          <a:p>
            <a:pPr lvl="1"/>
            <a:r>
              <a:rPr lang="en-US" dirty="0"/>
              <a:t>Note value in the column Insurance Company profit will be either:</a:t>
            </a:r>
          </a:p>
          <a:p>
            <a:pPr lvl="2"/>
            <a:r>
              <a:rPr lang="en-US" dirty="0"/>
              <a:t>$350 – if you make the cruise.</a:t>
            </a:r>
          </a:p>
          <a:p>
            <a:pPr lvl="2"/>
            <a:r>
              <a:rPr lang="en-US" dirty="0"/>
              <a:t>-$2650 if you can’t make the cruise.  (regardless of reason).  </a:t>
            </a:r>
          </a:p>
          <a:p>
            <a:r>
              <a:rPr lang="en-US" dirty="0"/>
              <a:t>After both lab partners have data each needs to calculate the data in table 5.5. </a:t>
            </a:r>
          </a:p>
          <a:p>
            <a:pPr lvl="1"/>
            <a:r>
              <a:rPr lang="en-US" dirty="0"/>
              <a:t>The mean calculated will go in the first column of table 5.8 Question 2.  </a:t>
            </a:r>
          </a:p>
        </p:txBody>
      </p:sp>
    </p:spTree>
    <p:extLst>
      <p:ext uri="{BB962C8B-B14F-4D97-AF65-F5344CB8AC3E}">
        <p14:creationId xmlns:p14="http://schemas.microsoft.com/office/powerpoint/2010/main" val="9239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1085</Words>
  <Application>Microsoft Office PowerPoint</Application>
  <PresentationFormat>宽屏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Lab 5: An Application of Probability Distributions</vt:lpstr>
      <vt:lpstr>Concepts needed for this lab </vt:lpstr>
      <vt:lpstr>Setting </vt:lpstr>
      <vt:lpstr>From the Customer’s Perspective</vt:lpstr>
      <vt:lpstr>From the Insurance Company’s Perspective:</vt:lpstr>
      <vt:lpstr>Materials Needed for this Lab </vt:lpstr>
      <vt:lpstr>Probability Theory</vt:lpstr>
      <vt:lpstr>PowerPoint 演示文稿</vt:lpstr>
      <vt:lpstr>Simulations of the Cruise Scenario</vt:lpstr>
      <vt:lpstr>Combined Trails for all Students</vt:lpstr>
      <vt:lpstr>PowerPoint 演示文稿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 Shan</cp:lastModifiedBy>
  <cp:revision>25</cp:revision>
  <dcterms:created xsi:type="dcterms:W3CDTF">2016-09-22T13:37:48Z</dcterms:created>
  <dcterms:modified xsi:type="dcterms:W3CDTF">2019-10-01T16:58:31Z</dcterms:modified>
</cp:coreProperties>
</file>