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8" r:id="rId9"/>
    <p:sldId id="267" r:id="rId10"/>
    <p:sldId id="269" r:id="rId11"/>
    <p:sldId id="263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828497-B133-47ED-BB19-42F4D3E0744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894396-3E3A-4455-952E-E7583D13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3228-FF70-4911-9C29-93CE4A8BFC9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crunch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420" y="2172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 2: Exploring Data with Graphical Displays and Numerical Summaries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6130" y="2715630"/>
            <a:ext cx="10353870" cy="36851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lvl="1"/>
            <a:r>
              <a:rPr lang="zh-CN" altLang="en-US" sz="3000" dirty="0">
                <a:solidFill>
                  <a:srgbClr val="0070C0"/>
                </a:solidFill>
              </a:rPr>
              <a:t>**</a:t>
            </a: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</a:t>
            </a:r>
            <a:r>
              <a:rPr lang="zh-CN" altLang="en-US" sz="3000" dirty="0">
                <a:solidFill>
                  <a:srgbClr val="0070C0"/>
                </a:solidFill>
              </a:rPr>
              <a:t>*</a:t>
            </a:r>
            <a:r>
              <a:rPr lang="en-US" sz="3000" dirty="0">
                <a:solidFill>
                  <a:srgbClr val="0070C0"/>
                </a:solidFill>
              </a:rPr>
              <a:t> Sit at any of the seats and the table you were assigned.</a:t>
            </a:r>
          </a:p>
          <a:p>
            <a:pPr lvl="1"/>
            <a:endParaRPr 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1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49254" y="862587"/>
            <a:ext cx="418528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How much does students spent on clothing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7" y="1548601"/>
            <a:ext cx="7336693" cy="3391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75" y="5155453"/>
            <a:ext cx="4469765" cy="14782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83D815F-AB25-49FE-B516-E517F41009BD}"/>
              </a:ext>
            </a:extLst>
          </p:cNvPr>
          <p:cNvSpPr/>
          <p:nvPr/>
        </p:nvSpPr>
        <p:spPr>
          <a:xfrm>
            <a:off x="7776882" y="1008043"/>
            <a:ext cx="41685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2800" dirty="0"/>
              <a:t>Graph-&gt;</a:t>
            </a:r>
            <a:r>
              <a:rPr lang="en-US" altLang="zh-CN" sz="2800" dirty="0" err="1"/>
              <a:t>dotplot</a:t>
            </a:r>
            <a:r>
              <a:rPr lang="en-US" altLang="zh-CN" sz="2800" dirty="0"/>
              <a:t>- select column clothing-&gt; group by gender-&gt; marker mean-&gt;compute</a:t>
            </a:r>
          </a:p>
          <a:p>
            <a:pPr lvl="2"/>
            <a:endParaRPr lang="en-US" altLang="zh-CN" sz="2800" dirty="0"/>
          </a:p>
          <a:p>
            <a:pPr lvl="2"/>
            <a:r>
              <a:rPr lang="en-US" altLang="zh-CN" sz="2800" dirty="0"/>
              <a:t>Stat-&gt; summary stats-&gt;columns-&gt;clothing -&gt; group by gender-&gt;compute</a:t>
            </a:r>
          </a:p>
          <a:p>
            <a:pPr lvl="2"/>
            <a:endParaRPr lang="en-US" altLang="zh-CN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C0F589-9DC3-4BDD-884A-E26C5A512C41}"/>
              </a:ext>
            </a:extLst>
          </p:cNvPr>
          <p:cNvSpPr/>
          <p:nvPr/>
        </p:nvSpPr>
        <p:spPr>
          <a:xfrm>
            <a:off x="5732930" y="56383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make a similar graph with other variables, save it in a word document, write one sentence to describe your observation.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A035E1-5D05-48BC-824A-E8CD8C19BB06}"/>
              </a:ext>
            </a:extLst>
          </p:cNvPr>
          <p:cNvSpPr/>
          <p:nvPr/>
        </p:nvSpPr>
        <p:spPr>
          <a:xfrm>
            <a:off x="1239175" y="224267"/>
            <a:ext cx="5260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/>
              <a:t>4.One quantitative and one Categorical variables: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5" y="74645"/>
            <a:ext cx="11251163" cy="654990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you Leave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65" y="729635"/>
            <a:ext cx="11120535" cy="5447328"/>
          </a:xfrm>
        </p:spPr>
        <p:txBody>
          <a:bodyPr/>
          <a:lstStyle/>
          <a:p>
            <a:r>
              <a:rPr lang="en-US" dirty="0"/>
              <a:t>Turn in pages 13 and 14 from the lab book and the Word document you created with  graphs, numerical summaries, and observations.  </a:t>
            </a:r>
            <a:r>
              <a:rPr lang="en-US" i="1" dirty="0"/>
              <a:t>Everyone needs to turn in their own work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Make sure to fill in Table 2.2.  </a:t>
            </a:r>
          </a:p>
          <a:p>
            <a:pPr lvl="1"/>
            <a:r>
              <a:rPr lang="en-US" dirty="0"/>
              <a:t>Reference table 2.1 on page 10 for what graphs and numerical summaries are appropriate.</a:t>
            </a:r>
          </a:p>
          <a:p>
            <a:pPr lvl="1"/>
            <a:r>
              <a:rPr lang="en-US" dirty="0"/>
              <a:t>For Numerical Summaries look under Summary Stats and Tables.  </a:t>
            </a:r>
          </a:p>
          <a:p>
            <a:pPr lvl="1"/>
            <a:r>
              <a:rPr lang="en-US" dirty="0"/>
              <a:t>When working with Two Variables (#3 and #4) make sure your graphs have all information on one graph (use the Group by option). </a:t>
            </a:r>
          </a:p>
          <a:p>
            <a:r>
              <a:rPr lang="en-US" b="1" dirty="0"/>
              <a:t>Register for </a:t>
            </a:r>
            <a:r>
              <a:rPr lang="en-US" b="1" dirty="0" err="1"/>
              <a:t>MyStatLab</a:t>
            </a:r>
            <a:r>
              <a:rPr lang="en-US" b="1" dirty="0"/>
              <a:t> if you haven’t already.  If you haven’t already done so make sure you do Pre-Lab Introduction and Pre-Lab 2 as they are due now (Before you leave lab today).</a:t>
            </a:r>
          </a:p>
        </p:txBody>
      </p:sp>
    </p:spTree>
    <p:extLst>
      <p:ext uri="{BB962C8B-B14F-4D97-AF65-F5344CB8AC3E}">
        <p14:creationId xmlns:p14="http://schemas.microsoft.com/office/powerpoint/2010/main" val="224003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167951"/>
            <a:ext cx="11213841" cy="906917"/>
          </a:xfrm>
        </p:spPr>
        <p:txBody>
          <a:bodyPr/>
          <a:lstStyle/>
          <a:p>
            <a:r>
              <a:rPr lang="en-US" dirty="0"/>
              <a:t>Introduction to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9" y="830424"/>
            <a:ext cx="11896531" cy="58876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Lab Instructor:                  </a:t>
            </a:r>
          </a:p>
          <a:p>
            <a:r>
              <a:rPr lang="en-US" dirty="0"/>
              <a:t>Pre-Labs:</a:t>
            </a:r>
          </a:p>
          <a:p>
            <a:pPr lvl="1"/>
            <a:r>
              <a:rPr lang="en-US" dirty="0"/>
              <a:t>Assignments that must be done before the lab starts. </a:t>
            </a:r>
          </a:p>
          <a:p>
            <a:pPr lvl="1"/>
            <a:r>
              <a:rPr lang="en-US" dirty="0"/>
              <a:t>Found on </a:t>
            </a:r>
            <a:r>
              <a:rPr lang="en-US" dirty="0" err="1"/>
              <a:t>MyStatLab</a:t>
            </a:r>
            <a:r>
              <a:rPr lang="en-US" dirty="0"/>
              <a:t> under the Homework tab.</a:t>
            </a:r>
          </a:p>
          <a:p>
            <a:pPr lvl="1"/>
            <a:r>
              <a:rPr lang="en-US" dirty="0"/>
              <a:t>Lowest 2 are dropped.</a:t>
            </a:r>
          </a:p>
          <a:p>
            <a:pPr lvl="1"/>
            <a:r>
              <a:rPr lang="en-US" dirty="0"/>
              <a:t>Only open a day before the labs.</a:t>
            </a:r>
          </a:p>
          <a:p>
            <a:r>
              <a:rPr lang="en-US" dirty="0"/>
              <a:t>SAWA (Short Answer Writing Assignment):</a:t>
            </a:r>
          </a:p>
          <a:p>
            <a:pPr lvl="1"/>
            <a:r>
              <a:rPr lang="en-US" dirty="0"/>
              <a:t>Questions from the lab book.</a:t>
            </a:r>
          </a:p>
          <a:p>
            <a:pPr lvl="1"/>
            <a:r>
              <a:rPr lang="en-US" dirty="0"/>
              <a:t>Everyone must have their own lab book – penalty if missing lab book more than once.</a:t>
            </a:r>
          </a:p>
          <a:p>
            <a:pPr lvl="1"/>
            <a:r>
              <a:rPr lang="en-US" dirty="0"/>
              <a:t>Everyone must turn in their own SAWA (even if using group answers).   </a:t>
            </a:r>
          </a:p>
          <a:p>
            <a:pPr lvl="1"/>
            <a:r>
              <a:rPr lang="en-US" dirty="0"/>
              <a:t>Graded by lab instructor and returned at the next lab.  </a:t>
            </a:r>
          </a:p>
          <a:p>
            <a:pPr lvl="1"/>
            <a:r>
              <a:rPr lang="en-US" dirty="0"/>
              <a:t>Grades found on </a:t>
            </a:r>
            <a:r>
              <a:rPr lang="en-US" dirty="0" err="1"/>
              <a:t>MyStatLab</a:t>
            </a:r>
            <a:r>
              <a:rPr lang="en-US" dirty="0"/>
              <a:t>.  (If grade on </a:t>
            </a:r>
            <a:r>
              <a:rPr lang="en-US" dirty="0" err="1"/>
              <a:t>MyStatLab</a:t>
            </a:r>
            <a:r>
              <a:rPr lang="en-US" dirty="0"/>
              <a:t> is not correct then email me and/or bring back your returned graded work).  </a:t>
            </a:r>
          </a:p>
          <a:p>
            <a:r>
              <a:rPr lang="en-US" dirty="0"/>
              <a:t>EWA (Extended Writing Assignment):</a:t>
            </a:r>
          </a:p>
          <a:p>
            <a:pPr lvl="1"/>
            <a:r>
              <a:rPr lang="en-US" dirty="0"/>
              <a:t>Paper to be written on a particular lab.</a:t>
            </a:r>
          </a:p>
          <a:p>
            <a:pPr lvl="1"/>
            <a:r>
              <a:rPr lang="en-US" dirty="0"/>
              <a:t>You may do it for Lab 4 or Lab 8.  Recommended for Lab 4.  If you do poorly on the one for Lab 4 you may do Lab 8 as well and your higher grade will be kept.</a:t>
            </a:r>
          </a:p>
          <a:p>
            <a:pPr lvl="1"/>
            <a:r>
              <a:rPr lang="en-US" dirty="0"/>
              <a:t>More when we get closer to these labs.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4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167951"/>
            <a:ext cx="11213841" cy="906917"/>
          </a:xfrm>
        </p:spPr>
        <p:txBody>
          <a:bodyPr/>
          <a:lstStyle/>
          <a:p>
            <a:r>
              <a:rPr lang="en-US" dirty="0"/>
              <a:t>Introduction to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9" y="1074868"/>
            <a:ext cx="11213841" cy="5102095"/>
          </a:xfrm>
        </p:spPr>
        <p:txBody>
          <a:bodyPr>
            <a:normAutofit/>
          </a:bodyPr>
          <a:lstStyle/>
          <a:p>
            <a:r>
              <a:rPr lang="en-US" dirty="0"/>
              <a:t>Lab Groups are Random:</a:t>
            </a:r>
          </a:p>
          <a:p>
            <a:pPr lvl="1"/>
            <a:r>
              <a:rPr lang="en-US" dirty="0"/>
              <a:t>You will find your table assignment on the sign in sheet.</a:t>
            </a:r>
          </a:p>
          <a:p>
            <a:r>
              <a:rPr lang="en-US" dirty="0"/>
              <a:t>Basic Flow of Labs:</a:t>
            </a:r>
          </a:p>
          <a:p>
            <a:pPr lvl="1"/>
            <a:r>
              <a:rPr lang="en-US" dirty="0"/>
              <a:t>Data Collection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Answer Questions from Book (SAWA)</a:t>
            </a:r>
          </a:p>
          <a:p>
            <a:pPr lvl="2"/>
            <a:r>
              <a:rPr lang="en-US" dirty="0"/>
              <a:t>Work with your lab groups to answer the questions.</a:t>
            </a:r>
          </a:p>
          <a:p>
            <a:pPr lvl="2"/>
            <a:r>
              <a:rPr lang="en-US" dirty="0"/>
              <a:t>Make sure you answer the questions completely.</a:t>
            </a:r>
          </a:p>
          <a:p>
            <a:pPr lvl="2"/>
            <a:r>
              <a:rPr lang="en-US" dirty="0"/>
              <a:t>Ask the lab instructor for help if you have a question (you want a high lab grade).</a:t>
            </a:r>
          </a:p>
          <a:p>
            <a:pPr lvl="3"/>
            <a:r>
              <a:rPr lang="en-US" dirty="0"/>
              <a:t>Note this is not the same thing as asking the lab instructor for an answer. 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7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Needed for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408922"/>
            <a:ext cx="11027229" cy="4768041"/>
          </a:xfrm>
        </p:spPr>
        <p:txBody>
          <a:bodyPr/>
          <a:lstStyle/>
          <a:p>
            <a:r>
              <a:rPr lang="en-US" dirty="0"/>
              <a:t>Types of Variables: </a:t>
            </a:r>
          </a:p>
          <a:p>
            <a:pPr lvl="1"/>
            <a:r>
              <a:rPr lang="en-US" dirty="0"/>
              <a:t>Discrete Quantitative – results are numbers that represent a count (“the number of …”).</a:t>
            </a:r>
          </a:p>
          <a:p>
            <a:pPr lvl="1"/>
            <a:r>
              <a:rPr lang="en-US" dirty="0"/>
              <a:t>Continuous Quantitative – results are numbers that represent a measurement.</a:t>
            </a:r>
          </a:p>
          <a:p>
            <a:pPr lvl="1"/>
            <a:r>
              <a:rPr lang="en-US" dirty="0"/>
              <a:t>Categorical – numbers that are not counts or measurements and anything that is not a number.</a:t>
            </a:r>
          </a:p>
          <a:p>
            <a:endParaRPr lang="en-US" dirty="0"/>
          </a:p>
          <a:p>
            <a:r>
              <a:rPr lang="en-US" dirty="0"/>
              <a:t>Graphical Displays and Numerical Summaries:</a:t>
            </a:r>
          </a:p>
          <a:p>
            <a:pPr lvl="1"/>
            <a:r>
              <a:rPr lang="en-US" dirty="0"/>
              <a:t>To determine which graphical displays and numerical summaries are appropriate for a variable reference Table 2.1 on page 10.</a:t>
            </a:r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2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0" y="0"/>
            <a:ext cx="11204510" cy="944239"/>
          </a:xfrm>
        </p:spPr>
        <p:txBody>
          <a:bodyPr/>
          <a:lstStyle/>
          <a:p>
            <a:r>
              <a:rPr lang="en-US" dirty="0"/>
              <a:t>Data Collection for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0" y="944238"/>
            <a:ext cx="4187799" cy="5764471"/>
          </a:xfrm>
        </p:spPr>
        <p:txBody>
          <a:bodyPr/>
          <a:lstStyle/>
          <a:p>
            <a:r>
              <a:rPr lang="en-US" dirty="0"/>
              <a:t>All students enrolled in STAT 201 were asked to complete participate in a survey (the one you were emailed the link to and the one that was found in the Pre-Lab Introduction assignment).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89" y="836013"/>
            <a:ext cx="7854911" cy="46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7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7" y="111967"/>
            <a:ext cx="11241833" cy="860264"/>
          </a:xfrm>
        </p:spPr>
        <p:txBody>
          <a:bodyPr/>
          <a:lstStyle/>
          <a:p>
            <a:r>
              <a:rPr lang="en-US" dirty="0"/>
              <a:t>Accessing the Survey Data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9755"/>
            <a:ext cx="12008497" cy="5878286"/>
          </a:xfrm>
        </p:spPr>
        <p:txBody>
          <a:bodyPr>
            <a:normAutofit/>
          </a:bodyPr>
          <a:lstStyle/>
          <a:p>
            <a:r>
              <a:rPr lang="en-US" dirty="0"/>
              <a:t>Logon to a computer:</a:t>
            </a:r>
          </a:p>
          <a:p>
            <a:pPr lvl="1"/>
            <a:r>
              <a:rPr lang="en-US" dirty="0"/>
              <a:t>Work in pairs on the computers in the room (must work with someone from your table).  </a:t>
            </a:r>
          </a:p>
          <a:p>
            <a:pPr lvl="1"/>
            <a:r>
              <a:rPr lang="en-US" dirty="0"/>
              <a:t>You may use a laptop; however, you will have to print so at some point you are going to have to get on a computer in the room.  </a:t>
            </a:r>
          </a:p>
          <a:p>
            <a:r>
              <a:rPr lang="en-US" dirty="0"/>
              <a:t>Log onto StatCrunch.com:</a:t>
            </a:r>
          </a:p>
          <a:p>
            <a:pPr lvl="1"/>
            <a:r>
              <a:rPr lang="en-US" dirty="0">
                <a:hlinkClick r:id="rId2"/>
              </a:rPr>
              <a:t>www.statcrunch.com</a:t>
            </a:r>
            <a:endParaRPr lang="en-US" dirty="0"/>
          </a:p>
          <a:p>
            <a:pPr lvl="1"/>
            <a:r>
              <a:rPr lang="en-US" dirty="0"/>
              <a:t>Sign in using your </a:t>
            </a:r>
            <a:r>
              <a:rPr lang="en-US" dirty="0" err="1"/>
              <a:t>MyStatLab</a:t>
            </a:r>
            <a:r>
              <a:rPr lang="en-US" dirty="0"/>
              <a:t> ID and password.  </a:t>
            </a:r>
          </a:p>
          <a:p>
            <a:r>
              <a:rPr lang="en-US" dirty="0"/>
              <a:t>Navigate to the survey dataset created:</a:t>
            </a:r>
          </a:p>
          <a:p>
            <a:pPr lvl="1"/>
            <a:r>
              <a:rPr lang="en-US" dirty="0"/>
              <a:t>Click Explore</a:t>
            </a:r>
          </a:p>
          <a:p>
            <a:pPr lvl="1"/>
            <a:r>
              <a:rPr lang="en-US" dirty="0"/>
              <a:t>Select Data</a:t>
            </a:r>
          </a:p>
          <a:p>
            <a:pPr lvl="1"/>
            <a:r>
              <a:rPr lang="en-US" dirty="0"/>
              <a:t>Type in Name of Dataset in Browse all Search field on left side of screen (</a:t>
            </a:r>
            <a:r>
              <a:rPr lang="en-US" dirty="0">
                <a:solidFill>
                  <a:srgbClr val="FF0000"/>
                </a:solidFill>
              </a:rPr>
              <a:t>Or copy it</a:t>
            </a:r>
            <a:r>
              <a:rPr lang="en-US" dirty="0"/>
              <a:t>):</a:t>
            </a:r>
          </a:p>
          <a:p>
            <a:pPr lvl="2"/>
            <a:r>
              <a:rPr lang="en-US" altLang="zh-CN" sz="2800" dirty="0">
                <a:solidFill>
                  <a:srgbClr val="FF0000"/>
                </a:solidFill>
              </a:rPr>
              <a:t>Response to STAT 201 Fall 2019 Survey</a:t>
            </a:r>
            <a:endParaRPr lang="en-US" dirty="0"/>
          </a:p>
          <a:p>
            <a:r>
              <a:rPr lang="en-US" dirty="0"/>
              <a:t>Start Answering the questions on pages 13 and 14 of the lab book.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1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US" dirty="0"/>
              <a:t>Categorical vs Quantitative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948"/>
            <a:ext cx="10515600" cy="50540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1.  </a:t>
            </a:r>
            <a:r>
              <a:rPr lang="en-US" sz="2000" dirty="0"/>
              <a:t>One categorical variables Example:</a:t>
            </a:r>
          </a:p>
          <a:p>
            <a:pPr lvl="2"/>
            <a:r>
              <a:rPr lang="en-US" dirty="0"/>
              <a:t>Graph:   </a:t>
            </a:r>
            <a:r>
              <a:rPr lang="en-US" altLang="zh-CN" dirty="0"/>
              <a:t>Graph-&gt;Pie Chart-&gt;With Data-&gt; Choose Gender in Select columns -&gt; Compute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2. Choose another categorical variable, make a graph and save it in a word document, write one sentence to describe your observation.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78512" y="2782083"/>
            <a:ext cx="4833796" cy="3784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7906" y="3095957"/>
            <a:ext cx="315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Students who take Fall 2018 STAT 201: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11474"/>
            <a:ext cx="1185098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AutoNum type="arabicPeriod" startAt="2"/>
            </a:pPr>
            <a:r>
              <a:rPr lang="en-US" dirty="0"/>
              <a:t>One quantitative variables:</a:t>
            </a:r>
            <a:endParaRPr lang="en-US" sz="3200" dirty="0"/>
          </a:p>
          <a:p>
            <a:pPr lvl="1"/>
            <a:endParaRPr lang="en-US" sz="2800" dirty="0"/>
          </a:p>
          <a:p>
            <a:pPr lvl="2"/>
            <a:r>
              <a:rPr lang="en-US" sz="2800" dirty="0"/>
              <a:t>Graph-&gt;Histogram-&gt;text-&gt;compute</a:t>
            </a:r>
          </a:p>
          <a:p>
            <a:pPr lvl="2"/>
            <a:r>
              <a:rPr lang="en-US" sz="2800" dirty="0"/>
              <a:t>Stat-&gt; summary stats-&gt;columns-&gt;text-&gt;compute</a:t>
            </a:r>
          </a:p>
          <a:p>
            <a:pPr lvl="2"/>
            <a:endParaRPr lang="en-US" sz="2800" dirty="0"/>
          </a:p>
          <a:p>
            <a:pPr lvl="2"/>
            <a:r>
              <a:rPr lang="en-US" altLang="zh-CN" sz="2800" dirty="0"/>
              <a:t>Choose another quantitative variable, make a graph and save it in a word document, write one sentence to describe your observation.</a:t>
            </a:r>
          </a:p>
          <a:p>
            <a:pPr lvl="2"/>
            <a:endParaRPr lang="en-US" sz="2800" dirty="0"/>
          </a:p>
          <a:p>
            <a:pPr lvl="2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3820" y="3271192"/>
            <a:ext cx="338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How many text messages do you send per day?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Students who take STAT 201: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871" y="3327302"/>
            <a:ext cx="2590264" cy="2316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77" y="5765823"/>
            <a:ext cx="4219764" cy="967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21091" y="374386"/>
            <a:ext cx="375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Students who take Fall 2018 STAT 201: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2" y="869311"/>
            <a:ext cx="7020726" cy="577158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B7E6EC5-B0C3-4AD3-9828-40424630ED0B}"/>
              </a:ext>
            </a:extLst>
          </p:cNvPr>
          <p:cNvSpPr/>
          <p:nvPr/>
        </p:nvSpPr>
        <p:spPr>
          <a:xfrm>
            <a:off x="5427668" y="7437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800" dirty="0"/>
              <a:t>Graph-&gt;Bar plot-&gt;with data-&gt; select column gender-&gt; group by transportation-&gt; stack bars-&gt;value above bar-&gt;compute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C065C4-7046-46CD-8397-260A4038AEAB}"/>
              </a:ext>
            </a:extLst>
          </p:cNvPr>
          <p:cNvSpPr/>
          <p:nvPr/>
        </p:nvSpPr>
        <p:spPr>
          <a:xfrm>
            <a:off x="6293224" y="374192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000" dirty="0"/>
              <a:t>Choose other variables and make a graph, save it in a word document, write one sentence to describe your observation.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6A974-4F75-433B-907B-4A577911ED5D}"/>
              </a:ext>
            </a:extLst>
          </p:cNvPr>
          <p:cNvSpPr/>
          <p:nvPr/>
        </p:nvSpPr>
        <p:spPr>
          <a:xfrm>
            <a:off x="6674396" y="217105"/>
            <a:ext cx="27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3.Two Categorical variables: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960</Words>
  <Application>Microsoft Office PowerPoint</Application>
  <PresentationFormat>宽屏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Lab 2: Exploring Data with Graphical Displays and Numerical Summaries</vt:lpstr>
      <vt:lpstr>Introduction to Labs</vt:lpstr>
      <vt:lpstr>Introduction to Labs</vt:lpstr>
      <vt:lpstr>Concepts Needed for Lab 2</vt:lpstr>
      <vt:lpstr>Data Collection for Lab 2</vt:lpstr>
      <vt:lpstr>Accessing the Survey Data for Analysis</vt:lpstr>
      <vt:lpstr>Categorical vs Quantitative Review</vt:lpstr>
      <vt:lpstr>PowerPoint 演示文稿</vt:lpstr>
      <vt:lpstr>PowerPoint 演示文稿</vt:lpstr>
      <vt:lpstr>PowerPoint 演示文稿</vt:lpstr>
      <vt:lpstr>Before you Leave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Exploring Data with Graphical Displays and Numerical Summaries</dc:title>
  <dc:creator>Murphy</dc:creator>
  <cp:lastModifiedBy>Zhong Shan</cp:lastModifiedBy>
  <cp:revision>28</cp:revision>
  <cp:lastPrinted>2019-01-10T15:02:02Z</cp:lastPrinted>
  <dcterms:created xsi:type="dcterms:W3CDTF">2019-01-10T13:46:49Z</dcterms:created>
  <dcterms:modified xsi:type="dcterms:W3CDTF">2019-08-30T14:38:22Z</dcterms:modified>
</cp:coreProperties>
</file>