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8A44A3-8CBF-4E8E-89BD-EBD45B46251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DEAED4-B0DC-4B07-A768-6C543DBC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4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EF3A-D327-4A33-88C9-3FCBECA08C4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78FA-4B42-4FF9-8F37-8D2197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11:  Comparing Two Population Means with Independent Samples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341" y="3578184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201: Elementary Statistics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Imtiaz Ebna Mannan</a:t>
            </a:r>
          </a:p>
        </p:txBody>
      </p:sp>
    </p:spTree>
    <p:extLst>
      <p:ext uri="{BB962C8B-B14F-4D97-AF65-F5344CB8AC3E}">
        <p14:creationId xmlns:p14="http://schemas.microsoft.com/office/powerpoint/2010/main" val="377991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93" y="110684"/>
            <a:ext cx="10515600" cy="1325563"/>
          </a:xfrm>
        </p:spPr>
        <p:txBody>
          <a:bodyPr/>
          <a:lstStyle/>
          <a:p>
            <a:r>
              <a:rPr lang="en-US" dirty="0"/>
              <a:t>Question for the Lab: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5" y="1097280"/>
            <a:ext cx="11019845" cy="5079683"/>
          </a:xfrm>
        </p:spPr>
        <p:txBody>
          <a:bodyPr>
            <a:normAutofit/>
          </a:bodyPr>
          <a:lstStyle/>
          <a:p>
            <a:r>
              <a:rPr lang="en-US" sz="3500" dirty="0"/>
              <a:t>Bargain brand tissues are made much more cheaply than the name brand tissues, but are they of comparable quality?  </a:t>
            </a:r>
          </a:p>
          <a:p>
            <a:pPr lvl="1"/>
            <a:r>
              <a:rPr lang="en-US" sz="3500" dirty="0"/>
              <a:t>Average breaking strength is a key quality characteristic. </a:t>
            </a:r>
          </a:p>
          <a:p>
            <a:pPr lvl="1"/>
            <a:r>
              <a:rPr lang="en-US" sz="3500" dirty="0"/>
              <a:t>Target breaking strength:</a:t>
            </a:r>
          </a:p>
          <a:p>
            <a:pPr lvl="2"/>
            <a:r>
              <a:rPr lang="en-US" sz="3500" dirty="0"/>
              <a:t>We do not want the tissue to be so weak that it falls apart when picked up.</a:t>
            </a:r>
          </a:p>
          <a:p>
            <a:pPr lvl="2"/>
            <a:r>
              <a:rPr lang="en-US" sz="3500" dirty="0"/>
              <a:t>We do not want the tissue to be so strong that it feels like sandpaper on the nose.  </a:t>
            </a:r>
          </a:p>
        </p:txBody>
      </p:sp>
    </p:spTree>
    <p:extLst>
      <p:ext uri="{BB962C8B-B14F-4D97-AF65-F5344CB8AC3E}">
        <p14:creationId xmlns:p14="http://schemas.microsoft.com/office/powerpoint/2010/main" val="33772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7" y="182880"/>
            <a:ext cx="11186823" cy="545700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 for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7" y="728580"/>
            <a:ext cx="11186823" cy="5448383"/>
          </a:xfrm>
        </p:spPr>
        <p:txBody>
          <a:bodyPr>
            <a:normAutofit/>
          </a:bodyPr>
          <a:lstStyle/>
          <a:p>
            <a:r>
              <a:rPr lang="en-US" sz="4000" dirty="0"/>
              <a:t>Box of name brand facial tissue.</a:t>
            </a:r>
          </a:p>
          <a:p>
            <a:r>
              <a:rPr lang="en-US" sz="4000" dirty="0"/>
              <a:t>Box of bargain brand facial tissue. </a:t>
            </a:r>
          </a:p>
          <a:p>
            <a:r>
              <a:rPr lang="en-US" sz="4000" dirty="0"/>
              <a:t>2 embroidery hoops</a:t>
            </a:r>
          </a:p>
          <a:p>
            <a:r>
              <a:rPr lang="en-US" sz="4000" dirty="0"/>
              <a:t>15 one-ounce fishing weights.  </a:t>
            </a:r>
          </a:p>
          <a:p>
            <a:r>
              <a:rPr lang="en-US" sz="4000" dirty="0"/>
              <a:t>3 drink cups.  </a:t>
            </a:r>
          </a:p>
          <a:p>
            <a:endParaRPr lang="en-US" sz="4000" dirty="0"/>
          </a:p>
          <a:p>
            <a:r>
              <a:rPr lang="en-US" sz="4000" dirty="0"/>
              <a:t>Work in groups of 2/3/4 depending on your class .   </a:t>
            </a:r>
          </a:p>
        </p:txBody>
      </p:sp>
    </p:spTree>
    <p:extLst>
      <p:ext uri="{BB962C8B-B14F-4D97-AF65-F5344CB8AC3E}">
        <p14:creationId xmlns:p14="http://schemas.microsoft.com/office/powerpoint/2010/main" val="40093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7" y="71562"/>
            <a:ext cx="11186823" cy="1118194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Determine Random Order of Bargain and Name Brand Tissues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05" y="1189756"/>
            <a:ext cx="11720223" cy="55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Instead of measuring 15 tissues of one brand followed by 15 of the second brand, we will randomize the order in which we measure the tissues.   </a:t>
            </a:r>
          </a:p>
          <a:p>
            <a:r>
              <a:rPr lang="en-US" dirty="0"/>
              <a:t>Software is used to determine the random order of tissues.  </a:t>
            </a:r>
          </a:p>
          <a:p>
            <a:r>
              <a:rPr lang="en-US" dirty="0" err="1"/>
              <a:t>StatCrunch</a:t>
            </a:r>
            <a:r>
              <a:rPr lang="en-US" dirty="0"/>
              <a:t> Commands:</a:t>
            </a:r>
          </a:p>
          <a:p>
            <a:pPr lvl="1"/>
            <a:r>
              <a:rPr lang="en-US" sz="3000" dirty="0"/>
              <a:t>In Column 1 type “Name” in the first 15 rows and type “Bargain” in the next 15 rows.</a:t>
            </a:r>
          </a:p>
          <a:p>
            <a:pPr lvl="2"/>
            <a:r>
              <a:rPr lang="en-US" sz="3000" dirty="0"/>
              <a:t>You should have 30 rows of data – 15 with Name and 15 with Bargain.</a:t>
            </a:r>
          </a:p>
          <a:p>
            <a:pPr lvl="1"/>
            <a:r>
              <a:rPr lang="en-US" sz="3000" dirty="0"/>
              <a:t>Data -&gt; Sample -&gt; Select var1 -&gt; Sample size = 30</a:t>
            </a:r>
          </a:p>
          <a:p>
            <a:pPr lvl="2"/>
            <a:r>
              <a:rPr lang="en-US" sz="3000" dirty="0"/>
              <a:t>We do not want to sample with replacement – DO NOT check this option.   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 A column that contains 30 different rows with the order of Name and Bargain Randomly Generated.  </a:t>
            </a:r>
          </a:p>
          <a:p>
            <a:pPr lvl="1"/>
            <a:r>
              <a:rPr lang="en-US" dirty="0"/>
              <a:t>Output goes in column 2 of table 11.1 page 85.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KEEP OUTPUT IN STATCRUNCH BECAUSE YOU WILL NEED IT LATER.  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2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7" y="119270"/>
            <a:ext cx="11186823" cy="8319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(make sure you follow the order of tissues from column 2 in table 11.1)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03" y="951216"/>
            <a:ext cx="11632759" cy="5719927"/>
          </a:xfrm>
        </p:spPr>
        <p:txBody>
          <a:bodyPr>
            <a:noAutofit/>
          </a:bodyPr>
          <a:lstStyle/>
          <a:p>
            <a:r>
              <a:rPr lang="en-US" sz="3500" dirty="0"/>
              <a:t>Setting up the embroidery hoop: </a:t>
            </a:r>
          </a:p>
          <a:p>
            <a:pPr lvl="1"/>
            <a:r>
              <a:rPr lang="en-US" sz="3500" dirty="0"/>
              <a:t>Lay the inner ring of the embroidery hoop on the table.   </a:t>
            </a:r>
          </a:p>
          <a:p>
            <a:pPr lvl="1"/>
            <a:r>
              <a:rPr lang="en-US" sz="3500" dirty="0"/>
              <a:t>Separate the tissues into a single ply.  </a:t>
            </a:r>
          </a:p>
          <a:p>
            <a:pPr lvl="2"/>
            <a:r>
              <a:rPr lang="en-US" sz="3500" dirty="0"/>
              <a:t>They are two ply to begin with.  </a:t>
            </a:r>
          </a:p>
          <a:p>
            <a:pPr lvl="1"/>
            <a:r>
              <a:rPr lang="en-US" sz="3500" dirty="0"/>
              <a:t>Place a single ply tissue over the inner ring.  </a:t>
            </a:r>
          </a:p>
          <a:p>
            <a:pPr lvl="1"/>
            <a:r>
              <a:rPr lang="en-US" sz="3500" dirty="0"/>
              <a:t>Place the outer ring over the inner ring and the tissue.  </a:t>
            </a:r>
          </a:p>
          <a:p>
            <a:pPr lvl="1"/>
            <a:r>
              <a:rPr lang="en-US" sz="3500" dirty="0"/>
              <a:t>Tighten the outer ring so that the tissue is secure and pulled tight.  </a:t>
            </a:r>
          </a:p>
          <a:p>
            <a:pPr lvl="1"/>
            <a:r>
              <a:rPr lang="en-US" sz="3500" dirty="0"/>
              <a:t>If there are wrinkles in the tissue or the tissue tears, start over.  </a:t>
            </a:r>
          </a:p>
        </p:txBody>
      </p:sp>
    </p:spTree>
    <p:extLst>
      <p:ext uri="{BB962C8B-B14F-4D97-AF65-F5344CB8AC3E}">
        <p14:creationId xmlns:p14="http://schemas.microsoft.com/office/powerpoint/2010/main" val="132137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34" y="159026"/>
            <a:ext cx="11147066" cy="808093"/>
          </a:xfrm>
        </p:spPr>
        <p:txBody>
          <a:bodyPr/>
          <a:lstStyle/>
          <a:p>
            <a:r>
              <a:rPr lang="en-US" dirty="0"/>
              <a:t>Once the Embroidery Hoop is Set Up: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34" y="967118"/>
            <a:ext cx="11569148" cy="5592707"/>
          </a:xfrm>
        </p:spPr>
        <p:txBody>
          <a:bodyPr/>
          <a:lstStyle/>
          <a:p>
            <a:r>
              <a:rPr lang="en-US" dirty="0"/>
              <a:t>Set the embroidery hoop on top of the three inverted drink cups as shown in the book.   </a:t>
            </a:r>
          </a:p>
          <a:p>
            <a:r>
              <a:rPr lang="en-US" dirty="0"/>
              <a:t>Gently place the first one-ounce fishing weight at the center of the tissue. </a:t>
            </a:r>
          </a:p>
          <a:p>
            <a:pPr lvl="1"/>
            <a:r>
              <a:rPr lang="en-US" dirty="0"/>
              <a:t>DO NOT DROP the WEIGHT.   </a:t>
            </a:r>
          </a:p>
          <a:p>
            <a:r>
              <a:rPr lang="en-US" dirty="0"/>
              <a:t>Wait three seconds before adding another weight.  </a:t>
            </a:r>
          </a:p>
          <a:p>
            <a:r>
              <a:rPr lang="en-US" dirty="0"/>
              <a:t>Continue adding weights – one at a time – carefully near the center of the tissue.  Wait three seconds before adding another weight. </a:t>
            </a:r>
          </a:p>
          <a:p>
            <a:r>
              <a:rPr lang="en-US" dirty="0"/>
              <a:t>When the tissue breaks or tears, note how many weights were used.   Include the final weight that caused the tissue to tear in your count.  </a:t>
            </a:r>
          </a:p>
          <a:p>
            <a:r>
              <a:rPr lang="en-US" dirty="0"/>
              <a:t>Fill in Table 11.1 on page 85.   </a:t>
            </a:r>
          </a:p>
        </p:txBody>
      </p:sp>
    </p:spTree>
    <p:extLst>
      <p:ext uri="{BB962C8B-B14F-4D97-AF65-F5344CB8AC3E}">
        <p14:creationId xmlns:p14="http://schemas.microsoft.com/office/powerpoint/2010/main" val="142388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69" y="0"/>
            <a:ext cx="11036411" cy="56454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Analysis: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9" y="564544"/>
            <a:ext cx="11823590" cy="6106600"/>
          </a:xfrm>
        </p:spPr>
        <p:txBody>
          <a:bodyPr>
            <a:noAutofit/>
          </a:bodyPr>
          <a:lstStyle/>
          <a:p>
            <a:r>
              <a:rPr lang="en-US" dirty="0"/>
              <a:t>Enter Data in </a:t>
            </a:r>
            <a:r>
              <a:rPr lang="en-US" dirty="0" err="1"/>
              <a:t>StatCrunch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Label the column you created with the random order as Brand.</a:t>
            </a:r>
          </a:p>
          <a:p>
            <a:pPr lvl="1"/>
            <a:r>
              <a:rPr lang="en-US" sz="2800" dirty="0"/>
              <a:t>Create column with the breaking strengths label Strength.  </a:t>
            </a:r>
          </a:p>
          <a:p>
            <a:r>
              <a:rPr lang="en-US" dirty="0"/>
              <a:t>Create side-by-side Boxplots.  </a:t>
            </a:r>
          </a:p>
          <a:p>
            <a:pPr lvl="1"/>
            <a:r>
              <a:rPr lang="en-US" sz="2800" dirty="0"/>
              <a:t>Graph -&gt; Boxplot -&gt; Select Column = Strength -&gt; Group By: Brand. -&gt; Compute. </a:t>
            </a:r>
          </a:p>
          <a:p>
            <a:pPr lvl="1"/>
            <a:r>
              <a:rPr lang="en-US" sz="2800" dirty="0"/>
              <a:t>Should have two side by side boxplots one with bargain and one with name.</a:t>
            </a:r>
          </a:p>
          <a:p>
            <a:pPr lvl="1"/>
            <a:r>
              <a:rPr lang="en-US" sz="2800" dirty="0"/>
              <a:t>Copy into Word.   </a:t>
            </a:r>
          </a:p>
          <a:p>
            <a:r>
              <a:rPr lang="en-US" dirty="0"/>
              <a:t>Compute descriptive Statistics for breaking strength for the samples of both brands</a:t>
            </a:r>
          </a:p>
          <a:p>
            <a:pPr lvl="1"/>
            <a:r>
              <a:rPr lang="en-US" sz="2800" dirty="0"/>
              <a:t>Stat -&gt; Summary Stats -&gt; Column Select Column = Strength -&gt; Group By: Brand. -&gt; Limit Statistics to those in table 11.2 -&gt; Compute.</a:t>
            </a:r>
          </a:p>
          <a:p>
            <a:pPr lvl="1"/>
            <a:r>
              <a:rPr lang="en-US" sz="2800" dirty="0"/>
              <a:t>Fill in table 11.2 rounding to two decimal places. </a:t>
            </a:r>
          </a:p>
        </p:txBody>
      </p:sp>
    </p:spTree>
    <p:extLst>
      <p:ext uri="{BB962C8B-B14F-4D97-AF65-F5344CB8AC3E}">
        <p14:creationId xmlns:p14="http://schemas.microsoft.com/office/powerpoint/2010/main" val="407316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1" y="95415"/>
            <a:ext cx="11162969" cy="823996"/>
          </a:xfrm>
        </p:spPr>
        <p:txBody>
          <a:bodyPr/>
          <a:lstStyle/>
          <a:p>
            <a:r>
              <a:rPr lang="en-US" dirty="0"/>
              <a:t>Data Analysis: (Inferences)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85" y="919410"/>
            <a:ext cx="11863346" cy="59385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Determine if sample variances are nearly equal.  </a:t>
            </a:r>
          </a:p>
          <a:p>
            <a:pPr lvl="1"/>
            <a:r>
              <a:rPr lang="en-US" dirty="0"/>
              <a:t>If nearly equal then used Pooled Variance two sample t test. (</a:t>
            </a:r>
            <a:r>
              <a:rPr lang="en-US" i="1" dirty="0"/>
              <a:t>this is the default</a:t>
            </a:r>
            <a:r>
              <a:rPr lang="en-US" dirty="0"/>
              <a:t>).   </a:t>
            </a:r>
          </a:p>
          <a:p>
            <a:pPr lvl="1"/>
            <a:r>
              <a:rPr lang="en-US" dirty="0"/>
              <a:t>If not then do not use Pooled Variance two sample t test. </a:t>
            </a:r>
          </a:p>
          <a:p>
            <a:r>
              <a:rPr lang="en-US" dirty="0" err="1"/>
              <a:t>StatCrunch</a:t>
            </a:r>
            <a:r>
              <a:rPr lang="en-US" dirty="0"/>
              <a:t> Commands: </a:t>
            </a:r>
            <a:r>
              <a:rPr lang="en-US" dirty="0">
                <a:solidFill>
                  <a:srgbClr val="FF0000"/>
                </a:solidFill>
              </a:rPr>
              <a:t>(will provide on a handout since it is a little confusing).</a:t>
            </a:r>
            <a:endParaRPr lang="en-US" dirty="0"/>
          </a:p>
          <a:p>
            <a:pPr lvl="1"/>
            <a:r>
              <a:rPr lang="en-US" dirty="0"/>
              <a:t>Stat -&gt; T Stat -&gt; Two- Sample -&gt; with Data -&gt; </a:t>
            </a:r>
          </a:p>
          <a:p>
            <a:pPr lvl="2"/>
            <a:r>
              <a:rPr lang="en-US" dirty="0"/>
              <a:t>Sample 1:</a:t>
            </a:r>
          </a:p>
          <a:p>
            <a:pPr lvl="3"/>
            <a:r>
              <a:rPr lang="en-US" dirty="0"/>
              <a:t>Values in: Strength</a:t>
            </a:r>
          </a:p>
          <a:p>
            <a:pPr lvl="3"/>
            <a:r>
              <a:rPr lang="en-US" dirty="0"/>
              <a:t>Where: Click Build -&gt; From Columns: Select Brand then click Add Column -&gt; select ‘=‘ from calculator -&gt; Values: select “Name” then click Add -&gt; Okay</a:t>
            </a:r>
          </a:p>
          <a:p>
            <a:pPr lvl="2"/>
            <a:r>
              <a:rPr lang="en-US" dirty="0"/>
              <a:t>Sample 2:</a:t>
            </a:r>
          </a:p>
          <a:p>
            <a:pPr lvl="3"/>
            <a:r>
              <a:rPr lang="en-US" dirty="0"/>
              <a:t>Values in: Strength</a:t>
            </a:r>
          </a:p>
          <a:p>
            <a:pPr lvl="3"/>
            <a:r>
              <a:rPr lang="en-US" dirty="0"/>
              <a:t>Where: Click Build -&gt; From Columns: Select Brand then click Add Column -&gt; select ‘=‘ from calculator -&gt; Values: select “Bargain” then click Add -&gt; Okay</a:t>
            </a:r>
          </a:p>
          <a:p>
            <a:pPr lvl="2"/>
            <a:r>
              <a:rPr lang="en-US" dirty="0"/>
              <a:t>Based on Answer above: </a:t>
            </a:r>
            <a:r>
              <a:rPr lang="en-US" i="1" dirty="0"/>
              <a:t>check</a:t>
            </a:r>
            <a:r>
              <a:rPr lang="en-US" dirty="0"/>
              <a:t> pool variances or </a:t>
            </a:r>
            <a:r>
              <a:rPr lang="en-US" i="1" dirty="0"/>
              <a:t>uncheck</a:t>
            </a:r>
            <a:r>
              <a:rPr lang="en-US" dirty="0"/>
              <a:t> pool variances.  </a:t>
            </a:r>
          </a:p>
          <a:p>
            <a:pPr lvl="2"/>
            <a:r>
              <a:rPr lang="en-US" dirty="0"/>
              <a:t>Select Hypothesis test or confidence interval.  </a:t>
            </a:r>
          </a:p>
          <a:p>
            <a:pPr lvl="2"/>
            <a:r>
              <a:rPr lang="en-US" dirty="0"/>
              <a:t>Click compute</a:t>
            </a:r>
          </a:p>
          <a:p>
            <a:r>
              <a:rPr lang="en-US" dirty="0"/>
              <a:t>Find a 95% confidence interval for the difference in population mean breaking strengths, in the order (Name brand </a:t>
            </a:r>
            <a:r>
              <a:rPr lang="en-US" i="1" dirty="0"/>
              <a:t>K</a:t>
            </a:r>
            <a:r>
              <a:rPr lang="en-US" dirty="0"/>
              <a:t> – Bargain brand </a:t>
            </a:r>
            <a:r>
              <a:rPr lang="en-US" i="1" dirty="0"/>
              <a:t>P</a:t>
            </a:r>
            <a:r>
              <a:rPr lang="en-US" dirty="0"/>
              <a:t>).   Fill in table 11.3 rounding to two decimal places.  </a:t>
            </a:r>
          </a:p>
          <a:p>
            <a:r>
              <a:rPr lang="en-US" dirty="0"/>
              <a:t>Performa a hypothesis test to determine whether the population mean breaking strength differs between the two brands (two-tailed test).  Fill in table 11.4 rounding to three decimal places.   </a:t>
            </a:r>
          </a:p>
        </p:txBody>
      </p:sp>
    </p:spTree>
    <p:extLst>
      <p:ext uri="{BB962C8B-B14F-4D97-AF65-F5344CB8AC3E}">
        <p14:creationId xmlns:p14="http://schemas.microsoft.com/office/powerpoint/2010/main" val="96634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79513"/>
            <a:ext cx="11514151" cy="413469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4" y="492981"/>
            <a:ext cx="11863347" cy="62338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Interpretation Notes for Confidence Intervals:</a:t>
            </a:r>
          </a:p>
          <a:p>
            <a:pPr lvl="1"/>
            <a:r>
              <a:rPr lang="en-US" dirty="0"/>
              <a:t>Confidence Interval:</a:t>
            </a:r>
            <a:endParaRPr lang="en-US" sz="3200" dirty="0"/>
          </a:p>
          <a:p>
            <a:pPr lvl="2"/>
            <a:r>
              <a:rPr lang="en-US" dirty="0"/>
              <a:t>If both values in confidence interval are positive, this suggests that group A has the greater mean.  </a:t>
            </a:r>
            <a:endParaRPr lang="en-US" sz="2800" dirty="0"/>
          </a:p>
          <a:p>
            <a:pPr lvl="3"/>
            <a:r>
              <a:rPr lang="en-US" dirty="0"/>
              <a:t>We are </a:t>
            </a:r>
            <a:r>
              <a:rPr lang="en-US" u="sng" dirty="0"/>
              <a:t>	</a:t>
            </a:r>
            <a:r>
              <a:rPr lang="en-US" dirty="0"/>
              <a:t>% confident that the population mean for group A is at least the lower bound and at most the upper bound units greater than the population mean for group B.  </a:t>
            </a:r>
            <a:endParaRPr lang="en-US" sz="2400" dirty="0"/>
          </a:p>
          <a:p>
            <a:pPr lvl="2"/>
            <a:r>
              <a:rPr lang="en-US" dirty="0"/>
              <a:t>If both value in confidence interval are negative, this suggest that group B has the greater mean.  </a:t>
            </a:r>
            <a:endParaRPr lang="en-US" sz="2800" dirty="0"/>
          </a:p>
          <a:p>
            <a:pPr lvl="3"/>
            <a:r>
              <a:rPr lang="en-US" dirty="0"/>
              <a:t>We are </a:t>
            </a:r>
            <a:r>
              <a:rPr lang="en-US" u="sng" dirty="0"/>
              <a:t>	</a:t>
            </a:r>
            <a:r>
              <a:rPr lang="en-US" dirty="0"/>
              <a:t>% confident that the population mean for group B is at least the upper bound </a:t>
            </a:r>
            <a:r>
              <a:rPr lang="en-US" i="1" dirty="0"/>
              <a:t>(do not include the negative sign)</a:t>
            </a:r>
            <a:r>
              <a:rPr lang="en-US" dirty="0"/>
              <a:t> and at most the lower bound </a:t>
            </a:r>
            <a:r>
              <a:rPr lang="en-US" i="1" dirty="0"/>
              <a:t>(do not include the negative sign) </a:t>
            </a:r>
            <a:r>
              <a:rPr lang="en-US" dirty="0"/>
              <a:t>units greater than the population mean for group A.  </a:t>
            </a:r>
            <a:endParaRPr lang="en-US" sz="2400" dirty="0"/>
          </a:p>
          <a:p>
            <a:pPr lvl="2"/>
            <a:r>
              <a:rPr lang="en-US" dirty="0"/>
              <a:t>If lower value is negative and upper value is positive, this suggest neither group has a greater mean.  </a:t>
            </a:r>
            <a:endParaRPr lang="en-US" sz="2800" dirty="0"/>
          </a:p>
          <a:p>
            <a:pPr lvl="3"/>
            <a:r>
              <a:rPr lang="en-US" dirty="0"/>
              <a:t>We are </a:t>
            </a:r>
            <a:r>
              <a:rPr lang="en-US" u="sng" dirty="0"/>
              <a:t>	</a:t>
            </a:r>
            <a:r>
              <a:rPr lang="en-US" dirty="0"/>
              <a:t>% confident that is it unclear whether group A or group B has the greater population mean.  If group A has the greater population mean, it is by at most the upper bound units and if group B has the greater population mean, it is by at most the lower bounds units.  </a:t>
            </a:r>
            <a:endParaRPr lang="en-US" sz="2400" dirty="0"/>
          </a:p>
          <a:p>
            <a:r>
              <a:rPr lang="en-US" dirty="0"/>
              <a:t>Interpretation Notes for Hypothesis Tests:</a:t>
            </a:r>
          </a:p>
          <a:p>
            <a:pPr lvl="2"/>
            <a:r>
              <a:rPr lang="en-US" dirty="0"/>
              <a:t>If p-value &lt; α:</a:t>
            </a:r>
            <a:endParaRPr lang="en-US" sz="2800" dirty="0"/>
          </a:p>
          <a:p>
            <a:pPr lvl="3"/>
            <a:r>
              <a:rPr lang="en-US" dirty="0"/>
              <a:t>With p-value = </a:t>
            </a:r>
            <a:r>
              <a:rPr lang="en-US" u="sng" dirty="0"/>
              <a:t>		</a:t>
            </a:r>
            <a:r>
              <a:rPr lang="en-US" dirty="0"/>
              <a:t>, we have sufficient evidence that (state the alternative hypothesis is context).  </a:t>
            </a:r>
            <a:endParaRPr lang="en-US" sz="2400" dirty="0"/>
          </a:p>
          <a:p>
            <a:pPr lvl="2"/>
            <a:r>
              <a:rPr lang="en-US" dirty="0"/>
              <a:t>If p-value ≥ α:</a:t>
            </a:r>
            <a:endParaRPr lang="en-US" sz="2800" dirty="0"/>
          </a:p>
          <a:p>
            <a:pPr lvl="3"/>
            <a:r>
              <a:rPr lang="en-US" dirty="0"/>
              <a:t>With p-value = </a:t>
            </a:r>
            <a:r>
              <a:rPr lang="en-US" u="sng" dirty="0"/>
              <a:t>		</a:t>
            </a:r>
            <a:r>
              <a:rPr lang="en-US" dirty="0"/>
              <a:t>, we have insufficient evidence that (state the alternative hypothesis is context). 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1135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Lab 11:  Comparing Two Population Means with Independent Samples</vt:lpstr>
      <vt:lpstr>Question for the Lab:</vt:lpstr>
      <vt:lpstr>Set Up for the Lab</vt:lpstr>
      <vt:lpstr>Determine Random Order of Bargain and Name Brand Tissues</vt:lpstr>
      <vt:lpstr>Data Collection (make sure you follow the order of tissues from column 2 in table 11.1)</vt:lpstr>
      <vt:lpstr>Once the Embroidery Hoop is Set Up:</vt:lpstr>
      <vt:lpstr>Data Analysis: Descriptive Statistics</vt:lpstr>
      <vt:lpstr>Data Analysis: (Inferences)</vt:lpstr>
      <vt:lpstr>Discussion Questions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11:  Comparing Two Population Means with Independent Samples</dc:title>
  <dc:creator>Murphy</dc:creator>
  <cp:lastModifiedBy>Ebna Mannan, Imtiaz</cp:lastModifiedBy>
  <cp:revision>10</cp:revision>
  <cp:lastPrinted>2016-11-15T15:25:46Z</cp:lastPrinted>
  <dcterms:created xsi:type="dcterms:W3CDTF">2016-11-15T14:45:40Z</dcterms:created>
  <dcterms:modified xsi:type="dcterms:W3CDTF">2021-11-02T18:26:18Z</dcterms:modified>
</cp:coreProperties>
</file>