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2"/>
  </p:handoutMasterIdLst>
  <p:sldIdLst>
    <p:sldId id="256" r:id="rId2"/>
    <p:sldId id="267" r:id="rId3"/>
    <p:sldId id="268" r:id="rId4"/>
    <p:sldId id="258" r:id="rId5"/>
    <p:sldId id="269" r:id="rId6"/>
    <p:sldId id="273" r:id="rId7"/>
    <p:sldId id="262" r:id="rId8"/>
    <p:sldId id="274" r:id="rId9"/>
    <p:sldId id="272" r:id="rId10"/>
    <p:sldId id="265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BED9-7D2F-4BF1-AFC6-C42B6F2BE44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F3D20-C8AA-4BBD-AA38-F2D66AA698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876" y="3510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1:  Are You Smarter Than a Random Number Generator?</a:t>
            </a:r>
          </a:p>
        </p:txBody>
      </p:sp>
      <p:sp>
        <p:nvSpPr>
          <p:cNvPr id="4" name="Subtitle 2"/>
          <p:cNvSpPr txBox="1"/>
          <p:nvPr/>
        </p:nvSpPr>
        <p:spPr>
          <a:xfrm>
            <a:off x="919065" y="3049585"/>
            <a:ext cx="10353870" cy="36851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3 Reports will be returned – keep these in case of an issue with the gradebook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to leave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5" y="1235676"/>
            <a:ext cx="11106665" cy="4941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Turn in pages 5-8 from the lab book. </a:t>
            </a:r>
            <a:r>
              <a:rPr lang="en-US" i="1" dirty="0"/>
              <a:t>Everyone needs to turn in their own work (and individual copies of the printed output) </a:t>
            </a:r>
          </a:p>
          <a:p>
            <a:pPr lvl="1"/>
            <a:r>
              <a:rPr lang="en-US" dirty="0"/>
              <a:t>Make sure tables are filled in </a:t>
            </a:r>
          </a:p>
          <a:p>
            <a:pPr lvl="1"/>
            <a:r>
              <a:rPr lang="en-US" dirty="0"/>
              <a:t>Make sure you answer all questions completely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QUESTION HINTS: </a:t>
            </a:r>
          </a:p>
          <a:p>
            <a:r>
              <a:rPr lang="en-US" dirty="0"/>
              <a:t>2 – 5.  Look at boxplot and see where the true parameters fall on the boxplots.   </a:t>
            </a:r>
          </a:p>
          <a:p>
            <a:pPr lvl="1"/>
            <a:r>
              <a:rPr lang="en-US" dirty="0"/>
              <a:t>For describing the bias of the statistics: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Positively biased if sample statistics are greater than true population parameters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Negatively biased if sample statistics are less than true population parameters</a:t>
            </a:r>
            <a:r>
              <a:rPr lang="en-US" dirty="0"/>
              <a:t>.  </a:t>
            </a:r>
          </a:p>
          <a:p>
            <a:r>
              <a:rPr lang="en-US" dirty="0">
                <a:solidFill>
                  <a:srgbClr val="0070C0"/>
                </a:solidFill>
              </a:rPr>
              <a:t>6.  You would think that the random sample would be better but based on past labs sometimes the judgment sample gave better results.   (experienced person might really outperformance random samples)</a:t>
            </a:r>
          </a:p>
          <a:p>
            <a:r>
              <a:rPr lang="en-US" dirty="0"/>
              <a:t>8.  Read reality check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Each</a:t>
            </a:r>
            <a:r>
              <a:rPr lang="en-US" dirty="0"/>
              <a:t> table should have the following: </a:t>
            </a:r>
          </a:p>
          <a:p>
            <a:pPr lvl="1"/>
            <a:r>
              <a:rPr lang="en-US" dirty="0"/>
              <a:t>3 boxes  with numbered compartments  </a:t>
            </a:r>
          </a:p>
          <a:p>
            <a:pPr lvl="2"/>
            <a:r>
              <a:rPr lang="en-US" sz="2400" dirty="0"/>
              <a:t>Total of 51 Marbles in the three boxes  (one in each compartment) </a:t>
            </a:r>
          </a:p>
          <a:p>
            <a:pPr lvl="2"/>
            <a:endParaRPr lang="en-US" sz="2400" dirty="0"/>
          </a:p>
          <a:p>
            <a:pPr lvl="1"/>
            <a:r>
              <a:rPr lang="en-US" dirty="0"/>
              <a:t>A scale measuring accurately to the nearest gram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vs Judgment Sampling</a:t>
            </a:r>
          </a:p>
          <a:p>
            <a:pPr lvl="1"/>
            <a:r>
              <a:rPr lang="en-US" sz="3100" dirty="0"/>
              <a:t>A simple random sample of n subjects from a population is one in which each possible sample of that size has the same chance of being selected.  </a:t>
            </a:r>
          </a:p>
          <a:p>
            <a:pPr lvl="1"/>
            <a:r>
              <a:rPr lang="en-US" sz="3100" dirty="0"/>
              <a:t>A sample that is taken using someone’s best judgment of subjects that they feel would be representative of the entire population. 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You work at an environmental consulting firm examining a small, once-contaminated waste dump after years of decontamination treatment.  </a:t>
            </a:r>
          </a:p>
          <a:p>
            <a:r>
              <a:rPr lang="en-US" sz="3500" dirty="0"/>
              <a:t>There are 51 possible locations to test but you only have money to test five locations.  </a:t>
            </a:r>
          </a:p>
          <a:p>
            <a:endParaRPr lang="en-US" sz="3500" dirty="0"/>
          </a:p>
          <a:p>
            <a:pPr marL="0" indent="0">
              <a:buNone/>
            </a:pPr>
            <a:r>
              <a:rPr lang="en-US" sz="3500" dirty="0"/>
              <a:t>Objective: Which sampling method gives a result closer to the true value?  </a:t>
            </a:r>
          </a:p>
          <a:p>
            <a:endParaRPr lang="en-US" sz="3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sampling locations are numbered 1-51, where the weight of each marble in the boxes represent the level of contamination at that sampling location.</a:t>
            </a:r>
          </a:p>
          <a:p>
            <a:r>
              <a:rPr lang="en-US" dirty="0"/>
              <a:t>Each student must gather his/her own samples by both methods. If not, the experiment will be contaminated, as the samples will not be independent.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Collection</a:t>
            </a:r>
            <a:br>
              <a:rPr lang="en-US" dirty="0"/>
            </a:br>
            <a:r>
              <a:rPr lang="en-US" dirty="0"/>
              <a:t>	Method 1: Random Sampling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1507958"/>
            <a:ext cx="10984832" cy="4669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you can copy and paste the code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# press ctrl + enter to run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generate a sequence of 1 to 51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x&lt;-seq(1,51)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generate 5 number with </a:t>
            </a:r>
            <a:r>
              <a:rPr lang="en-US" dirty="0" err="1">
                <a:solidFill>
                  <a:schemeClr val="accent1"/>
                </a:solidFill>
              </a:rPr>
              <a:t>replacemant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sample(x,5,replace=FALSE)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use question mark in front of command to see detail information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?sample(x,5,replace=FALSE)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59" y="471291"/>
            <a:ext cx="10900719" cy="7433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</a:t>
            </a:r>
            <a:br>
              <a:rPr lang="en-US" dirty="0"/>
            </a:br>
            <a:r>
              <a:rPr lang="en-US" dirty="0"/>
              <a:t>	Method 2: Taking the Judgment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692320"/>
            <a:ext cx="11123141" cy="5064855"/>
          </a:xfrm>
        </p:spPr>
        <p:txBody>
          <a:bodyPr>
            <a:normAutofit/>
          </a:bodyPr>
          <a:lstStyle/>
          <a:p>
            <a:r>
              <a:rPr lang="en-US" dirty="0"/>
              <a:t>Each student should select five objects they think are a representative sample. Do not watch each other when choosing samples (must preserve independence)  </a:t>
            </a:r>
          </a:p>
          <a:p>
            <a:pPr lvl="1"/>
            <a:r>
              <a:rPr lang="en-US" dirty="0"/>
              <a:t>Choose a combination of the five objects you think can best serve as a sample for the whole box.  </a:t>
            </a:r>
          </a:p>
          <a:p>
            <a:r>
              <a:rPr lang="en-US" dirty="0"/>
              <a:t>Don’t worry about the fact that you might have bad judgment.</a:t>
            </a:r>
          </a:p>
          <a:p>
            <a:r>
              <a:rPr lang="en-US" dirty="0"/>
              <a:t>Fill in table 1-2 on page 5.  </a:t>
            </a:r>
          </a:p>
          <a:p>
            <a:r>
              <a:rPr lang="en-US" dirty="0"/>
              <a:t>Weigh each marble individually (one at a time and </a:t>
            </a:r>
            <a:r>
              <a:rPr lang="en-US" dirty="0">
                <a:solidFill>
                  <a:srgbClr val="C00000"/>
                </a:solidFill>
              </a:rPr>
              <a:t>putting them back where you got them fro</a:t>
            </a:r>
            <a:r>
              <a:rPr lang="en-US" dirty="0"/>
              <a:t>m).</a:t>
            </a:r>
          </a:p>
          <a:p>
            <a:r>
              <a:rPr lang="en-US" dirty="0"/>
              <a:t>Find the sample mean and standard deviation.    </a:t>
            </a:r>
          </a:p>
          <a:p>
            <a:r>
              <a:rPr lang="en-US" dirty="0"/>
              <a:t>Do calculations by hand and then check them using the software.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87" y="176088"/>
            <a:ext cx="10515600" cy="1325563"/>
          </a:xfrm>
        </p:spPr>
        <p:txBody>
          <a:bodyPr/>
          <a:lstStyle/>
          <a:p>
            <a:r>
              <a:rPr lang="en-US" dirty="0"/>
              <a:t>Data Collection : Combining Class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57" y="1187116"/>
            <a:ext cx="10515600" cy="4973805"/>
          </a:xfrm>
        </p:spPr>
        <p:txBody>
          <a:bodyPr>
            <a:normAutofit/>
          </a:bodyPr>
          <a:lstStyle/>
          <a:p>
            <a:r>
              <a:rPr lang="en-US" dirty="0"/>
              <a:t>Each student will share the mean and standard deviation for the random sample and the judgment sample.   </a:t>
            </a:r>
          </a:p>
          <a:p>
            <a:r>
              <a:rPr lang="en-US" dirty="0"/>
              <a:t>All students should fill in table 1.3 on page 6.   </a:t>
            </a:r>
          </a:p>
          <a:p>
            <a:r>
              <a:rPr lang="en-US" dirty="0"/>
              <a:t>Enter the data (at this point all students in the class have the same data and you may work in groups up to four members).  </a:t>
            </a:r>
          </a:p>
          <a:p>
            <a:pPr lvl="1"/>
            <a:r>
              <a:rPr lang="en-US" dirty="0"/>
              <a:t>Columns to create:   </a:t>
            </a:r>
            <a:r>
              <a:rPr lang="en-US" dirty="0" err="1"/>
              <a:t>RSmean</a:t>
            </a:r>
            <a:r>
              <a:rPr lang="en-US" dirty="0"/>
              <a:t>, </a:t>
            </a:r>
            <a:r>
              <a:rPr lang="en-US" dirty="0" err="1"/>
              <a:t>JSmean</a:t>
            </a:r>
            <a:r>
              <a:rPr lang="en-US" dirty="0"/>
              <a:t>, </a:t>
            </a:r>
            <a:r>
              <a:rPr lang="en-US" dirty="0" err="1"/>
              <a:t>RSstddev</a:t>
            </a:r>
            <a:r>
              <a:rPr lang="en-US" dirty="0"/>
              <a:t>, </a:t>
            </a:r>
            <a:r>
              <a:rPr lang="en-US" dirty="0" err="1"/>
              <a:t>JSstddev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side-by-side boxplots(</a:t>
            </a:r>
            <a:r>
              <a:rPr lang="en-US" dirty="0">
                <a:solidFill>
                  <a:srgbClr val="FF0000"/>
                </a:solidFill>
              </a:rPr>
              <a:t>R code in website</a:t>
            </a:r>
            <a:r>
              <a:rPr lang="en-US" dirty="0"/>
              <a:t>):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Print out copies of the boxplots (each student must have individual copy to turn in) </a:t>
            </a:r>
          </a:p>
          <a:p>
            <a:pPr lvl="2"/>
            <a:r>
              <a:rPr lang="en-US" dirty="0"/>
              <a:t>On Mean boxplot add a line at the true </a:t>
            </a:r>
            <a:r>
              <a:rPr lang="en-US" dirty="0">
                <a:solidFill>
                  <a:srgbClr val="FF0000"/>
                </a:solidFill>
              </a:rPr>
              <a:t>population mean (µ= 5.5686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On </a:t>
            </a:r>
            <a:r>
              <a:rPr lang="en-US" dirty="0" err="1"/>
              <a:t>Stddev</a:t>
            </a:r>
            <a:r>
              <a:rPr lang="en-US" dirty="0"/>
              <a:t> boxplot add a line at the true 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standard deviation (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= 6.0008)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74" y="1459832"/>
            <a:ext cx="10515600" cy="4925679"/>
          </a:xfrm>
        </p:spPr>
        <p:txBody>
          <a:bodyPr/>
          <a:lstStyle/>
          <a:p>
            <a:r>
              <a:rPr lang="en-US" dirty="0"/>
              <a:t>Enter the class data into </a:t>
            </a:r>
            <a:r>
              <a:rPr lang="en-US" dirty="0" err="1"/>
              <a:t>StatCrunch</a:t>
            </a:r>
            <a:r>
              <a:rPr lang="en-US" dirty="0"/>
              <a:t> (at this point all students in the class have the same data and you may work in groups up to four members).  </a:t>
            </a:r>
          </a:p>
          <a:p>
            <a:pPr lvl="1"/>
            <a:r>
              <a:rPr lang="en-US" dirty="0"/>
              <a:t>Columns to create:   </a:t>
            </a:r>
            <a:r>
              <a:rPr lang="en-US" dirty="0" err="1"/>
              <a:t>RSmean</a:t>
            </a:r>
            <a:r>
              <a:rPr lang="en-US" dirty="0"/>
              <a:t>, </a:t>
            </a:r>
            <a:r>
              <a:rPr lang="en-US" dirty="0" err="1"/>
              <a:t>JSmean</a:t>
            </a:r>
            <a:r>
              <a:rPr lang="en-US" dirty="0"/>
              <a:t>, </a:t>
            </a:r>
            <a:r>
              <a:rPr lang="en-US" dirty="0" err="1"/>
              <a:t>RSstddev</a:t>
            </a:r>
            <a:r>
              <a:rPr lang="en-US" dirty="0"/>
              <a:t>, </a:t>
            </a:r>
            <a:r>
              <a:rPr lang="en-US" dirty="0" err="1"/>
              <a:t>JSstddev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side-by-side boxplots:  </a:t>
            </a:r>
          </a:p>
          <a:p>
            <a:pPr lvl="2"/>
            <a:r>
              <a:rPr lang="en-US" dirty="0"/>
              <a:t>Select data(</a:t>
            </a:r>
            <a:r>
              <a:rPr lang="en-US" altLang="zh-CN" dirty="0" err="1"/>
              <a:t>Rsmean</a:t>
            </a:r>
            <a:r>
              <a:rPr lang="en-US" altLang="zh-CN" dirty="0"/>
              <a:t>, </a:t>
            </a:r>
            <a:r>
              <a:rPr lang="en-US" altLang="zh-CN" dirty="0" err="1"/>
              <a:t>Jsmean</a:t>
            </a:r>
            <a:r>
              <a:rPr lang="en-US" altLang="zh-CN" dirty="0"/>
              <a:t>)</a:t>
            </a:r>
            <a:r>
              <a:rPr lang="en-US" dirty="0"/>
              <a:t> -&gt; Insert -&gt; Recommended Charts -&gt; </a:t>
            </a:r>
            <a:r>
              <a:rPr lang="en-US" altLang="zh-CN" dirty="0"/>
              <a:t>All Charts</a:t>
            </a:r>
            <a:r>
              <a:rPr lang="en-US" dirty="0"/>
              <a:t> -&gt; Box  </a:t>
            </a:r>
          </a:p>
          <a:p>
            <a:pPr lvl="2"/>
            <a:r>
              <a:rPr lang="en-US" altLang="zh-CN" dirty="0"/>
              <a:t>Select data(</a:t>
            </a:r>
            <a:r>
              <a:rPr lang="en-US" altLang="zh-CN" dirty="0" err="1"/>
              <a:t>RSstddev</a:t>
            </a:r>
            <a:r>
              <a:rPr lang="en-US" altLang="zh-CN" dirty="0"/>
              <a:t>, </a:t>
            </a:r>
            <a:r>
              <a:rPr lang="en-US" altLang="zh-CN" dirty="0" err="1"/>
              <a:t>Jsstddev</a:t>
            </a:r>
            <a:r>
              <a:rPr lang="en-US" altLang="zh-CN" dirty="0"/>
              <a:t>) -&gt; Insert -&gt; Recommended Charts -&gt; All Charts -&gt; Box</a:t>
            </a:r>
            <a:endParaRPr lang="en-US" dirty="0"/>
          </a:p>
          <a:p>
            <a:pPr lvl="1"/>
            <a:r>
              <a:rPr lang="en-US" dirty="0"/>
              <a:t>Print out copies of the boxplots (</a:t>
            </a:r>
            <a:r>
              <a:rPr lang="en-US" dirty="0">
                <a:solidFill>
                  <a:srgbClr val="C00000"/>
                </a:solidFill>
              </a:rPr>
              <a:t>each student must have individual copy to turn in,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put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them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word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document, point out true population mean and standard deviation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altLang="zh-CN" dirty="0"/>
              <a:t>I will also post r code to generate boxplot(optional)</a:t>
            </a:r>
            <a:endParaRPr lang="en-US" dirty="0"/>
          </a:p>
          <a:p>
            <a:pPr lvl="2"/>
            <a:r>
              <a:rPr lang="en-US" dirty="0"/>
              <a:t>On Mean boxplot add a line at the true population mean (</a:t>
            </a:r>
            <a:r>
              <a:rPr lang="en-US" dirty="0">
                <a:solidFill>
                  <a:srgbClr val="FF0000"/>
                </a:solidFill>
              </a:rPr>
              <a:t>µ= 5.5686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On </a:t>
            </a:r>
            <a:r>
              <a:rPr lang="en-US" dirty="0" err="1"/>
              <a:t>Stddev</a:t>
            </a:r>
            <a:r>
              <a:rPr lang="en-US" dirty="0"/>
              <a:t> boxplot add a line at the true population standard deviation (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= 6.0008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847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1:  Are You Smarter Than a Random Number Generator?</vt:lpstr>
      <vt:lpstr>Materials Needed for This Lab </vt:lpstr>
      <vt:lpstr>Concepts Needed for Lab 1 </vt:lpstr>
      <vt:lpstr>The Scenario</vt:lpstr>
      <vt:lpstr>Data Collection for Lab 1 </vt:lpstr>
      <vt:lpstr>Data Collection  Method 1: Random Sampling  </vt:lpstr>
      <vt:lpstr>Data Collection   Method 2: Taking the Judgment Sample</vt:lpstr>
      <vt:lpstr>Data Collection : Combining Class Results </vt:lpstr>
      <vt:lpstr>Data Analysis for Lab 1 </vt:lpstr>
      <vt:lpstr>Before to leave  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Are You Smarter Than a Random Number Generator?</dc:title>
  <dc:creator>Murphy</dc:creator>
  <cp:lastModifiedBy>Zhong Shan</cp:lastModifiedBy>
  <cp:revision>36</cp:revision>
  <cp:lastPrinted>2019-01-29T14:30:00Z</cp:lastPrinted>
  <dcterms:created xsi:type="dcterms:W3CDTF">2017-02-20T15:14:00Z</dcterms:created>
  <dcterms:modified xsi:type="dcterms:W3CDTF">2019-09-11T05:18:08Z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