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9" r:id="rId10"/>
    <p:sldId id="264" r:id="rId11"/>
    <p:sldId id="265" r:id="rId12"/>
    <p:sldId id="268" r:id="rId13"/>
    <p:sldId id="266" r:id="rId14"/>
    <p:sldId id="267"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onna" initials="b" lastIdx="1" clrIdx="0">
    <p:extLst>
      <p:ext uri="{19B8F6BF-5375-455C-9EA6-DF929625EA0E}">
        <p15:presenceInfo xmlns:p15="http://schemas.microsoft.com/office/powerpoint/2012/main" userId="bryo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24" d="100"/>
          <a:sy n="124" d="100"/>
        </p:scale>
        <p:origin x="1973"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4T08:03:03.270" idx="1">
    <p:pos x="1703" y="677"/>
    <p:text>Everyone will need to edit which tables are for each assignement depending on the room</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DA550-0F5F-4C8A-B286-17C5D99488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C80CB32-72E6-426B-B47D-0DAAE84B53E3}">
      <dgm:prSet phldrT="[Text]"/>
      <dgm:spPr/>
      <dgm:t>
        <a:bodyPr/>
        <a:lstStyle/>
        <a:p>
          <a:r>
            <a:rPr lang="en-US" dirty="0"/>
            <a:t>Room 200A </a:t>
          </a:r>
        </a:p>
      </dgm:t>
    </dgm:pt>
    <dgm:pt modelId="{E809E103-FCF8-4C37-AA91-CFF3FB17CFF1}" type="parTrans" cxnId="{875005DF-3060-40ED-AE65-738E1456E1EA}">
      <dgm:prSet/>
      <dgm:spPr/>
      <dgm:t>
        <a:bodyPr/>
        <a:lstStyle/>
        <a:p>
          <a:endParaRPr lang="en-US"/>
        </a:p>
      </dgm:t>
    </dgm:pt>
    <dgm:pt modelId="{BBAD27A1-55AE-4B32-9443-470C641CCCC9}" type="sibTrans" cxnId="{875005DF-3060-40ED-AE65-738E1456E1EA}">
      <dgm:prSet/>
      <dgm:spPr/>
      <dgm:t>
        <a:bodyPr/>
        <a:lstStyle/>
        <a:p>
          <a:endParaRPr lang="en-US"/>
        </a:p>
      </dgm:t>
    </dgm:pt>
    <dgm:pt modelId="{AA8292EF-313A-4827-BA8B-A8E5E7E0C245}">
      <dgm:prSet phldrT="[Text]"/>
      <dgm:spPr/>
      <dgm:t>
        <a:bodyPr/>
        <a:lstStyle/>
        <a:p>
          <a:r>
            <a:rPr lang="en-US" dirty="0"/>
            <a:t>Room 205 </a:t>
          </a:r>
        </a:p>
      </dgm:t>
    </dgm:pt>
    <dgm:pt modelId="{B8ABFABF-F765-49A8-AEBE-20870A854E45}" type="parTrans" cxnId="{B09D190A-C993-426D-9FC2-3155C82E813E}">
      <dgm:prSet/>
      <dgm:spPr/>
      <dgm:t>
        <a:bodyPr/>
        <a:lstStyle/>
        <a:p>
          <a:endParaRPr lang="en-US"/>
        </a:p>
      </dgm:t>
    </dgm:pt>
    <dgm:pt modelId="{BA568320-01F1-4FA9-9BDF-5D3E9CF1B6B1}" type="sibTrans" cxnId="{B09D190A-C993-426D-9FC2-3155C82E813E}">
      <dgm:prSet/>
      <dgm:spPr/>
      <dgm:t>
        <a:bodyPr/>
        <a:lstStyle/>
        <a:p>
          <a:endParaRPr lang="en-US"/>
        </a:p>
      </dgm:t>
    </dgm:pt>
    <dgm:pt modelId="{8F05F439-BFE8-49BE-BC76-04DAF5991111}">
      <dgm:prSet phldrT="[Text]"/>
      <dgm:spPr/>
      <dgm:t>
        <a:bodyPr/>
        <a:lstStyle/>
        <a:p>
          <a:r>
            <a:rPr lang="en-US" dirty="0"/>
            <a:t>Room 124 </a:t>
          </a:r>
        </a:p>
      </dgm:t>
    </dgm:pt>
    <dgm:pt modelId="{DB1F6F18-A7CF-4B08-B138-5F9CA942A168}" type="parTrans" cxnId="{3218CD49-6909-4424-B5C0-9605FA58FB8E}">
      <dgm:prSet/>
      <dgm:spPr/>
      <dgm:t>
        <a:bodyPr/>
        <a:lstStyle/>
        <a:p>
          <a:endParaRPr lang="en-US"/>
        </a:p>
      </dgm:t>
    </dgm:pt>
    <dgm:pt modelId="{1FFBF9A1-A31A-45EC-AA9E-2ADDAC873BA2}" type="sibTrans" cxnId="{3218CD49-6909-4424-B5C0-9605FA58FB8E}">
      <dgm:prSet/>
      <dgm:spPr/>
      <dgm:t>
        <a:bodyPr/>
        <a:lstStyle/>
        <a:p>
          <a:endParaRPr lang="en-US"/>
        </a:p>
      </dgm:t>
    </dgm:pt>
    <dgm:pt modelId="{7C4D3FA7-32C2-402E-BB1D-6CF59D15EDC9}" type="pres">
      <dgm:prSet presAssocID="{AF1DA550-0F5F-4C8A-B286-17C5D9948810}" presName="cycle" presStyleCnt="0">
        <dgm:presLayoutVars>
          <dgm:dir/>
          <dgm:resizeHandles val="exact"/>
        </dgm:presLayoutVars>
      </dgm:prSet>
      <dgm:spPr/>
    </dgm:pt>
    <dgm:pt modelId="{012D0762-30BF-4807-908C-9C2ED2D6EBF6}" type="pres">
      <dgm:prSet presAssocID="{9C80CB32-72E6-426B-B47D-0DAAE84B53E3}" presName="node" presStyleLbl="node1" presStyleIdx="0" presStyleCnt="3">
        <dgm:presLayoutVars>
          <dgm:bulletEnabled val="1"/>
        </dgm:presLayoutVars>
      </dgm:prSet>
      <dgm:spPr/>
    </dgm:pt>
    <dgm:pt modelId="{2915691D-9353-4120-9DB4-1DB603B0FD96}" type="pres">
      <dgm:prSet presAssocID="{BBAD27A1-55AE-4B32-9443-470C641CCCC9}" presName="sibTrans" presStyleLbl="sibTrans2D1" presStyleIdx="0" presStyleCnt="3"/>
      <dgm:spPr/>
    </dgm:pt>
    <dgm:pt modelId="{5AA22DBD-B4B8-40CA-B7A3-B09B9F28C6FE}" type="pres">
      <dgm:prSet presAssocID="{BBAD27A1-55AE-4B32-9443-470C641CCCC9}" presName="connectorText" presStyleLbl="sibTrans2D1" presStyleIdx="0" presStyleCnt="3"/>
      <dgm:spPr/>
    </dgm:pt>
    <dgm:pt modelId="{7DC29E5F-2089-47FD-8991-DF6C8E2B63C0}" type="pres">
      <dgm:prSet presAssocID="{AA8292EF-313A-4827-BA8B-A8E5E7E0C245}" presName="node" presStyleLbl="node1" presStyleIdx="1" presStyleCnt="3">
        <dgm:presLayoutVars>
          <dgm:bulletEnabled val="1"/>
        </dgm:presLayoutVars>
      </dgm:prSet>
      <dgm:spPr/>
    </dgm:pt>
    <dgm:pt modelId="{9A405F59-8652-45C0-80F1-03774D9C7790}" type="pres">
      <dgm:prSet presAssocID="{BA568320-01F1-4FA9-9BDF-5D3E9CF1B6B1}" presName="sibTrans" presStyleLbl="sibTrans2D1" presStyleIdx="1" presStyleCnt="3"/>
      <dgm:spPr/>
    </dgm:pt>
    <dgm:pt modelId="{68601D03-BFDC-4DC7-B206-0A208B7A50B3}" type="pres">
      <dgm:prSet presAssocID="{BA568320-01F1-4FA9-9BDF-5D3E9CF1B6B1}" presName="connectorText" presStyleLbl="sibTrans2D1" presStyleIdx="1" presStyleCnt="3"/>
      <dgm:spPr/>
    </dgm:pt>
    <dgm:pt modelId="{FEC1EAF5-CB99-44DF-951A-229A6B07A6FC}" type="pres">
      <dgm:prSet presAssocID="{8F05F439-BFE8-49BE-BC76-04DAF5991111}" presName="node" presStyleLbl="node1" presStyleIdx="2" presStyleCnt="3">
        <dgm:presLayoutVars>
          <dgm:bulletEnabled val="1"/>
        </dgm:presLayoutVars>
      </dgm:prSet>
      <dgm:spPr/>
    </dgm:pt>
    <dgm:pt modelId="{18EE4C2C-E72A-48E9-9512-4EB8C27F4AFC}" type="pres">
      <dgm:prSet presAssocID="{1FFBF9A1-A31A-45EC-AA9E-2ADDAC873BA2}" presName="sibTrans" presStyleLbl="sibTrans2D1" presStyleIdx="2" presStyleCnt="3"/>
      <dgm:spPr/>
    </dgm:pt>
    <dgm:pt modelId="{6761BBC3-A594-408F-ADAF-D3762532F593}" type="pres">
      <dgm:prSet presAssocID="{1FFBF9A1-A31A-45EC-AA9E-2ADDAC873BA2}" presName="connectorText" presStyleLbl="sibTrans2D1" presStyleIdx="2" presStyleCnt="3"/>
      <dgm:spPr/>
    </dgm:pt>
  </dgm:ptLst>
  <dgm:cxnLst>
    <dgm:cxn modelId="{B09D190A-C993-426D-9FC2-3155C82E813E}" srcId="{AF1DA550-0F5F-4C8A-B286-17C5D9948810}" destId="{AA8292EF-313A-4827-BA8B-A8E5E7E0C245}" srcOrd="1" destOrd="0" parTransId="{B8ABFABF-F765-49A8-AEBE-20870A854E45}" sibTransId="{BA568320-01F1-4FA9-9BDF-5D3E9CF1B6B1}"/>
    <dgm:cxn modelId="{F7DD5819-F2AD-46D4-824C-58587156499C}" type="presOf" srcId="{BBAD27A1-55AE-4B32-9443-470C641CCCC9}" destId="{5AA22DBD-B4B8-40CA-B7A3-B09B9F28C6FE}" srcOrd="1" destOrd="0" presId="urn:microsoft.com/office/officeart/2005/8/layout/cycle2"/>
    <dgm:cxn modelId="{FEA60C25-1962-4DCB-BCAE-5959153C0D1F}" type="presOf" srcId="{1FFBF9A1-A31A-45EC-AA9E-2ADDAC873BA2}" destId="{18EE4C2C-E72A-48E9-9512-4EB8C27F4AFC}" srcOrd="0" destOrd="0" presId="urn:microsoft.com/office/officeart/2005/8/layout/cycle2"/>
    <dgm:cxn modelId="{4D90953D-7EA3-43F3-BA4B-7CDE15DFF299}" type="presOf" srcId="{BA568320-01F1-4FA9-9BDF-5D3E9CF1B6B1}" destId="{68601D03-BFDC-4DC7-B206-0A208B7A50B3}" srcOrd="1" destOrd="0" presId="urn:microsoft.com/office/officeart/2005/8/layout/cycle2"/>
    <dgm:cxn modelId="{3218CD49-6909-4424-B5C0-9605FA58FB8E}" srcId="{AF1DA550-0F5F-4C8A-B286-17C5D9948810}" destId="{8F05F439-BFE8-49BE-BC76-04DAF5991111}" srcOrd="2" destOrd="0" parTransId="{DB1F6F18-A7CF-4B08-B138-5F9CA942A168}" sibTransId="{1FFBF9A1-A31A-45EC-AA9E-2ADDAC873BA2}"/>
    <dgm:cxn modelId="{EC034856-CCB8-45B5-AE29-7AE996365876}" type="presOf" srcId="{9C80CB32-72E6-426B-B47D-0DAAE84B53E3}" destId="{012D0762-30BF-4807-908C-9C2ED2D6EBF6}" srcOrd="0" destOrd="0" presId="urn:microsoft.com/office/officeart/2005/8/layout/cycle2"/>
    <dgm:cxn modelId="{73A2AF76-AED9-450B-BACF-4F141F45C57A}" type="presOf" srcId="{AA8292EF-313A-4827-BA8B-A8E5E7E0C245}" destId="{7DC29E5F-2089-47FD-8991-DF6C8E2B63C0}" srcOrd="0" destOrd="0" presId="urn:microsoft.com/office/officeart/2005/8/layout/cycle2"/>
    <dgm:cxn modelId="{162323A0-D52C-49CB-979B-F8674C68AB70}" type="presOf" srcId="{AF1DA550-0F5F-4C8A-B286-17C5D9948810}" destId="{7C4D3FA7-32C2-402E-BB1D-6CF59D15EDC9}" srcOrd="0" destOrd="0" presId="urn:microsoft.com/office/officeart/2005/8/layout/cycle2"/>
    <dgm:cxn modelId="{26C7A6A7-3FCA-4974-B46E-4D5A61BC3DBE}" type="presOf" srcId="{BA568320-01F1-4FA9-9BDF-5D3E9CF1B6B1}" destId="{9A405F59-8652-45C0-80F1-03774D9C7790}" srcOrd="0" destOrd="0" presId="urn:microsoft.com/office/officeart/2005/8/layout/cycle2"/>
    <dgm:cxn modelId="{1830B5D4-8E7E-46E2-BF9C-5F09F1CC821D}" type="presOf" srcId="{BBAD27A1-55AE-4B32-9443-470C641CCCC9}" destId="{2915691D-9353-4120-9DB4-1DB603B0FD96}" srcOrd="0" destOrd="0" presId="urn:microsoft.com/office/officeart/2005/8/layout/cycle2"/>
    <dgm:cxn modelId="{875005DF-3060-40ED-AE65-738E1456E1EA}" srcId="{AF1DA550-0F5F-4C8A-B286-17C5D9948810}" destId="{9C80CB32-72E6-426B-B47D-0DAAE84B53E3}" srcOrd="0" destOrd="0" parTransId="{E809E103-FCF8-4C37-AA91-CFF3FB17CFF1}" sibTransId="{BBAD27A1-55AE-4B32-9443-470C641CCCC9}"/>
    <dgm:cxn modelId="{3D34AFE5-2124-4508-8F2A-0B486FD00623}" type="presOf" srcId="{8F05F439-BFE8-49BE-BC76-04DAF5991111}" destId="{FEC1EAF5-CB99-44DF-951A-229A6B07A6FC}" srcOrd="0" destOrd="0" presId="urn:microsoft.com/office/officeart/2005/8/layout/cycle2"/>
    <dgm:cxn modelId="{2448D3E8-56B7-4410-BE75-BFB70941BC3F}" type="presOf" srcId="{1FFBF9A1-A31A-45EC-AA9E-2ADDAC873BA2}" destId="{6761BBC3-A594-408F-ADAF-D3762532F593}" srcOrd="1" destOrd="0" presId="urn:microsoft.com/office/officeart/2005/8/layout/cycle2"/>
    <dgm:cxn modelId="{5717439D-21E3-43C0-A6D1-86E3A1B50129}" type="presParOf" srcId="{7C4D3FA7-32C2-402E-BB1D-6CF59D15EDC9}" destId="{012D0762-30BF-4807-908C-9C2ED2D6EBF6}" srcOrd="0" destOrd="0" presId="urn:microsoft.com/office/officeart/2005/8/layout/cycle2"/>
    <dgm:cxn modelId="{F016183D-6848-42B2-B342-DF10ABEE4FF9}" type="presParOf" srcId="{7C4D3FA7-32C2-402E-BB1D-6CF59D15EDC9}" destId="{2915691D-9353-4120-9DB4-1DB603B0FD96}" srcOrd="1" destOrd="0" presId="urn:microsoft.com/office/officeart/2005/8/layout/cycle2"/>
    <dgm:cxn modelId="{320F4093-FAE1-4510-8D05-96EB3763266D}" type="presParOf" srcId="{2915691D-9353-4120-9DB4-1DB603B0FD96}" destId="{5AA22DBD-B4B8-40CA-B7A3-B09B9F28C6FE}" srcOrd="0" destOrd="0" presId="urn:microsoft.com/office/officeart/2005/8/layout/cycle2"/>
    <dgm:cxn modelId="{0E3855E0-8464-4E78-AA86-8AF9AB86FB98}" type="presParOf" srcId="{7C4D3FA7-32C2-402E-BB1D-6CF59D15EDC9}" destId="{7DC29E5F-2089-47FD-8991-DF6C8E2B63C0}" srcOrd="2" destOrd="0" presId="urn:microsoft.com/office/officeart/2005/8/layout/cycle2"/>
    <dgm:cxn modelId="{21D9DE72-F7F9-4A2B-9D7F-BC87A710C7C3}" type="presParOf" srcId="{7C4D3FA7-32C2-402E-BB1D-6CF59D15EDC9}" destId="{9A405F59-8652-45C0-80F1-03774D9C7790}" srcOrd="3" destOrd="0" presId="urn:microsoft.com/office/officeart/2005/8/layout/cycle2"/>
    <dgm:cxn modelId="{241E7625-8D57-492A-BD35-1CCA1651AAE0}" type="presParOf" srcId="{9A405F59-8652-45C0-80F1-03774D9C7790}" destId="{68601D03-BFDC-4DC7-B206-0A208B7A50B3}" srcOrd="0" destOrd="0" presId="urn:microsoft.com/office/officeart/2005/8/layout/cycle2"/>
    <dgm:cxn modelId="{A323103D-5364-4EB7-BC14-2E3BAE6161DC}" type="presParOf" srcId="{7C4D3FA7-32C2-402E-BB1D-6CF59D15EDC9}" destId="{FEC1EAF5-CB99-44DF-951A-229A6B07A6FC}" srcOrd="4" destOrd="0" presId="urn:microsoft.com/office/officeart/2005/8/layout/cycle2"/>
    <dgm:cxn modelId="{E0137562-CD09-4517-810B-EC0A433B4E56}" type="presParOf" srcId="{7C4D3FA7-32C2-402E-BB1D-6CF59D15EDC9}" destId="{18EE4C2C-E72A-48E9-9512-4EB8C27F4AFC}" srcOrd="5" destOrd="0" presId="urn:microsoft.com/office/officeart/2005/8/layout/cycle2"/>
    <dgm:cxn modelId="{1F3DEE06-069C-489F-8E3E-661F9BA14854}" type="presParOf" srcId="{18EE4C2C-E72A-48E9-9512-4EB8C27F4AFC}" destId="{6761BBC3-A594-408F-ADAF-D3762532F59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DA550-0F5F-4C8A-B286-17C5D99488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C80CB32-72E6-426B-B47D-0DAAE84B53E3}">
      <dgm:prSet phldrT="[Text]"/>
      <dgm:spPr/>
      <dgm:t>
        <a:bodyPr/>
        <a:lstStyle/>
        <a:p>
          <a:r>
            <a:rPr lang="en-US" dirty="0"/>
            <a:t>Room 200A </a:t>
          </a:r>
        </a:p>
      </dgm:t>
    </dgm:pt>
    <dgm:pt modelId="{E809E103-FCF8-4C37-AA91-CFF3FB17CFF1}" type="parTrans" cxnId="{875005DF-3060-40ED-AE65-738E1456E1EA}">
      <dgm:prSet/>
      <dgm:spPr/>
      <dgm:t>
        <a:bodyPr/>
        <a:lstStyle/>
        <a:p>
          <a:endParaRPr lang="en-US"/>
        </a:p>
      </dgm:t>
    </dgm:pt>
    <dgm:pt modelId="{BBAD27A1-55AE-4B32-9443-470C641CCCC9}" type="sibTrans" cxnId="{875005DF-3060-40ED-AE65-738E1456E1EA}">
      <dgm:prSet/>
      <dgm:spPr/>
      <dgm:t>
        <a:bodyPr/>
        <a:lstStyle/>
        <a:p>
          <a:endParaRPr lang="en-US"/>
        </a:p>
      </dgm:t>
    </dgm:pt>
    <dgm:pt modelId="{AA8292EF-313A-4827-BA8B-A8E5E7E0C245}">
      <dgm:prSet phldrT="[Text]"/>
      <dgm:spPr/>
      <dgm:t>
        <a:bodyPr/>
        <a:lstStyle/>
        <a:p>
          <a:r>
            <a:rPr lang="en-US" dirty="0"/>
            <a:t>Room 205 </a:t>
          </a:r>
        </a:p>
      </dgm:t>
    </dgm:pt>
    <dgm:pt modelId="{B8ABFABF-F765-49A8-AEBE-20870A854E45}" type="parTrans" cxnId="{B09D190A-C993-426D-9FC2-3155C82E813E}">
      <dgm:prSet/>
      <dgm:spPr/>
      <dgm:t>
        <a:bodyPr/>
        <a:lstStyle/>
        <a:p>
          <a:endParaRPr lang="en-US"/>
        </a:p>
      </dgm:t>
    </dgm:pt>
    <dgm:pt modelId="{BA568320-01F1-4FA9-9BDF-5D3E9CF1B6B1}" type="sibTrans" cxnId="{B09D190A-C993-426D-9FC2-3155C82E813E}">
      <dgm:prSet/>
      <dgm:spPr/>
      <dgm:t>
        <a:bodyPr/>
        <a:lstStyle/>
        <a:p>
          <a:endParaRPr lang="en-US"/>
        </a:p>
      </dgm:t>
    </dgm:pt>
    <dgm:pt modelId="{8F05F439-BFE8-49BE-BC76-04DAF5991111}">
      <dgm:prSet phldrT="[Text]"/>
      <dgm:spPr/>
      <dgm:t>
        <a:bodyPr/>
        <a:lstStyle/>
        <a:p>
          <a:r>
            <a:rPr lang="en-US" dirty="0"/>
            <a:t>Room 124 </a:t>
          </a:r>
        </a:p>
      </dgm:t>
    </dgm:pt>
    <dgm:pt modelId="{DB1F6F18-A7CF-4B08-B138-5F9CA942A168}" type="parTrans" cxnId="{3218CD49-6909-4424-B5C0-9605FA58FB8E}">
      <dgm:prSet/>
      <dgm:spPr/>
      <dgm:t>
        <a:bodyPr/>
        <a:lstStyle/>
        <a:p>
          <a:endParaRPr lang="en-US"/>
        </a:p>
      </dgm:t>
    </dgm:pt>
    <dgm:pt modelId="{1FFBF9A1-A31A-45EC-AA9E-2ADDAC873BA2}" type="sibTrans" cxnId="{3218CD49-6909-4424-B5C0-9605FA58FB8E}">
      <dgm:prSet/>
      <dgm:spPr/>
      <dgm:t>
        <a:bodyPr/>
        <a:lstStyle/>
        <a:p>
          <a:endParaRPr lang="en-US"/>
        </a:p>
      </dgm:t>
    </dgm:pt>
    <dgm:pt modelId="{7C4D3FA7-32C2-402E-BB1D-6CF59D15EDC9}" type="pres">
      <dgm:prSet presAssocID="{AF1DA550-0F5F-4C8A-B286-17C5D9948810}" presName="cycle" presStyleCnt="0">
        <dgm:presLayoutVars>
          <dgm:dir/>
          <dgm:resizeHandles val="exact"/>
        </dgm:presLayoutVars>
      </dgm:prSet>
      <dgm:spPr/>
    </dgm:pt>
    <dgm:pt modelId="{012D0762-30BF-4807-908C-9C2ED2D6EBF6}" type="pres">
      <dgm:prSet presAssocID="{9C80CB32-72E6-426B-B47D-0DAAE84B53E3}" presName="node" presStyleLbl="node1" presStyleIdx="0" presStyleCnt="3">
        <dgm:presLayoutVars>
          <dgm:bulletEnabled val="1"/>
        </dgm:presLayoutVars>
      </dgm:prSet>
      <dgm:spPr/>
    </dgm:pt>
    <dgm:pt modelId="{2915691D-9353-4120-9DB4-1DB603B0FD96}" type="pres">
      <dgm:prSet presAssocID="{BBAD27A1-55AE-4B32-9443-470C641CCCC9}" presName="sibTrans" presStyleLbl="sibTrans2D1" presStyleIdx="0" presStyleCnt="3"/>
      <dgm:spPr/>
    </dgm:pt>
    <dgm:pt modelId="{5AA22DBD-B4B8-40CA-B7A3-B09B9F28C6FE}" type="pres">
      <dgm:prSet presAssocID="{BBAD27A1-55AE-4B32-9443-470C641CCCC9}" presName="connectorText" presStyleLbl="sibTrans2D1" presStyleIdx="0" presStyleCnt="3"/>
      <dgm:spPr/>
    </dgm:pt>
    <dgm:pt modelId="{7DC29E5F-2089-47FD-8991-DF6C8E2B63C0}" type="pres">
      <dgm:prSet presAssocID="{AA8292EF-313A-4827-BA8B-A8E5E7E0C245}" presName="node" presStyleLbl="node1" presStyleIdx="1" presStyleCnt="3">
        <dgm:presLayoutVars>
          <dgm:bulletEnabled val="1"/>
        </dgm:presLayoutVars>
      </dgm:prSet>
      <dgm:spPr/>
    </dgm:pt>
    <dgm:pt modelId="{9A405F59-8652-45C0-80F1-03774D9C7790}" type="pres">
      <dgm:prSet presAssocID="{BA568320-01F1-4FA9-9BDF-5D3E9CF1B6B1}" presName="sibTrans" presStyleLbl="sibTrans2D1" presStyleIdx="1" presStyleCnt="3"/>
      <dgm:spPr/>
    </dgm:pt>
    <dgm:pt modelId="{68601D03-BFDC-4DC7-B206-0A208B7A50B3}" type="pres">
      <dgm:prSet presAssocID="{BA568320-01F1-4FA9-9BDF-5D3E9CF1B6B1}" presName="connectorText" presStyleLbl="sibTrans2D1" presStyleIdx="1" presStyleCnt="3"/>
      <dgm:spPr/>
    </dgm:pt>
    <dgm:pt modelId="{FEC1EAF5-CB99-44DF-951A-229A6B07A6FC}" type="pres">
      <dgm:prSet presAssocID="{8F05F439-BFE8-49BE-BC76-04DAF5991111}" presName="node" presStyleLbl="node1" presStyleIdx="2" presStyleCnt="3">
        <dgm:presLayoutVars>
          <dgm:bulletEnabled val="1"/>
        </dgm:presLayoutVars>
      </dgm:prSet>
      <dgm:spPr/>
    </dgm:pt>
    <dgm:pt modelId="{18EE4C2C-E72A-48E9-9512-4EB8C27F4AFC}" type="pres">
      <dgm:prSet presAssocID="{1FFBF9A1-A31A-45EC-AA9E-2ADDAC873BA2}" presName="sibTrans" presStyleLbl="sibTrans2D1" presStyleIdx="2" presStyleCnt="3"/>
      <dgm:spPr/>
    </dgm:pt>
    <dgm:pt modelId="{6761BBC3-A594-408F-ADAF-D3762532F593}" type="pres">
      <dgm:prSet presAssocID="{1FFBF9A1-A31A-45EC-AA9E-2ADDAC873BA2}" presName="connectorText" presStyleLbl="sibTrans2D1" presStyleIdx="2" presStyleCnt="3"/>
      <dgm:spPr/>
    </dgm:pt>
  </dgm:ptLst>
  <dgm:cxnLst>
    <dgm:cxn modelId="{B09D190A-C993-426D-9FC2-3155C82E813E}" srcId="{AF1DA550-0F5F-4C8A-B286-17C5D9948810}" destId="{AA8292EF-313A-4827-BA8B-A8E5E7E0C245}" srcOrd="1" destOrd="0" parTransId="{B8ABFABF-F765-49A8-AEBE-20870A854E45}" sibTransId="{BA568320-01F1-4FA9-9BDF-5D3E9CF1B6B1}"/>
    <dgm:cxn modelId="{F7DD5819-F2AD-46D4-824C-58587156499C}" type="presOf" srcId="{BBAD27A1-55AE-4B32-9443-470C641CCCC9}" destId="{5AA22DBD-B4B8-40CA-B7A3-B09B9F28C6FE}" srcOrd="1" destOrd="0" presId="urn:microsoft.com/office/officeart/2005/8/layout/cycle2"/>
    <dgm:cxn modelId="{FEA60C25-1962-4DCB-BCAE-5959153C0D1F}" type="presOf" srcId="{1FFBF9A1-A31A-45EC-AA9E-2ADDAC873BA2}" destId="{18EE4C2C-E72A-48E9-9512-4EB8C27F4AFC}" srcOrd="0" destOrd="0" presId="urn:microsoft.com/office/officeart/2005/8/layout/cycle2"/>
    <dgm:cxn modelId="{4D90953D-7EA3-43F3-BA4B-7CDE15DFF299}" type="presOf" srcId="{BA568320-01F1-4FA9-9BDF-5D3E9CF1B6B1}" destId="{68601D03-BFDC-4DC7-B206-0A208B7A50B3}" srcOrd="1" destOrd="0" presId="urn:microsoft.com/office/officeart/2005/8/layout/cycle2"/>
    <dgm:cxn modelId="{3218CD49-6909-4424-B5C0-9605FA58FB8E}" srcId="{AF1DA550-0F5F-4C8A-B286-17C5D9948810}" destId="{8F05F439-BFE8-49BE-BC76-04DAF5991111}" srcOrd="2" destOrd="0" parTransId="{DB1F6F18-A7CF-4B08-B138-5F9CA942A168}" sibTransId="{1FFBF9A1-A31A-45EC-AA9E-2ADDAC873BA2}"/>
    <dgm:cxn modelId="{EC034856-CCB8-45B5-AE29-7AE996365876}" type="presOf" srcId="{9C80CB32-72E6-426B-B47D-0DAAE84B53E3}" destId="{012D0762-30BF-4807-908C-9C2ED2D6EBF6}" srcOrd="0" destOrd="0" presId="urn:microsoft.com/office/officeart/2005/8/layout/cycle2"/>
    <dgm:cxn modelId="{73A2AF76-AED9-450B-BACF-4F141F45C57A}" type="presOf" srcId="{AA8292EF-313A-4827-BA8B-A8E5E7E0C245}" destId="{7DC29E5F-2089-47FD-8991-DF6C8E2B63C0}" srcOrd="0" destOrd="0" presId="urn:microsoft.com/office/officeart/2005/8/layout/cycle2"/>
    <dgm:cxn modelId="{162323A0-D52C-49CB-979B-F8674C68AB70}" type="presOf" srcId="{AF1DA550-0F5F-4C8A-B286-17C5D9948810}" destId="{7C4D3FA7-32C2-402E-BB1D-6CF59D15EDC9}" srcOrd="0" destOrd="0" presId="urn:microsoft.com/office/officeart/2005/8/layout/cycle2"/>
    <dgm:cxn modelId="{26C7A6A7-3FCA-4974-B46E-4D5A61BC3DBE}" type="presOf" srcId="{BA568320-01F1-4FA9-9BDF-5D3E9CF1B6B1}" destId="{9A405F59-8652-45C0-80F1-03774D9C7790}" srcOrd="0" destOrd="0" presId="urn:microsoft.com/office/officeart/2005/8/layout/cycle2"/>
    <dgm:cxn modelId="{1830B5D4-8E7E-46E2-BF9C-5F09F1CC821D}" type="presOf" srcId="{BBAD27A1-55AE-4B32-9443-470C641CCCC9}" destId="{2915691D-9353-4120-9DB4-1DB603B0FD96}" srcOrd="0" destOrd="0" presId="urn:microsoft.com/office/officeart/2005/8/layout/cycle2"/>
    <dgm:cxn modelId="{875005DF-3060-40ED-AE65-738E1456E1EA}" srcId="{AF1DA550-0F5F-4C8A-B286-17C5D9948810}" destId="{9C80CB32-72E6-426B-B47D-0DAAE84B53E3}" srcOrd="0" destOrd="0" parTransId="{E809E103-FCF8-4C37-AA91-CFF3FB17CFF1}" sibTransId="{BBAD27A1-55AE-4B32-9443-470C641CCCC9}"/>
    <dgm:cxn modelId="{3D34AFE5-2124-4508-8F2A-0B486FD00623}" type="presOf" srcId="{8F05F439-BFE8-49BE-BC76-04DAF5991111}" destId="{FEC1EAF5-CB99-44DF-951A-229A6B07A6FC}" srcOrd="0" destOrd="0" presId="urn:microsoft.com/office/officeart/2005/8/layout/cycle2"/>
    <dgm:cxn modelId="{2448D3E8-56B7-4410-BE75-BFB70941BC3F}" type="presOf" srcId="{1FFBF9A1-A31A-45EC-AA9E-2ADDAC873BA2}" destId="{6761BBC3-A594-408F-ADAF-D3762532F593}" srcOrd="1" destOrd="0" presId="urn:microsoft.com/office/officeart/2005/8/layout/cycle2"/>
    <dgm:cxn modelId="{5717439D-21E3-43C0-A6D1-86E3A1B50129}" type="presParOf" srcId="{7C4D3FA7-32C2-402E-BB1D-6CF59D15EDC9}" destId="{012D0762-30BF-4807-908C-9C2ED2D6EBF6}" srcOrd="0" destOrd="0" presId="urn:microsoft.com/office/officeart/2005/8/layout/cycle2"/>
    <dgm:cxn modelId="{F016183D-6848-42B2-B342-DF10ABEE4FF9}" type="presParOf" srcId="{7C4D3FA7-32C2-402E-BB1D-6CF59D15EDC9}" destId="{2915691D-9353-4120-9DB4-1DB603B0FD96}" srcOrd="1" destOrd="0" presId="urn:microsoft.com/office/officeart/2005/8/layout/cycle2"/>
    <dgm:cxn modelId="{320F4093-FAE1-4510-8D05-96EB3763266D}" type="presParOf" srcId="{2915691D-9353-4120-9DB4-1DB603B0FD96}" destId="{5AA22DBD-B4B8-40CA-B7A3-B09B9F28C6FE}" srcOrd="0" destOrd="0" presId="urn:microsoft.com/office/officeart/2005/8/layout/cycle2"/>
    <dgm:cxn modelId="{0E3855E0-8464-4E78-AA86-8AF9AB86FB98}" type="presParOf" srcId="{7C4D3FA7-32C2-402E-BB1D-6CF59D15EDC9}" destId="{7DC29E5F-2089-47FD-8991-DF6C8E2B63C0}" srcOrd="2" destOrd="0" presId="urn:microsoft.com/office/officeart/2005/8/layout/cycle2"/>
    <dgm:cxn modelId="{21D9DE72-F7F9-4A2B-9D7F-BC87A710C7C3}" type="presParOf" srcId="{7C4D3FA7-32C2-402E-BB1D-6CF59D15EDC9}" destId="{9A405F59-8652-45C0-80F1-03774D9C7790}" srcOrd="3" destOrd="0" presId="urn:microsoft.com/office/officeart/2005/8/layout/cycle2"/>
    <dgm:cxn modelId="{241E7625-8D57-492A-BD35-1CCA1651AAE0}" type="presParOf" srcId="{9A405F59-8652-45C0-80F1-03774D9C7790}" destId="{68601D03-BFDC-4DC7-B206-0A208B7A50B3}" srcOrd="0" destOrd="0" presId="urn:microsoft.com/office/officeart/2005/8/layout/cycle2"/>
    <dgm:cxn modelId="{A323103D-5364-4EB7-BC14-2E3BAE6161DC}" type="presParOf" srcId="{7C4D3FA7-32C2-402E-BB1D-6CF59D15EDC9}" destId="{FEC1EAF5-CB99-44DF-951A-229A6B07A6FC}" srcOrd="4" destOrd="0" presId="urn:microsoft.com/office/officeart/2005/8/layout/cycle2"/>
    <dgm:cxn modelId="{E0137562-CD09-4517-810B-EC0A433B4E56}" type="presParOf" srcId="{7C4D3FA7-32C2-402E-BB1D-6CF59D15EDC9}" destId="{18EE4C2C-E72A-48E9-9512-4EB8C27F4AFC}" srcOrd="5" destOrd="0" presId="urn:microsoft.com/office/officeart/2005/8/layout/cycle2"/>
    <dgm:cxn modelId="{1F3DEE06-069C-489F-8E3E-661F9BA14854}" type="presParOf" srcId="{18EE4C2C-E72A-48E9-9512-4EB8C27F4AFC}" destId="{6761BBC3-A594-408F-ADAF-D3762532F59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D0762-30BF-4807-908C-9C2ED2D6EBF6}">
      <dsp:nvSpPr>
        <dsp:cNvPr id="0" name=""/>
        <dsp:cNvSpPr/>
      </dsp:nvSpPr>
      <dsp:spPr>
        <a:xfrm>
          <a:off x="695526" y="121834"/>
          <a:ext cx="925107" cy="9251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Room 200A </a:t>
          </a:r>
        </a:p>
      </dsp:txBody>
      <dsp:txXfrm>
        <a:off x="831005" y="257313"/>
        <a:ext cx="654149" cy="654149"/>
      </dsp:txXfrm>
    </dsp:sp>
    <dsp:sp modelId="{2915691D-9353-4120-9DB4-1DB603B0FD96}">
      <dsp:nvSpPr>
        <dsp:cNvPr id="0" name=""/>
        <dsp:cNvSpPr/>
      </dsp:nvSpPr>
      <dsp:spPr>
        <a:xfrm rot="3600000">
          <a:off x="1378896" y="1024137"/>
          <a:ext cx="246408" cy="3122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397377" y="1054573"/>
        <a:ext cx="172486" cy="187333"/>
      </dsp:txXfrm>
    </dsp:sp>
    <dsp:sp modelId="{7DC29E5F-2089-47FD-8991-DF6C8E2B63C0}">
      <dsp:nvSpPr>
        <dsp:cNvPr id="0" name=""/>
        <dsp:cNvSpPr/>
      </dsp:nvSpPr>
      <dsp:spPr>
        <a:xfrm>
          <a:off x="1390541" y="1325634"/>
          <a:ext cx="925107" cy="9251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Room 205 </a:t>
          </a:r>
        </a:p>
      </dsp:txBody>
      <dsp:txXfrm>
        <a:off x="1526020" y="1461113"/>
        <a:ext cx="654149" cy="654149"/>
      </dsp:txXfrm>
    </dsp:sp>
    <dsp:sp modelId="{9A405F59-8652-45C0-80F1-03774D9C7790}">
      <dsp:nvSpPr>
        <dsp:cNvPr id="0" name=""/>
        <dsp:cNvSpPr/>
      </dsp:nvSpPr>
      <dsp:spPr>
        <a:xfrm rot="10800000">
          <a:off x="1041850" y="1632076"/>
          <a:ext cx="246408" cy="3122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115772" y="1694521"/>
        <a:ext cx="172486" cy="187333"/>
      </dsp:txXfrm>
    </dsp:sp>
    <dsp:sp modelId="{FEC1EAF5-CB99-44DF-951A-229A6B07A6FC}">
      <dsp:nvSpPr>
        <dsp:cNvPr id="0" name=""/>
        <dsp:cNvSpPr/>
      </dsp:nvSpPr>
      <dsp:spPr>
        <a:xfrm>
          <a:off x="512" y="1325634"/>
          <a:ext cx="925107" cy="9251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Room 124 </a:t>
          </a:r>
        </a:p>
      </dsp:txBody>
      <dsp:txXfrm>
        <a:off x="135991" y="1461113"/>
        <a:ext cx="654149" cy="654149"/>
      </dsp:txXfrm>
    </dsp:sp>
    <dsp:sp modelId="{18EE4C2C-E72A-48E9-9512-4EB8C27F4AFC}">
      <dsp:nvSpPr>
        <dsp:cNvPr id="0" name=""/>
        <dsp:cNvSpPr/>
      </dsp:nvSpPr>
      <dsp:spPr>
        <a:xfrm rot="18000000">
          <a:off x="683882" y="1036216"/>
          <a:ext cx="246408" cy="3122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02363" y="1130670"/>
        <a:ext cx="172486" cy="187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D0762-30BF-4807-908C-9C2ED2D6EBF6}">
      <dsp:nvSpPr>
        <dsp:cNvPr id="0" name=""/>
        <dsp:cNvSpPr/>
      </dsp:nvSpPr>
      <dsp:spPr>
        <a:xfrm>
          <a:off x="383993" y="92612"/>
          <a:ext cx="510741" cy="5107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Room 200A </a:t>
          </a:r>
        </a:p>
      </dsp:txBody>
      <dsp:txXfrm>
        <a:off x="458789" y="167408"/>
        <a:ext cx="361149" cy="361149"/>
      </dsp:txXfrm>
    </dsp:sp>
    <dsp:sp modelId="{2915691D-9353-4120-9DB4-1DB603B0FD96}">
      <dsp:nvSpPr>
        <dsp:cNvPr id="0" name=""/>
        <dsp:cNvSpPr/>
      </dsp:nvSpPr>
      <dsp:spPr>
        <a:xfrm rot="3600000">
          <a:off x="761274" y="590763"/>
          <a:ext cx="136039" cy="1723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71477" y="607566"/>
        <a:ext cx="95227" cy="103425"/>
      </dsp:txXfrm>
    </dsp:sp>
    <dsp:sp modelId="{7DC29E5F-2089-47FD-8991-DF6C8E2B63C0}">
      <dsp:nvSpPr>
        <dsp:cNvPr id="0" name=""/>
        <dsp:cNvSpPr/>
      </dsp:nvSpPr>
      <dsp:spPr>
        <a:xfrm>
          <a:off x="767703" y="757217"/>
          <a:ext cx="510741" cy="5107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Room 205 </a:t>
          </a:r>
        </a:p>
      </dsp:txBody>
      <dsp:txXfrm>
        <a:off x="842499" y="832013"/>
        <a:ext cx="361149" cy="361149"/>
      </dsp:txXfrm>
    </dsp:sp>
    <dsp:sp modelId="{9A405F59-8652-45C0-80F1-03774D9C7790}">
      <dsp:nvSpPr>
        <dsp:cNvPr id="0" name=""/>
        <dsp:cNvSpPr/>
      </dsp:nvSpPr>
      <dsp:spPr>
        <a:xfrm rot="10800000">
          <a:off x="575194" y="926400"/>
          <a:ext cx="136039" cy="1723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616006" y="960875"/>
        <a:ext cx="95227" cy="103425"/>
      </dsp:txXfrm>
    </dsp:sp>
    <dsp:sp modelId="{FEC1EAF5-CB99-44DF-951A-229A6B07A6FC}">
      <dsp:nvSpPr>
        <dsp:cNvPr id="0" name=""/>
        <dsp:cNvSpPr/>
      </dsp:nvSpPr>
      <dsp:spPr>
        <a:xfrm>
          <a:off x="282" y="757217"/>
          <a:ext cx="510741" cy="5107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Room 124 </a:t>
          </a:r>
        </a:p>
      </dsp:txBody>
      <dsp:txXfrm>
        <a:off x="75078" y="832013"/>
        <a:ext cx="361149" cy="361149"/>
      </dsp:txXfrm>
    </dsp:sp>
    <dsp:sp modelId="{18EE4C2C-E72A-48E9-9512-4EB8C27F4AFC}">
      <dsp:nvSpPr>
        <dsp:cNvPr id="0" name=""/>
        <dsp:cNvSpPr/>
      </dsp:nvSpPr>
      <dsp:spPr>
        <a:xfrm rot="18000000">
          <a:off x="377564" y="597432"/>
          <a:ext cx="136039" cy="1723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7767" y="649579"/>
        <a:ext cx="95227" cy="10342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BB89C87-A918-47D7-ABC8-75112D6FB658}" type="datetimeFigureOut">
              <a:rPr lang="en-US" smtClean="0"/>
              <a:t>10/28/2019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806FE3E-4AB7-436A-82E9-89AAD30BB632}" type="slidenum">
              <a:rPr lang="en-US" smtClean="0"/>
              <a:t>‹#›</a:t>
            </a:fld>
            <a:endParaRPr lang="en-US"/>
          </a:p>
        </p:txBody>
      </p:sp>
    </p:spTree>
    <p:extLst>
      <p:ext uri="{BB962C8B-B14F-4D97-AF65-F5344CB8AC3E}">
        <p14:creationId xmlns:p14="http://schemas.microsoft.com/office/powerpoint/2010/main" val="42178792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52F65F-A8B9-406D-9A85-61B6C1E8BAD9}"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06858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16960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31292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F65F-A8B9-406D-9A85-61B6C1E8BAD9}"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1271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2F65F-A8B9-406D-9A85-61B6C1E8BAD9}" type="datetimeFigureOut">
              <a:rPr lang="en-US" smtClean="0"/>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414933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52F65F-A8B9-406D-9A85-61B6C1E8BAD9}"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63405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52F65F-A8B9-406D-9A85-61B6C1E8BAD9}" type="datetimeFigureOut">
              <a:rPr lang="en-US" smtClean="0"/>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57934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52F65F-A8B9-406D-9A85-61B6C1E8BAD9}" type="datetimeFigureOut">
              <a:rPr lang="en-US" smtClean="0"/>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387590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F65F-A8B9-406D-9A85-61B6C1E8BAD9}" type="datetimeFigureOut">
              <a:rPr lang="en-US" smtClean="0"/>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419313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2F65F-A8B9-406D-9A85-61B6C1E8BAD9}"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286035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2F65F-A8B9-406D-9A85-61B6C1E8BAD9}" type="datetimeFigureOut">
              <a:rPr lang="en-US" smtClean="0"/>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607A1-EF04-4CB3-894E-D87C491D4D41}" type="slidenum">
              <a:rPr lang="en-US" smtClean="0"/>
              <a:t>‹#›</a:t>
            </a:fld>
            <a:endParaRPr lang="en-US"/>
          </a:p>
        </p:txBody>
      </p:sp>
    </p:spTree>
    <p:extLst>
      <p:ext uri="{BB962C8B-B14F-4D97-AF65-F5344CB8AC3E}">
        <p14:creationId xmlns:p14="http://schemas.microsoft.com/office/powerpoint/2010/main" val="17358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2F65F-A8B9-406D-9A85-61B6C1E8BAD9}" type="datetimeFigureOut">
              <a:rPr lang="en-US" smtClean="0"/>
              <a:t>10/28/2019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607A1-EF04-4CB3-894E-D87C491D4D41}" type="slidenum">
              <a:rPr lang="en-US" smtClean="0"/>
              <a:t>‹#›</a:t>
            </a:fld>
            <a:endParaRPr lang="en-US"/>
          </a:p>
        </p:txBody>
      </p:sp>
    </p:spTree>
    <p:extLst>
      <p:ext uri="{BB962C8B-B14F-4D97-AF65-F5344CB8AC3E}">
        <p14:creationId xmlns:p14="http://schemas.microsoft.com/office/powerpoint/2010/main" val="29159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Lab 8 “Purely a Matter of Taste”</a:t>
            </a:r>
            <a:br>
              <a:rPr lang="en-US" dirty="0"/>
            </a:br>
            <a:r>
              <a:rPr lang="en-US" dirty="0"/>
              <a:t>Inference for a Population Proportion</a:t>
            </a:r>
          </a:p>
        </p:txBody>
      </p:sp>
      <p:sp>
        <p:nvSpPr>
          <p:cNvPr id="3" name="Subtitle 2"/>
          <p:cNvSpPr>
            <a:spLocks noGrp="1"/>
          </p:cNvSpPr>
          <p:nvPr>
            <p:ph type="subTitle" idx="1"/>
          </p:nvPr>
        </p:nvSpPr>
        <p:spPr/>
        <p:txBody>
          <a:bodyPr/>
          <a:lstStyle/>
          <a:p>
            <a:r>
              <a:rPr lang="en-US" dirty="0"/>
              <a:t>STAT 201: Elementary Statistics </a:t>
            </a:r>
          </a:p>
        </p:txBody>
      </p:sp>
    </p:spTree>
    <p:extLst>
      <p:ext uri="{BB962C8B-B14F-4D97-AF65-F5344CB8AC3E}">
        <p14:creationId xmlns:p14="http://schemas.microsoft.com/office/powerpoint/2010/main" val="232680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Clean up lab and Summarize data</a:t>
            </a:r>
          </a:p>
        </p:txBody>
      </p:sp>
      <p:sp>
        <p:nvSpPr>
          <p:cNvPr id="3" name="Content Placeholder 2"/>
          <p:cNvSpPr>
            <a:spLocks noGrp="1"/>
          </p:cNvSpPr>
          <p:nvPr>
            <p:ph idx="1"/>
          </p:nvPr>
        </p:nvSpPr>
        <p:spPr>
          <a:xfrm>
            <a:off x="233265" y="1520890"/>
            <a:ext cx="11120535" cy="4656073"/>
          </a:xfrm>
        </p:spPr>
        <p:txBody>
          <a:bodyPr/>
          <a:lstStyle/>
          <a:p>
            <a:r>
              <a:rPr lang="en-US" dirty="0"/>
              <a:t>After everyone has tasted the product clean up:</a:t>
            </a:r>
          </a:p>
          <a:p>
            <a:pPr lvl="1"/>
            <a:r>
              <a:rPr lang="en-US" dirty="0"/>
              <a:t>All uneaten samples need to be thrown away (or can be consumed by anyone).   </a:t>
            </a:r>
          </a:p>
          <a:p>
            <a:pPr lvl="1"/>
            <a:r>
              <a:rPr lang="en-US" dirty="0"/>
              <a:t>Tables need to be wiped down.</a:t>
            </a:r>
          </a:p>
          <a:p>
            <a:r>
              <a:rPr lang="en-US" dirty="0"/>
              <a:t>Fill in Results Table (a handout will be provided by the lab instructor since the one in the book (table 8.4) uses a different randomization technique).</a:t>
            </a:r>
          </a:p>
          <a:p>
            <a:r>
              <a:rPr lang="en-US" dirty="0"/>
              <a:t>Fill in Table 8.5 on page 62 – summary of results.  </a:t>
            </a:r>
          </a:p>
          <a:p>
            <a:pPr lvl="1"/>
            <a:r>
              <a:rPr lang="en-US" dirty="0"/>
              <a:t>Bargain brand is the Publix product.   </a:t>
            </a:r>
          </a:p>
          <a:p>
            <a:pPr lvl="1"/>
            <a:endParaRPr lang="en-US" dirty="0"/>
          </a:p>
          <a:p>
            <a:pPr lvl="1"/>
            <a:endParaRPr lang="en-US" dirty="0"/>
          </a:p>
        </p:txBody>
      </p:sp>
    </p:spTree>
    <p:extLst>
      <p:ext uri="{BB962C8B-B14F-4D97-AF65-F5344CB8AC3E}">
        <p14:creationId xmlns:p14="http://schemas.microsoft.com/office/powerpoint/2010/main" val="173053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Answer all Discussion Questions</a:t>
            </a:r>
          </a:p>
        </p:txBody>
      </p:sp>
      <p:sp>
        <p:nvSpPr>
          <p:cNvPr id="3" name="Content Placeholder 2"/>
          <p:cNvSpPr>
            <a:spLocks noGrp="1"/>
          </p:cNvSpPr>
          <p:nvPr>
            <p:ph idx="1"/>
          </p:nvPr>
        </p:nvSpPr>
        <p:spPr>
          <a:xfrm>
            <a:off x="363894" y="1530220"/>
            <a:ext cx="10989906" cy="4646743"/>
          </a:xfrm>
        </p:spPr>
        <p:txBody>
          <a:bodyPr/>
          <a:lstStyle/>
          <a:p>
            <a:r>
              <a:rPr lang="en-US"/>
              <a:t>Use </a:t>
            </a:r>
            <a:r>
              <a:rPr lang="en-US" dirty="0"/>
              <a:t>hand out provided to help you answer the questions correctly </a:t>
            </a:r>
            <a:r>
              <a:rPr lang="en-US"/>
              <a:t>and completely.  </a:t>
            </a:r>
            <a:endParaRPr lang="en-US" dirty="0"/>
          </a:p>
        </p:txBody>
      </p:sp>
    </p:spTree>
    <p:extLst>
      <p:ext uri="{BB962C8B-B14F-4D97-AF65-F5344CB8AC3E}">
        <p14:creationId xmlns:p14="http://schemas.microsoft.com/office/powerpoint/2010/main" val="239928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Answer all Discussion Questions</a:t>
            </a:r>
          </a:p>
        </p:txBody>
      </p:sp>
      <p:sp>
        <p:nvSpPr>
          <p:cNvPr id="3" name="Content Placeholder 2"/>
          <p:cNvSpPr>
            <a:spLocks noGrp="1"/>
          </p:cNvSpPr>
          <p:nvPr>
            <p:ph idx="1"/>
          </p:nvPr>
        </p:nvSpPr>
        <p:spPr>
          <a:xfrm>
            <a:off x="363894" y="1530220"/>
            <a:ext cx="10989906" cy="4646743"/>
          </a:xfrm>
        </p:spPr>
        <p:txBody>
          <a:bodyPr/>
          <a:lstStyle/>
          <a:p>
            <a:r>
              <a:rPr lang="en-US" dirty="0"/>
              <a:t>1.  Did we use a random sample?  </a:t>
            </a:r>
          </a:p>
          <a:p>
            <a:pPr lvl="1"/>
            <a:r>
              <a:rPr lang="en-US" dirty="0"/>
              <a:t>Note that most methods used later in the discussion questions to make inference require a random sample.  If this was not a random sample then state that but still use the methods for inference.  </a:t>
            </a:r>
          </a:p>
          <a:p>
            <a:r>
              <a:rPr lang="en-US" dirty="0"/>
              <a:t>2.  Two ways attempted to control for factors other than taste that could affect preference.  </a:t>
            </a:r>
          </a:p>
          <a:p>
            <a:r>
              <a:rPr lang="en-US" dirty="0"/>
              <a:t>3.  Proportion preferring bargain (last value in table 8.5 on page 62).  </a:t>
            </a:r>
          </a:p>
          <a:p>
            <a:r>
              <a:rPr lang="en-US" dirty="0"/>
              <a:t>7.  Read the Reality Check</a:t>
            </a:r>
          </a:p>
        </p:txBody>
      </p:sp>
    </p:spTree>
    <p:extLst>
      <p:ext uri="{BB962C8B-B14F-4D97-AF65-F5344CB8AC3E}">
        <p14:creationId xmlns:p14="http://schemas.microsoft.com/office/powerpoint/2010/main" val="387258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5" y="65314"/>
            <a:ext cx="10879493" cy="690465"/>
          </a:xfrm>
        </p:spPr>
        <p:txBody>
          <a:bodyPr>
            <a:normAutofit/>
          </a:bodyPr>
          <a:lstStyle/>
          <a:p>
            <a:r>
              <a:rPr lang="en-US" sz="3500" dirty="0"/>
              <a:t>Step 7: Answer Discussion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46" y="755779"/>
                <a:ext cx="11868538" cy="5999584"/>
              </a:xfrm>
            </p:spPr>
            <p:txBody>
              <a:bodyPr>
                <a:normAutofit/>
              </a:bodyPr>
              <a:lstStyle/>
              <a:p>
                <a:r>
                  <a:rPr lang="en-US" sz="1800" dirty="0"/>
                  <a:t>4.  Perform a hypothesis step.  You must do all of the following steps of the hypothesis step (you may use the back of the paper if you need more room).  </a:t>
                </a:r>
              </a:p>
              <a:p>
                <a:pPr lvl="1"/>
                <a:r>
                  <a:rPr lang="en-US" sz="1800" dirty="0"/>
                  <a:t>Step 1: Check the assumptions (note that they are not all met).</a:t>
                </a:r>
              </a:p>
              <a:p>
                <a:pPr lvl="2"/>
                <a:r>
                  <a:rPr lang="en-US" sz="1800" dirty="0"/>
                  <a:t>Categorical Data</a:t>
                </a:r>
              </a:p>
              <a:p>
                <a:pPr lvl="2"/>
                <a:r>
                  <a:rPr lang="en-US" sz="1800" dirty="0"/>
                  <a:t>Data Randomly obtained.</a:t>
                </a:r>
              </a:p>
              <a:p>
                <a:pPr lvl="2"/>
                <a:r>
                  <a:rPr lang="en-US" sz="1800" dirty="0"/>
                  <a:t>Sampling distribution is normally distributed if n</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≥15 and n(1-</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≥15.</a:t>
                </a:r>
              </a:p>
              <a:p>
                <a:pPr lvl="1"/>
                <a:r>
                  <a:rPr lang="en-US" sz="1800" dirty="0"/>
                  <a:t>Step 2: State the hypothesis:</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oMath>
                </a14:m>
                <a:r>
                  <a:rPr lang="en-US" sz="1800" dirty="0"/>
                  <a:t>: p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endParaRPr lang="en-US" sz="1800" dirty="0"/>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&gt;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&lt;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r>
                  <a:rPr lang="en-US" sz="1800" dirty="0"/>
                  <a:t>	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p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oMath>
                </a14:m>
                <a:endParaRPr lang="en-US" sz="1800" dirty="0"/>
              </a:p>
              <a:p>
                <a:pPr lvl="1"/>
                <a:r>
                  <a:rPr lang="en-US" sz="1800" dirty="0"/>
                  <a:t>Step 3: Calculate the test statistic.	</a:t>
                </a:r>
                <a14:m>
                  <m:oMath xmlns:m="http://schemas.openxmlformats.org/officeDocument/2006/math">
                    <m:r>
                      <a:rPr lang="en-US" sz="1800" i="1">
                        <a:latin typeface="Cambria Math" panose="02040503050406030204" pitchFamily="18" charset="0"/>
                      </a:rPr>
                      <m:t>𝑧</m:t>
                    </m:r>
                    <m:r>
                      <a:rPr lang="en-US" sz="1800" i="1">
                        <a:latin typeface="Cambria Math" panose="02040503050406030204" pitchFamily="18" charset="0"/>
                      </a:rPr>
                      <m:t>=</m:t>
                    </m:r>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𝑠𝑒</m:t>
                            </m:r>
                          </m:e>
                          <m:sub>
                            <m:r>
                              <a:rPr lang="en-US" sz="1800" i="1">
                                <a:latin typeface="Cambria Math" panose="02040503050406030204" pitchFamily="18" charset="0"/>
                              </a:rPr>
                              <m:t>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num>
                      <m:den>
                        <m:rad>
                          <m:radPr>
                            <m:degHide m:val="on"/>
                            <m:ctrlPr>
                              <a:rPr lang="en-US" sz="1800" i="1">
                                <a:latin typeface="Cambria Math" panose="02040503050406030204" pitchFamily="18" charset="0"/>
                              </a:rPr>
                            </m:ctrlPr>
                          </m:radPr>
                          <m:deg/>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0</m:t>
                                    </m:r>
                                  </m:sub>
                                </m:sSub>
                                <m:r>
                                  <a:rPr lang="en-US" sz="1800" i="1">
                                    <a:latin typeface="Cambria Math" panose="02040503050406030204" pitchFamily="18" charset="0"/>
                                  </a:rPr>
                                  <m:t>)</m:t>
                                </m:r>
                              </m:num>
                              <m:den>
                                <m:r>
                                  <a:rPr lang="en-US" sz="1800" i="1">
                                    <a:latin typeface="Cambria Math" panose="02040503050406030204" pitchFamily="18" charset="0"/>
                                  </a:rPr>
                                  <m:t>𝑛</m:t>
                                </m:r>
                              </m:den>
                            </m:f>
                          </m:e>
                        </m:rad>
                      </m:den>
                    </m:f>
                  </m:oMath>
                </a14:m>
                <a:endParaRPr lang="en-US" sz="1800" dirty="0"/>
              </a:p>
              <a:p>
                <a:pPr lvl="1"/>
                <a:r>
                  <a:rPr lang="en-US" sz="1800" dirty="0"/>
                  <a:t>Step 4: Calculate the p-value.</a:t>
                </a:r>
              </a:p>
              <a:p>
                <a:pPr lvl="2"/>
                <a:r>
                  <a:rPr lang="en-US" sz="1800" dirty="0"/>
                  <a:t>Draw a normal curve; plot your test statistic; shade the area based on the inequality in the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𝑎</m:t>
                        </m:r>
                      </m:sub>
                    </m:sSub>
                  </m:oMath>
                </a14:m>
                <a:r>
                  <a:rPr lang="en-US" sz="1800" dirty="0"/>
                  <a:t>; use the normal table to find the shaded area under the normal curve.  This is the p-value.</a:t>
                </a:r>
              </a:p>
              <a:p>
                <a:pPr lvl="1"/>
                <a:r>
                  <a:rPr lang="en-US" sz="1800" dirty="0"/>
                  <a:t>Step 5:</a:t>
                </a:r>
              </a:p>
              <a:p>
                <a:pPr lvl="2"/>
                <a:r>
                  <a:rPr lang="en-US" sz="1400" dirty="0"/>
                  <a:t>p-value &lt; </a:t>
                </a:r>
                <a:r>
                  <a:rPr lang="el-GR" sz="1400" dirty="0"/>
                  <a:t>α</a:t>
                </a:r>
                <a:r>
                  <a:rPr lang="en-US" sz="1400" dirty="0"/>
                  <a:t> =&gt; Reject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𝐻</m:t>
                        </m:r>
                      </m:e>
                      <m:sub>
                        <m:r>
                          <a:rPr lang="en-US" sz="1400">
                            <a:latin typeface="Cambria Math" panose="02040503050406030204" pitchFamily="18" charset="0"/>
                          </a:rPr>
                          <m:t>0</m:t>
                        </m:r>
                      </m:sub>
                    </m:sSub>
                  </m:oMath>
                </a14:m>
                <a:r>
                  <a:rPr lang="en-US" sz="1400" dirty="0"/>
                  <a:t> =&gt; With p-value=</a:t>
                </a:r>
                <a:r>
                  <a:rPr lang="en-US" sz="1400" u="sng" dirty="0"/>
                  <a:t>      </a:t>
                </a:r>
                <a:r>
                  <a:rPr lang="en-US" sz="1400" dirty="0"/>
                  <a:t>, we have sufficient evidence that (state Ha in the context of the problem).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2"/>
                <a:r>
                  <a:rPr lang="en-US" sz="1400" dirty="0"/>
                  <a:t>p-value &gt; </a:t>
                </a:r>
                <a:r>
                  <a:rPr lang="el-GR" sz="1400" dirty="0"/>
                  <a:t>α</a:t>
                </a:r>
                <a:r>
                  <a:rPr lang="en-US" sz="1400" dirty="0"/>
                  <a:t> =&gt; Do not Reject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𝐻</m:t>
                        </m:r>
                      </m:e>
                      <m:sub>
                        <m:r>
                          <a:rPr lang="en-US" sz="1400">
                            <a:latin typeface="Cambria Math" panose="02040503050406030204" pitchFamily="18" charset="0"/>
                          </a:rPr>
                          <m:t>0</m:t>
                        </m:r>
                      </m:sub>
                    </m:sSub>
                  </m:oMath>
                </a14:m>
                <a:r>
                  <a:rPr lang="en-US" sz="1400" dirty="0"/>
                  <a:t> =&gt; With p-value=</a:t>
                </a:r>
                <a:r>
                  <a:rPr lang="en-US" sz="1400" u="sng" dirty="0"/>
                  <a:t>      </a:t>
                </a:r>
                <a:r>
                  <a:rPr lang="en-US" sz="1400" dirty="0"/>
                  <a:t>, we do not have sufficient evidence that (state Ha in the context of the problem).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400" dirty="0"/>
              </a:p>
              <a:p>
                <a:r>
                  <a:rPr lang="en-US" sz="1800" dirty="0"/>
                  <a:t>Note if you are doing the EWA on this lab you must have all steps in the appendix (if anything is missing points will be taken off).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46" y="755779"/>
                <a:ext cx="11868538" cy="5999584"/>
              </a:xfrm>
              <a:blipFill rotWithShape="0">
                <a:blip r:embed="rId2"/>
                <a:stretch>
                  <a:fillRect l="-308" t="-1016" r="-719" b="-915"/>
                </a:stretch>
              </a:blipFill>
            </p:spPr>
            <p:txBody>
              <a:bodyPr/>
              <a:lstStyle/>
              <a:p>
                <a:r>
                  <a:rPr lang="en-US">
                    <a:noFill/>
                  </a:rPr>
                  <a:t> </a:t>
                </a:r>
              </a:p>
            </p:txBody>
          </p:sp>
        </mc:Fallback>
      </mc:AlternateContent>
    </p:spTree>
    <p:extLst>
      <p:ext uri="{BB962C8B-B14F-4D97-AF65-F5344CB8AC3E}">
        <p14:creationId xmlns:p14="http://schemas.microsoft.com/office/powerpoint/2010/main" val="176166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Step 7: Answer Discussion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1723"/>
                <a:ext cx="11980506" cy="5784979"/>
              </a:xfrm>
            </p:spPr>
            <p:txBody>
              <a:bodyPr/>
              <a:lstStyle/>
              <a:p>
                <a:r>
                  <a:rPr lang="en-US" dirty="0"/>
                  <a:t>5.  Compute and interpret 95% confidence interval.  </a:t>
                </a:r>
              </a:p>
              <a:p>
                <a:r>
                  <a:rPr lang="en-US" dirty="0"/>
                  <a:t>Note if you are doing the EWA on this lab you must show calculations by hand (if anything is missing points will be taken off).</a:t>
                </a:r>
              </a:p>
              <a:p>
                <a:pPr lvl="1"/>
                <a14:m>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±1.96</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num>
                          <m:den>
                            <m:r>
                              <a:rPr lang="en-US" i="1">
                                <a:latin typeface="Cambria Math" panose="02040503050406030204" pitchFamily="18" charset="0"/>
                              </a:rPr>
                              <m:t>𝑛</m:t>
                            </m:r>
                          </m:den>
                        </m:f>
                      </m:e>
                    </m:rad>
                  </m:oMath>
                </a14:m>
                <a:endParaRPr lang="en-US" dirty="0"/>
              </a:p>
              <a:p>
                <a:pPr lvl="1"/>
                <a:r>
                  <a:rPr lang="en-US" dirty="0"/>
                  <a:t>Interpretation:  We are </a:t>
                </a:r>
                <a:r>
                  <a:rPr lang="en-US" u="sng" dirty="0"/>
                  <a:t>		</a:t>
                </a:r>
                <a:r>
                  <a:rPr lang="en-US" dirty="0"/>
                  <a:t>% confident that the population proportion who prefer the bargain brand is between </a:t>
                </a:r>
                <a:r>
                  <a:rPr lang="en-US" u="sng" dirty="0"/>
                  <a:t>		</a:t>
                </a:r>
                <a:r>
                  <a:rPr lang="en-US" dirty="0"/>
                  <a:t> and </a:t>
                </a:r>
                <a:r>
                  <a:rPr lang="en-US" u="sng" dirty="0"/>
                  <a:t>			</a:t>
                </a:r>
                <a:r>
                  <a:rPr lang="en-US" dirty="0"/>
                  <a:t>.</a:t>
                </a:r>
              </a:p>
              <a:p>
                <a:r>
                  <a:rPr lang="en-US" dirty="0"/>
                  <a:t>6.  Is it plausible that the two brands are equally preferred?  Think of what value p would be if equally preferred and see if it is in the interval or not.  </a:t>
                </a:r>
              </a:p>
              <a:p>
                <a:pPr lvl="1"/>
                <a:r>
                  <a:rPr lang="en-US" dirty="0"/>
                  <a:t>You must show justification of your answer.  </a:t>
                </a:r>
              </a:p>
              <a:p>
                <a:r>
                  <a:rPr lang="en-US" dirty="0"/>
                  <a:t>7.  Read the reality check.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1723"/>
                <a:ext cx="11980506" cy="5784979"/>
              </a:xfrm>
              <a:blipFill rotWithShape="0">
                <a:blip r:embed="rId2"/>
                <a:stretch>
                  <a:fillRect l="-916" t="-1686" r="-1374"/>
                </a:stretch>
              </a:blipFill>
            </p:spPr>
            <p:txBody>
              <a:bodyPr/>
              <a:lstStyle/>
              <a:p>
                <a:r>
                  <a:rPr lang="en-US">
                    <a:noFill/>
                  </a:rPr>
                  <a:t> </a:t>
                </a:r>
              </a:p>
            </p:txBody>
          </p:sp>
        </mc:Fallback>
      </mc:AlternateContent>
    </p:spTree>
    <p:extLst>
      <p:ext uri="{BB962C8B-B14F-4D97-AF65-F5344CB8AC3E}">
        <p14:creationId xmlns:p14="http://schemas.microsoft.com/office/powerpoint/2010/main" val="386828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4" y="171450"/>
            <a:ext cx="11175206" cy="990600"/>
          </a:xfrm>
        </p:spPr>
        <p:txBody>
          <a:bodyPr/>
          <a:lstStyle/>
          <a:p>
            <a:r>
              <a:rPr lang="en-US" dirty="0"/>
              <a:t>Taste Test </a:t>
            </a:r>
          </a:p>
        </p:txBody>
      </p:sp>
      <p:sp>
        <p:nvSpPr>
          <p:cNvPr id="3" name="Content Placeholder 2"/>
          <p:cNvSpPr>
            <a:spLocks noGrp="1"/>
          </p:cNvSpPr>
          <p:nvPr>
            <p:ph idx="1"/>
          </p:nvPr>
        </p:nvSpPr>
        <p:spPr>
          <a:xfrm>
            <a:off x="85725" y="1162050"/>
            <a:ext cx="11268075" cy="5014913"/>
          </a:xfrm>
        </p:spPr>
        <p:txBody>
          <a:bodyPr>
            <a:normAutofit/>
          </a:bodyPr>
          <a:lstStyle/>
          <a:p>
            <a:r>
              <a:rPr lang="en-US" dirty="0"/>
              <a:t>Are name brand products really worth the extra money?</a:t>
            </a:r>
          </a:p>
          <a:p>
            <a:r>
              <a:rPr lang="en-US" dirty="0"/>
              <a:t>We will compare a name brand food and drink product to the Publix brand alternative of that food or drink.  </a:t>
            </a:r>
          </a:p>
          <a:p>
            <a:r>
              <a:rPr lang="en-US" dirty="0"/>
              <a:t>½ of you will set up the test for a drink product.</a:t>
            </a:r>
          </a:p>
          <a:p>
            <a:pPr lvl="1"/>
            <a:r>
              <a:rPr lang="en-US" dirty="0"/>
              <a:t>Mott’s Apple Juice (name brand)</a:t>
            </a:r>
          </a:p>
          <a:p>
            <a:pPr lvl="1"/>
            <a:r>
              <a:rPr lang="en-US" dirty="0"/>
              <a:t>Publix Apple Juice (bargain brand)</a:t>
            </a:r>
          </a:p>
          <a:p>
            <a:r>
              <a:rPr lang="en-US" dirty="0"/>
              <a:t>½ of you will set up the test for a food product.</a:t>
            </a:r>
          </a:p>
          <a:p>
            <a:pPr lvl="1"/>
            <a:r>
              <a:rPr lang="en-US" dirty="0"/>
              <a:t>Nabisco Vanilla Wafers</a:t>
            </a:r>
          </a:p>
          <a:p>
            <a:pPr lvl="1"/>
            <a:r>
              <a:rPr lang="en-US" dirty="0"/>
              <a:t>Publix Vanilla Wafers</a:t>
            </a:r>
          </a:p>
        </p:txBody>
      </p:sp>
    </p:spTree>
    <p:extLst>
      <p:ext uri="{BB962C8B-B14F-4D97-AF65-F5344CB8AC3E}">
        <p14:creationId xmlns:p14="http://schemas.microsoft.com/office/powerpoint/2010/main" val="33659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4" y="171450"/>
            <a:ext cx="11175206" cy="990600"/>
          </a:xfrm>
        </p:spPr>
        <p:txBody>
          <a:bodyPr/>
          <a:lstStyle/>
          <a:p>
            <a:r>
              <a:rPr lang="en-US" dirty="0"/>
              <a:t>Taste Test </a:t>
            </a:r>
          </a:p>
        </p:txBody>
      </p:sp>
      <p:sp>
        <p:nvSpPr>
          <p:cNvPr id="3" name="Content Placeholder 2"/>
          <p:cNvSpPr>
            <a:spLocks noGrp="1"/>
          </p:cNvSpPr>
          <p:nvPr>
            <p:ph idx="1"/>
          </p:nvPr>
        </p:nvSpPr>
        <p:spPr>
          <a:xfrm>
            <a:off x="85725" y="1162050"/>
            <a:ext cx="11268075" cy="5014913"/>
          </a:xfrm>
        </p:spPr>
        <p:txBody>
          <a:bodyPr>
            <a:normAutofit/>
          </a:bodyPr>
          <a:lstStyle/>
          <a:p>
            <a:r>
              <a:rPr lang="en-US" dirty="0"/>
              <a:t>You will not taste any items in this room but you will taste the items set up in the other rooms: </a:t>
            </a:r>
          </a:p>
          <a:p>
            <a:pPr lvl="1"/>
            <a:r>
              <a:rPr lang="en-US" dirty="0"/>
              <a:t>You are not required to taste anything.  </a:t>
            </a:r>
          </a:p>
          <a:p>
            <a:pPr lvl="1"/>
            <a:r>
              <a:rPr lang="en-US" dirty="0"/>
              <a:t>If you are allergic to a product do not consume it.  </a:t>
            </a:r>
          </a:p>
          <a:p>
            <a:pPr lvl="1"/>
            <a:r>
              <a:rPr lang="en-US" dirty="0" err="1"/>
              <a:t>LeConte</a:t>
            </a:r>
            <a:r>
              <a:rPr lang="en-US" dirty="0"/>
              <a:t> 200A: Coca Cola vs Publix Cola and Chips Ahoy Chocolate Chip cookies vs Publix Chocolate Chip cookies.</a:t>
            </a:r>
          </a:p>
          <a:p>
            <a:pPr lvl="1"/>
            <a:r>
              <a:rPr lang="en-US" dirty="0" err="1"/>
              <a:t>LeConte</a:t>
            </a:r>
            <a:r>
              <a:rPr lang="en-US" dirty="0"/>
              <a:t> 124:  Sprite vs. Publix Lemon Lime soda and Keebler Fudge Stripe Cookies vs Publix Fudge Stripe Cookies</a:t>
            </a:r>
          </a:p>
        </p:txBody>
      </p:sp>
    </p:spTree>
    <p:extLst>
      <p:ext uri="{BB962C8B-B14F-4D97-AF65-F5344CB8AC3E}">
        <p14:creationId xmlns:p14="http://schemas.microsoft.com/office/powerpoint/2010/main" val="227496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09" y="150019"/>
            <a:ext cx="11260931" cy="883444"/>
          </a:xfrm>
        </p:spPr>
        <p:txBody>
          <a:bodyPr/>
          <a:lstStyle/>
          <a:p>
            <a:r>
              <a:rPr lang="en-US" dirty="0"/>
              <a:t>Step 1:  Randomly Assign Product Label</a:t>
            </a:r>
          </a:p>
        </p:txBody>
      </p:sp>
      <p:sp>
        <p:nvSpPr>
          <p:cNvPr id="3" name="Content Placeholder 2"/>
          <p:cNvSpPr>
            <a:spLocks noGrp="1"/>
          </p:cNvSpPr>
          <p:nvPr>
            <p:ph idx="1"/>
          </p:nvPr>
        </p:nvSpPr>
        <p:spPr>
          <a:xfrm>
            <a:off x="189309" y="1033463"/>
            <a:ext cx="11776472" cy="5695949"/>
          </a:xfrm>
        </p:spPr>
        <p:txBody>
          <a:bodyPr>
            <a:normAutofit fontScale="92500" lnSpcReduction="10000"/>
          </a:bodyPr>
          <a:lstStyle/>
          <a:p>
            <a:r>
              <a:rPr lang="en-US" dirty="0"/>
              <a:t>Instructor will flip a coin to determine which food item is labelled X and which is labelled Y:</a:t>
            </a:r>
          </a:p>
          <a:p>
            <a:pPr lvl="1"/>
            <a:r>
              <a:rPr lang="en-US" dirty="0"/>
              <a:t>If coin lands on Heads then …</a:t>
            </a:r>
          </a:p>
          <a:p>
            <a:pPr lvl="2"/>
            <a:r>
              <a:rPr lang="en-US" dirty="0"/>
              <a:t>Nabisco vanilla wafer (name brand) is Y.</a:t>
            </a:r>
          </a:p>
          <a:p>
            <a:pPr lvl="2"/>
            <a:r>
              <a:rPr lang="en-US" dirty="0"/>
              <a:t>Publix vanilla wafer (bargain brand) is Z.</a:t>
            </a:r>
          </a:p>
          <a:p>
            <a:pPr lvl="1"/>
            <a:r>
              <a:rPr lang="en-US" dirty="0"/>
              <a:t>If coin lands on Tails then …</a:t>
            </a:r>
          </a:p>
          <a:p>
            <a:pPr lvl="2"/>
            <a:r>
              <a:rPr lang="en-US" dirty="0"/>
              <a:t>Nabisco vanilla wafer (name brand) is Z.</a:t>
            </a:r>
          </a:p>
          <a:p>
            <a:pPr lvl="2"/>
            <a:r>
              <a:rPr lang="en-US" dirty="0"/>
              <a:t>Publix vanilla wafer (bargain brand) is Y.</a:t>
            </a:r>
          </a:p>
          <a:p>
            <a:r>
              <a:rPr lang="en-US" dirty="0"/>
              <a:t>Instructor will flip a coin to determine which drink item is labelled X and which is labelled Y:</a:t>
            </a:r>
          </a:p>
          <a:p>
            <a:pPr lvl="1"/>
            <a:r>
              <a:rPr lang="en-US" dirty="0"/>
              <a:t>If coin lands on Heads then …</a:t>
            </a:r>
          </a:p>
          <a:p>
            <a:pPr lvl="2"/>
            <a:r>
              <a:rPr lang="en-US" dirty="0"/>
              <a:t>Mott’s apple juice (name brand) is Y.</a:t>
            </a:r>
          </a:p>
          <a:p>
            <a:pPr lvl="2"/>
            <a:r>
              <a:rPr lang="en-US" dirty="0"/>
              <a:t>Publix apple juice (bargain brand) is Z.</a:t>
            </a:r>
          </a:p>
          <a:p>
            <a:pPr lvl="1"/>
            <a:r>
              <a:rPr lang="en-US" dirty="0"/>
              <a:t>If coin lands on Tails then …</a:t>
            </a:r>
          </a:p>
          <a:p>
            <a:pPr lvl="2"/>
            <a:r>
              <a:rPr lang="en-US" dirty="0"/>
              <a:t>Mott’s apple juice (name brand) is Z.</a:t>
            </a:r>
          </a:p>
          <a:p>
            <a:pPr lvl="2"/>
            <a:r>
              <a:rPr lang="en-US" dirty="0"/>
              <a:t>Publix apple juice (bargain brand) is Y.</a:t>
            </a:r>
          </a:p>
          <a:p>
            <a:r>
              <a:rPr lang="en-US" dirty="0"/>
              <a:t>Fill in Table 8.2 on page 61.</a:t>
            </a:r>
          </a:p>
        </p:txBody>
      </p:sp>
    </p:spTree>
    <p:extLst>
      <p:ext uri="{BB962C8B-B14F-4D97-AF65-F5344CB8AC3E}">
        <p14:creationId xmlns:p14="http://schemas.microsoft.com/office/powerpoint/2010/main" val="30022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115093"/>
            <a:ext cx="11899106" cy="1199357"/>
          </a:xfrm>
        </p:spPr>
        <p:txBody>
          <a:bodyPr>
            <a:normAutofit fontScale="90000"/>
          </a:bodyPr>
          <a:lstStyle/>
          <a:p>
            <a:r>
              <a:rPr lang="en-US" dirty="0"/>
              <a:t>Step 2:  Randomly Decide the Tasting Order for each Student that will Taste the Product</a:t>
            </a:r>
          </a:p>
        </p:txBody>
      </p:sp>
      <p:sp>
        <p:nvSpPr>
          <p:cNvPr id="3" name="Content Placeholder 2"/>
          <p:cNvSpPr>
            <a:spLocks noGrp="1"/>
          </p:cNvSpPr>
          <p:nvPr>
            <p:ph idx="1"/>
          </p:nvPr>
        </p:nvSpPr>
        <p:spPr>
          <a:xfrm>
            <a:off x="180975" y="1407318"/>
            <a:ext cx="11799094" cy="5222081"/>
          </a:xfrm>
        </p:spPr>
        <p:txBody>
          <a:bodyPr>
            <a:normAutofit/>
          </a:bodyPr>
          <a:lstStyle/>
          <a:p>
            <a:r>
              <a:rPr lang="en-US" dirty="0"/>
              <a:t>Each student will draw a bead out of the bucket on the table to randomize the order each student is to taste the products.  </a:t>
            </a:r>
          </a:p>
          <a:p>
            <a:r>
              <a:rPr lang="en-US" dirty="0"/>
              <a:t>Fill out the following sheets provided to you:</a:t>
            </a:r>
          </a:p>
          <a:p>
            <a:pPr lvl="1"/>
            <a:r>
              <a:rPr lang="en-US" dirty="0"/>
              <a:t>If you drew a </a:t>
            </a:r>
            <a:r>
              <a:rPr lang="en-US" dirty="0">
                <a:solidFill>
                  <a:srgbClr val="FF0000"/>
                </a:solidFill>
              </a:rPr>
              <a:t>white bead </a:t>
            </a:r>
            <a:r>
              <a:rPr lang="en-US" dirty="0"/>
              <a:t>then fill out the sheet provided  with the following order:</a:t>
            </a:r>
          </a:p>
          <a:p>
            <a:pPr marL="457200" lvl="1" indent="0">
              <a:buNone/>
            </a:pPr>
            <a:endParaRPr lang="en-US" dirty="0"/>
          </a:p>
          <a:p>
            <a:pPr marL="914400" lvl="2" indent="0">
              <a:buNone/>
            </a:pPr>
            <a:endParaRPr lang="en-US" dirty="0"/>
          </a:p>
          <a:p>
            <a:pPr marL="914400" lvl="2" indent="0">
              <a:buNone/>
            </a:pPr>
            <a:endParaRPr lang="en-US" dirty="0"/>
          </a:p>
          <a:p>
            <a:pPr lvl="1"/>
            <a:r>
              <a:rPr lang="en-US" dirty="0"/>
              <a:t>If you drew a </a:t>
            </a:r>
            <a:r>
              <a:rPr lang="en-US" dirty="0">
                <a:solidFill>
                  <a:srgbClr val="FF0000"/>
                </a:solidFill>
              </a:rPr>
              <a:t>non-white bead </a:t>
            </a:r>
            <a:r>
              <a:rPr lang="en-US" dirty="0"/>
              <a:t>then fill out the sheet provided  with the following order:</a:t>
            </a:r>
          </a:p>
          <a:p>
            <a:pPr marL="457200" lvl="1" indent="0">
              <a:buNone/>
            </a:pPr>
            <a:endParaRPr lang="en-US" dirty="0"/>
          </a:p>
          <a:p>
            <a:pPr marL="457200" lvl="1" indent="0">
              <a:buNone/>
            </a:pPr>
            <a:endParaRPr lang="en-US" dirty="0"/>
          </a:p>
          <a:p>
            <a:pPr lvl="1"/>
            <a:endParaRPr lang="en-US" dirty="0"/>
          </a:p>
          <a:p>
            <a:pPr lvl="1"/>
            <a:r>
              <a:rPr lang="en-US" dirty="0"/>
              <a:t>Each student will do this </a:t>
            </a:r>
            <a:r>
              <a:rPr lang="en-US" b="1" u="sng" dirty="0"/>
              <a:t>4 times </a:t>
            </a:r>
            <a:r>
              <a:rPr lang="en-US" dirty="0"/>
              <a:t>(there needs to be 48 sheets ready when tasters come in).  </a:t>
            </a:r>
          </a:p>
        </p:txBody>
      </p:sp>
      <p:pic>
        <p:nvPicPr>
          <p:cNvPr id="6" name="Picture 5"/>
          <p:cNvPicPr>
            <a:picLocks noChangeAspect="1"/>
          </p:cNvPicPr>
          <p:nvPr/>
        </p:nvPicPr>
        <p:blipFill>
          <a:blip r:embed="rId2"/>
          <a:stretch>
            <a:fillRect/>
          </a:stretch>
        </p:blipFill>
        <p:spPr>
          <a:xfrm>
            <a:off x="1157288" y="3081337"/>
            <a:ext cx="5622131" cy="1192193"/>
          </a:xfrm>
          <a:prstGeom prst="rect">
            <a:avLst/>
          </a:prstGeom>
        </p:spPr>
      </p:pic>
      <p:pic>
        <p:nvPicPr>
          <p:cNvPr id="7" name="Picture 6"/>
          <p:cNvPicPr>
            <a:picLocks noChangeAspect="1"/>
          </p:cNvPicPr>
          <p:nvPr/>
        </p:nvPicPr>
        <p:blipFill>
          <a:blip r:embed="rId3"/>
          <a:stretch>
            <a:fillRect/>
          </a:stretch>
        </p:blipFill>
        <p:spPr>
          <a:xfrm>
            <a:off x="1081087" y="4622789"/>
            <a:ext cx="5555457" cy="1084904"/>
          </a:xfrm>
          <a:prstGeom prst="rect">
            <a:avLst/>
          </a:prstGeom>
        </p:spPr>
      </p:pic>
    </p:spTree>
    <p:extLst>
      <p:ext uri="{BB962C8B-B14F-4D97-AF65-F5344CB8AC3E}">
        <p14:creationId xmlns:p14="http://schemas.microsoft.com/office/powerpoint/2010/main" val="104494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1" y="64295"/>
            <a:ext cx="11887200" cy="692943"/>
          </a:xfrm>
        </p:spPr>
        <p:txBody>
          <a:bodyPr>
            <a:normAutofit fontScale="90000"/>
          </a:bodyPr>
          <a:lstStyle/>
          <a:p>
            <a:r>
              <a:rPr lang="en-US" dirty="0"/>
              <a:t>Step 3: Set up the Product as a Single Blind Test</a:t>
            </a:r>
          </a:p>
        </p:txBody>
      </p:sp>
      <p:sp>
        <p:nvSpPr>
          <p:cNvPr id="3" name="Content Placeholder 2"/>
          <p:cNvSpPr>
            <a:spLocks noGrp="1"/>
          </p:cNvSpPr>
          <p:nvPr>
            <p:ph idx="1"/>
          </p:nvPr>
        </p:nvSpPr>
        <p:spPr>
          <a:xfrm>
            <a:off x="257175" y="1035844"/>
            <a:ext cx="11096625" cy="5141119"/>
          </a:xfrm>
        </p:spPr>
        <p:txBody>
          <a:bodyPr>
            <a:normAutofit lnSpcReduction="10000"/>
          </a:bodyPr>
          <a:lstStyle/>
          <a:p>
            <a:r>
              <a:rPr lang="en-US" dirty="0"/>
              <a:t>Tables 1 and 2 will count out 48 coffee filters (for the name brand Vanilla Wafers) or 48 cups (for the name brand Apple Juice) and label them (Y or Z) according to what the coin flip decided.</a:t>
            </a:r>
          </a:p>
          <a:p>
            <a:r>
              <a:rPr lang="en-US" dirty="0"/>
              <a:t>Tables 5 and 6 will count out 48 coffee filters (for the Publix Vanilla Wafers) or 48 cups (for the Publix Apple Juice) and label them (Y or Z) according to what the coin flip decided.  </a:t>
            </a:r>
          </a:p>
          <a:p>
            <a:r>
              <a:rPr lang="en-US" dirty="0"/>
              <a:t>Tables 3 and 4 will put on gloves (if you are allergic to gloves move to a different table) and put one item in each serving vessel.</a:t>
            </a:r>
          </a:p>
          <a:p>
            <a:pPr lvl="1"/>
            <a:r>
              <a:rPr lang="en-US" dirty="0"/>
              <a:t>MAKE SURE YOU PUT THE CORRECT PRODUCT IN ALL THE Y VESSELS AND THE OTHER PRODUCT IN THE Z VESSELS (this was determined in Step 1 and should be in table 8.2 on page 61).  </a:t>
            </a:r>
          </a:p>
          <a:p>
            <a:pPr lvl="1"/>
            <a:endParaRPr lang="en-US" dirty="0"/>
          </a:p>
          <a:p>
            <a:pPr lvl="1"/>
            <a:r>
              <a:rPr lang="en-US" dirty="0"/>
              <a:t>Make sure all 48 servings of Y are grouped together and separate from all 48 servings of Z which are grouped together.  </a:t>
            </a:r>
          </a:p>
        </p:txBody>
      </p:sp>
    </p:spTree>
    <p:extLst>
      <p:ext uri="{BB962C8B-B14F-4D97-AF65-F5344CB8AC3E}">
        <p14:creationId xmlns:p14="http://schemas.microsoft.com/office/powerpoint/2010/main" val="82789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Clean up Room for Taste Testers	</a:t>
            </a:r>
          </a:p>
        </p:txBody>
      </p:sp>
      <p:sp>
        <p:nvSpPr>
          <p:cNvPr id="3" name="Content Placeholder 2"/>
          <p:cNvSpPr>
            <a:spLocks noGrp="1"/>
          </p:cNvSpPr>
          <p:nvPr>
            <p:ph idx="1"/>
          </p:nvPr>
        </p:nvSpPr>
        <p:spPr/>
        <p:txBody>
          <a:bodyPr/>
          <a:lstStyle/>
          <a:p>
            <a:r>
              <a:rPr lang="en-US" dirty="0"/>
              <a:t>Only have the following out:</a:t>
            </a:r>
          </a:p>
          <a:p>
            <a:pPr lvl="1"/>
            <a:r>
              <a:rPr lang="en-US" dirty="0"/>
              <a:t>Sheets with the order students need to taste the products in (those done in step 2).  </a:t>
            </a:r>
          </a:p>
          <a:p>
            <a:pPr lvl="1"/>
            <a:r>
              <a:rPr lang="en-US" dirty="0"/>
              <a:t>Single Blinded samples (48 Y and 48 Z).</a:t>
            </a:r>
          </a:p>
          <a:p>
            <a:pPr lvl="1"/>
            <a:r>
              <a:rPr lang="en-US" dirty="0"/>
              <a:t>Make sure all product materials are out of the way (i.e. throw away the containers the products come in if they are empty.  If not empty move to the front of the room).  </a:t>
            </a:r>
          </a:p>
          <a:p>
            <a:pPr lvl="1"/>
            <a:r>
              <a:rPr lang="en-US" dirty="0"/>
              <a:t>Move everything else off the tables and out of the way. (you will not need your lab book until all rooms have completed the taste tests).</a:t>
            </a:r>
          </a:p>
        </p:txBody>
      </p:sp>
    </p:spTree>
    <p:extLst>
      <p:ext uri="{BB962C8B-B14F-4D97-AF65-F5344CB8AC3E}">
        <p14:creationId xmlns:p14="http://schemas.microsoft.com/office/powerpoint/2010/main" val="380420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31" y="64294"/>
            <a:ext cx="11039475" cy="790575"/>
          </a:xfrm>
        </p:spPr>
        <p:txBody>
          <a:bodyPr/>
          <a:lstStyle/>
          <a:p>
            <a:r>
              <a:rPr lang="en-US" dirty="0"/>
              <a:t>Step 5: Taste Test will begin</a:t>
            </a:r>
          </a:p>
        </p:txBody>
      </p:sp>
      <p:sp>
        <p:nvSpPr>
          <p:cNvPr id="3" name="Content Placeholder 2"/>
          <p:cNvSpPr>
            <a:spLocks noGrp="1"/>
          </p:cNvSpPr>
          <p:nvPr>
            <p:ph idx="1"/>
          </p:nvPr>
        </p:nvSpPr>
        <p:spPr>
          <a:xfrm>
            <a:off x="158620" y="746449"/>
            <a:ext cx="11828593" cy="5854376"/>
          </a:xfrm>
        </p:spPr>
        <p:txBody>
          <a:bodyPr>
            <a:normAutofit fontScale="85000" lnSpcReduction="20000"/>
          </a:bodyPr>
          <a:lstStyle/>
          <a:p>
            <a:r>
              <a:rPr lang="en-US" dirty="0"/>
              <a:t>Half of your table will go to the other rooms to sample their products.</a:t>
            </a:r>
          </a:p>
          <a:p>
            <a:pPr lvl="1"/>
            <a:r>
              <a:rPr lang="en-US" dirty="0"/>
              <a:t>You need to sample from both rooms:</a:t>
            </a:r>
          </a:p>
          <a:p>
            <a:pPr lvl="2"/>
            <a:r>
              <a:rPr lang="en-US" dirty="0"/>
              <a:t>200A – Chocolate Chip Cookies and Coke         124 – Fudge Stripe Cookies and Sprites.</a:t>
            </a:r>
          </a:p>
          <a:p>
            <a:pPr lvl="1"/>
            <a:r>
              <a:rPr lang="en-US" b="1" dirty="0"/>
              <a:t>Don’t taste the products in your room</a:t>
            </a:r>
          </a:p>
          <a:p>
            <a:pPr lvl="1"/>
            <a:r>
              <a:rPr lang="en-US" dirty="0"/>
              <a:t>Please bring a pencil/ pen with you to the other rooms </a:t>
            </a:r>
          </a:p>
          <a:p>
            <a:endParaRPr lang="en-US" dirty="0"/>
          </a:p>
          <a:p>
            <a:r>
              <a:rPr lang="en-US" dirty="0"/>
              <a:t>Half of you will stay in this room to help the students coming to sample these products. </a:t>
            </a:r>
          </a:p>
          <a:p>
            <a:pPr lvl="1"/>
            <a:r>
              <a:rPr lang="en-US" dirty="0"/>
              <a:t>When someone from another room comes in have them First, get a sheet that tells them which item to taste 1</a:t>
            </a:r>
            <a:r>
              <a:rPr lang="en-US" baseline="30000" dirty="0"/>
              <a:t>st</a:t>
            </a:r>
            <a:r>
              <a:rPr lang="en-US" dirty="0"/>
              <a:t> (Y or Z) and which item to taste 2</a:t>
            </a:r>
            <a:r>
              <a:rPr lang="en-US" baseline="30000" dirty="0"/>
              <a:t>nd</a:t>
            </a:r>
            <a:r>
              <a:rPr lang="en-US" dirty="0"/>
              <a:t> (Y or Z).  Second, they need to taste the products in that order. Third, they write their preference on the paper (Y or Z) and place it in the bucket.  For example: </a:t>
            </a:r>
          </a:p>
          <a:p>
            <a:endParaRPr lang="en-US" dirty="0"/>
          </a:p>
          <a:p>
            <a:pPr marL="0" indent="0">
              <a:buNone/>
            </a:pPr>
            <a:endParaRPr lang="en-US" dirty="0"/>
          </a:p>
          <a:p>
            <a:pPr marL="0" indent="0">
              <a:buNone/>
            </a:pPr>
            <a:endParaRPr lang="en-US" dirty="0"/>
          </a:p>
          <a:p>
            <a:pPr lvl="1"/>
            <a:r>
              <a:rPr lang="en-US" dirty="0"/>
              <a:t>Repeat the steps above for the second item in the room. Once you have done both items in Room 200A then go to Room 124 and do the same thing.</a:t>
            </a:r>
          </a:p>
          <a:p>
            <a:pPr lvl="1"/>
            <a:r>
              <a:rPr lang="en-US" dirty="0"/>
              <a:t>Tasters should not discuss with each other or share their preference with anyone.  </a:t>
            </a:r>
          </a:p>
          <a:p>
            <a:pPr lvl="1"/>
            <a:r>
              <a:rPr lang="en-US" dirty="0"/>
              <a:t>Tasters need to throw their trash away (don’t put on table put in the trash can).  </a:t>
            </a:r>
          </a:p>
          <a:p>
            <a:r>
              <a:rPr lang="en-US" dirty="0"/>
              <a:t>When your table partners come back to their original room. Then those who stayed will go taste the food and those who have already tasted the food will stay and help. </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914774" y="3808368"/>
            <a:ext cx="4396273" cy="797729"/>
          </a:xfrm>
          <a:prstGeom prst="rect">
            <a:avLst/>
          </a:prstGeom>
        </p:spPr>
      </p:pic>
      <p:graphicFrame>
        <p:nvGraphicFramePr>
          <p:cNvPr id="8" name="Diagram 7"/>
          <p:cNvGraphicFramePr/>
          <p:nvPr>
            <p:extLst>
              <p:ext uri="{D42A27DB-BD31-4B8C-83A1-F6EECF244321}">
                <p14:modId xmlns:p14="http://schemas.microsoft.com/office/powerpoint/2010/main" val="4182264256"/>
              </p:ext>
            </p:extLst>
          </p:nvPr>
        </p:nvGraphicFramePr>
        <p:xfrm>
          <a:off x="9799639" y="236435"/>
          <a:ext cx="2316161" cy="237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03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24" y="1690688"/>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62536" y="1690688"/>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63049" y="1726555"/>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71624" y="4317265"/>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62536" y="4317265"/>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63048" y="4317265"/>
            <a:ext cx="1914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24010" y="2643127"/>
            <a:ext cx="2066926" cy="1200329"/>
          </a:xfrm>
          <a:prstGeom prst="rect">
            <a:avLst/>
          </a:prstGeom>
          <a:noFill/>
        </p:spPr>
        <p:txBody>
          <a:bodyPr wrap="square" rtlCol="0">
            <a:spAutoFit/>
          </a:bodyPr>
          <a:lstStyle/>
          <a:p>
            <a:r>
              <a:rPr lang="en-US" dirty="0"/>
              <a:t>(1) Get a paper telling you the </a:t>
            </a:r>
            <a:r>
              <a:rPr lang="en-US" b="1" dirty="0"/>
              <a:t>order</a:t>
            </a:r>
            <a:r>
              <a:rPr lang="en-US" dirty="0"/>
              <a:t> of items to taste </a:t>
            </a:r>
          </a:p>
        </p:txBody>
      </p:sp>
      <p:sp>
        <p:nvSpPr>
          <p:cNvPr id="11" name="TextBox 10"/>
          <p:cNvSpPr txBox="1"/>
          <p:nvPr/>
        </p:nvSpPr>
        <p:spPr>
          <a:xfrm>
            <a:off x="5062536" y="2595858"/>
            <a:ext cx="2066926" cy="923330"/>
          </a:xfrm>
          <a:prstGeom prst="rect">
            <a:avLst/>
          </a:prstGeom>
          <a:noFill/>
        </p:spPr>
        <p:txBody>
          <a:bodyPr wrap="square" rtlCol="0">
            <a:spAutoFit/>
          </a:bodyPr>
          <a:lstStyle/>
          <a:p>
            <a:r>
              <a:rPr lang="en-US" dirty="0"/>
              <a:t>(2) Taste your first item then the second item  </a:t>
            </a:r>
          </a:p>
        </p:txBody>
      </p:sp>
      <p:sp>
        <p:nvSpPr>
          <p:cNvPr id="12" name="TextBox 11"/>
          <p:cNvSpPr txBox="1"/>
          <p:nvPr/>
        </p:nvSpPr>
        <p:spPr>
          <a:xfrm>
            <a:off x="1571624" y="5193085"/>
            <a:ext cx="2066926" cy="1600438"/>
          </a:xfrm>
          <a:prstGeom prst="rect">
            <a:avLst/>
          </a:prstGeom>
          <a:noFill/>
        </p:spPr>
        <p:txBody>
          <a:bodyPr wrap="square" rtlCol="0">
            <a:spAutoFit/>
          </a:bodyPr>
          <a:lstStyle/>
          <a:p>
            <a:r>
              <a:rPr lang="en-US" dirty="0"/>
              <a:t>(6 ) </a:t>
            </a:r>
            <a:r>
              <a:rPr lang="en-US" sz="1600" dirty="0"/>
              <a:t>Write your preference for the items you just tasted on the slip of paper and place in the bucket </a:t>
            </a:r>
          </a:p>
        </p:txBody>
      </p:sp>
      <p:sp>
        <p:nvSpPr>
          <p:cNvPr id="13" name="TextBox 12"/>
          <p:cNvSpPr txBox="1"/>
          <p:nvPr/>
        </p:nvSpPr>
        <p:spPr>
          <a:xfrm>
            <a:off x="5062536" y="5230205"/>
            <a:ext cx="2066926" cy="923330"/>
          </a:xfrm>
          <a:prstGeom prst="rect">
            <a:avLst/>
          </a:prstGeom>
          <a:noFill/>
        </p:spPr>
        <p:txBody>
          <a:bodyPr wrap="square" rtlCol="0">
            <a:spAutoFit/>
          </a:bodyPr>
          <a:lstStyle/>
          <a:p>
            <a:r>
              <a:rPr lang="en-US" dirty="0"/>
              <a:t>(5) Taste your first item then the second item  </a:t>
            </a:r>
          </a:p>
        </p:txBody>
      </p:sp>
      <p:sp>
        <p:nvSpPr>
          <p:cNvPr id="14" name="TextBox 13"/>
          <p:cNvSpPr txBox="1"/>
          <p:nvPr/>
        </p:nvSpPr>
        <p:spPr>
          <a:xfrm>
            <a:off x="9163050" y="5230205"/>
            <a:ext cx="2066926" cy="1200329"/>
          </a:xfrm>
          <a:prstGeom prst="rect">
            <a:avLst/>
          </a:prstGeom>
          <a:noFill/>
        </p:spPr>
        <p:txBody>
          <a:bodyPr wrap="square" rtlCol="0">
            <a:spAutoFit/>
          </a:bodyPr>
          <a:lstStyle/>
          <a:p>
            <a:r>
              <a:rPr lang="en-US" dirty="0"/>
              <a:t>(4) Get a  paper telling you the order of the items to taste  </a:t>
            </a:r>
          </a:p>
        </p:txBody>
      </p:sp>
      <p:sp>
        <p:nvSpPr>
          <p:cNvPr id="15" name="TextBox 14"/>
          <p:cNvSpPr txBox="1"/>
          <p:nvPr/>
        </p:nvSpPr>
        <p:spPr>
          <a:xfrm>
            <a:off x="9163050" y="2595561"/>
            <a:ext cx="2066926" cy="1600438"/>
          </a:xfrm>
          <a:prstGeom prst="rect">
            <a:avLst/>
          </a:prstGeom>
          <a:noFill/>
        </p:spPr>
        <p:txBody>
          <a:bodyPr wrap="square" rtlCol="0">
            <a:spAutoFit/>
          </a:bodyPr>
          <a:lstStyle/>
          <a:p>
            <a:r>
              <a:rPr lang="en-US" sz="1600" dirty="0"/>
              <a:t>(3) Write your preference for the items you just tasted on the slip of paper and place in the bucket  </a:t>
            </a:r>
          </a:p>
        </p:txBody>
      </p:sp>
      <p:sp>
        <p:nvSpPr>
          <p:cNvPr id="16" name="TextBox 15"/>
          <p:cNvSpPr txBox="1"/>
          <p:nvPr/>
        </p:nvSpPr>
        <p:spPr>
          <a:xfrm>
            <a:off x="161925" y="561975"/>
            <a:ext cx="1204910" cy="646331"/>
          </a:xfrm>
          <a:prstGeom prst="rect">
            <a:avLst/>
          </a:prstGeom>
          <a:noFill/>
        </p:spPr>
        <p:txBody>
          <a:bodyPr wrap="square" rtlCol="0">
            <a:spAutoFit/>
          </a:bodyPr>
          <a:lstStyle/>
          <a:p>
            <a:r>
              <a:rPr lang="en-US" dirty="0"/>
              <a:t>Enter the classroom </a:t>
            </a:r>
          </a:p>
        </p:txBody>
      </p:sp>
      <p:cxnSp>
        <p:nvCxnSpPr>
          <p:cNvPr id="18" name="Straight Connector 17"/>
          <p:cNvCxnSpPr>
            <a:stCxn id="16" idx="1"/>
          </p:cNvCxnSpPr>
          <p:nvPr/>
        </p:nvCxnSpPr>
        <p:spPr>
          <a:xfrm>
            <a:off x="161925" y="885141"/>
            <a:ext cx="9525" cy="619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p:cNvCxnSpPr>
          <p:nvPr/>
        </p:nvCxnSpPr>
        <p:spPr>
          <a:xfrm>
            <a:off x="1366835" y="885141"/>
            <a:ext cx="0" cy="619809"/>
          </a:xfrm>
          <a:prstGeom prst="line">
            <a:avLst/>
          </a:prstGeom>
        </p:spPr>
        <p:style>
          <a:lnRef idx="1">
            <a:schemeClr val="accent1"/>
          </a:lnRef>
          <a:fillRef idx="0">
            <a:schemeClr val="accent1"/>
          </a:fillRef>
          <a:effectRef idx="0">
            <a:schemeClr val="accent1"/>
          </a:effectRef>
          <a:fontRef idx="minor">
            <a:schemeClr val="tx1"/>
          </a:fontRef>
        </p:style>
      </p:cxnSp>
      <p:sp>
        <p:nvSpPr>
          <p:cNvPr id="29" name="Right Arrow 28"/>
          <p:cNvSpPr/>
          <p:nvPr/>
        </p:nvSpPr>
        <p:spPr>
          <a:xfrm rot="10800000">
            <a:off x="7584280" y="4317265"/>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10800000">
            <a:off x="3690936" y="4353043"/>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ight Arrow 30"/>
          <p:cNvSpPr/>
          <p:nvPr/>
        </p:nvSpPr>
        <p:spPr>
          <a:xfrm rot="13982163">
            <a:off x="420392" y="4389864"/>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p:cNvSpPr txBox="1"/>
          <p:nvPr/>
        </p:nvSpPr>
        <p:spPr>
          <a:xfrm>
            <a:off x="19373" y="3485242"/>
            <a:ext cx="1204910" cy="923330"/>
          </a:xfrm>
          <a:prstGeom prst="rect">
            <a:avLst/>
          </a:prstGeom>
          <a:noFill/>
        </p:spPr>
        <p:txBody>
          <a:bodyPr wrap="square" rtlCol="0">
            <a:spAutoFit/>
          </a:bodyPr>
          <a:lstStyle/>
          <a:p>
            <a:r>
              <a:rPr lang="en-US" dirty="0"/>
              <a:t>Go to the next classroom </a:t>
            </a:r>
          </a:p>
        </p:txBody>
      </p:sp>
      <p:sp>
        <p:nvSpPr>
          <p:cNvPr id="33" name="Right Arrow 32"/>
          <p:cNvSpPr/>
          <p:nvPr/>
        </p:nvSpPr>
        <p:spPr>
          <a:xfrm>
            <a:off x="3717128" y="1763286"/>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p:cNvSpPr/>
          <p:nvPr/>
        </p:nvSpPr>
        <p:spPr>
          <a:xfrm>
            <a:off x="7660482" y="1772810"/>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p:cNvSpPr/>
          <p:nvPr/>
        </p:nvSpPr>
        <p:spPr>
          <a:xfrm rot="2183284">
            <a:off x="555248" y="1267736"/>
            <a:ext cx="971548" cy="721577"/>
          </a:xfrm>
          <a:prstGeom prst="rightArrow">
            <a:avLst>
              <a:gd name="adj1" fmla="val 23600"/>
              <a:gd name="adj2" fmla="val 698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6" name="Diagram 35"/>
          <p:cNvGraphicFramePr/>
          <p:nvPr>
            <p:extLst>
              <p:ext uri="{D42A27DB-BD31-4B8C-83A1-F6EECF244321}">
                <p14:modId xmlns:p14="http://schemas.microsoft.com/office/powerpoint/2010/main" val="2574152692"/>
              </p:ext>
            </p:extLst>
          </p:nvPr>
        </p:nvGraphicFramePr>
        <p:xfrm>
          <a:off x="10438209" y="184302"/>
          <a:ext cx="1278728" cy="1360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TextBox 36"/>
          <p:cNvSpPr txBox="1"/>
          <p:nvPr/>
        </p:nvSpPr>
        <p:spPr>
          <a:xfrm>
            <a:off x="7324725" y="285750"/>
            <a:ext cx="2924175" cy="646331"/>
          </a:xfrm>
          <a:prstGeom prst="rect">
            <a:avLst/>
          </a:prstGeom>
          <a:noFill/>
        </p:spPr>
        <p:txBody>
          <a:bodyPr wrap="square" rtlCol="0">
            <a:spAutoFit/>
          </a:bodyPr>
          <a:lstStyle/>
          <a:p>
            <a:r>
              <a:rPr lang="en-US" dirty="0"/>
              <a:t>Remember to go to both classes  </a:t>
            </a:r>
          </a:p>
        </p:txBody>
      </p:sp>
    </p:spTree>
    <p:extLst>
      <p:ext uri="{BB962C8B-B14F-4D97-AF65-F5344CB8AC3E}">
        <p14:creationId xmlns:p14="http://schemas.microsoft.com/office/powerpoint/2010/main" val="74877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1467</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Lab 8 “Purely a Matter of Taste” Inference for a Population Proportion</vt:lpstr>
      <vt:lpstr>Taste Test </vt:lpstr>
      <vt:lpstr>Taste Test </vt:lpstr>
      <vt:lpstr>Step 1:  Randomly Assign Product Label</vt:lpstr>
      <vt:lpstr>Step 2:  Randomly Decide the Tasting Order for each Student that will Taste the Product</vt:lpstr>
      <vt:lpstr>Step 3: Set up the Product as a Single Blind Test</vt:lpstr>
      <vt:lpstr>Step 4: Clean up Room for Taste Testers </vt:lpstr>
      <vt:lpstr>Step 5: Taste Test will begin</vt:lpstr>
      <vt:lpstr>PowerPoint Presentation</vt:lpstr>
      <vt:lpstr>Step 6:  Clean up lab and Summarize data</vt:lpstr>
      <vt:lpstr>Step 7: Answer all Discussion Questions</vt:lpstr>
      <vt:lpstr>Step 7: Answer all Discussion Questions</vt:lpstr>
      <vt:lpstr>Step 7: Answer Discussion Questions</vt:lpstr>
      <vt:lpstr>Step 7: Answer Discussion Questions</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8 “Purely a Matter of Taste” Inference for a Population Proportion</dc:title>
  <dc:creator>Leslie Hendrix</dc:creator>
  <cp:lastModifiedBy>ZHONG, SHAN</cp:lastModifiedBy>
  <cp:revision>20</cp:revision>
  <cp:lastPrinted>2018-10-23T12:54:55Z</cp:lastPrinted>
  <dcterms:created xsi:type="dcterms:W3CDTF">2018-10-22T17:59:00Z</dcterms:created>
  <dcterms:modified xsi:type="dcterms:W3CDTF">2019-10-29T03:25:53Z</dcterms:modified>
</cp:coreProperties>
</file>