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0F0B521-8BEB-4646-B399-CB882D79E6B9}" type="datetimeFigureOut">
              <a:rPr lang="en-US" smtClean="0"/>
              <a:t>10/26/2021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5C48C2F-73F0-45C6-A949-508CAFFF0B1A}" type="slidenum">
              <a:rPr lang="en-US" smtClean="0"/>
              <a:t>‹#›</a:t>
            </a:fld>
            <a:endParaRPr lang="en-US"/>
          </a:p>
        </p:txBody>
      </p:sp>
    </p:spTree>
    <p:extLst>
      <p:ext uri="{BB962C8B-B14F-4D97-AF65-F5344CB8AC3E}">
        <p14:creationId xmlns:p14="http://schemas.microsoft.com/office/powerpoint/2010/main" val="577142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5B6C3E-F133-43D0-92B0-1F45866FE990}"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267471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5B6C3E-F133-43D0-92B0-1F45866FE990}"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151041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5B6C3E-F133-43D0-92B0-1F45866FE990}"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348274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5B6C3E-F133-43D0-92B0-1F45866FE990}"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273253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B6C3E-F133-43D0-92B0-1F45866FE990}"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217714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5B6C3E-F133-43D0-92B0-1F45866FE990}"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42334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5B6C3E-F133-43D0-92B0-1F45866FE990}"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302155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5B6C3E-F133-43D0-92B0-1F45866FE990}"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70991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B6C3E-F133-43D0-92B0-1F45866FE990}"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357237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5B6C3E-F133-43D0-92B0-1F45866FE990}"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148615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5B6C3E-F133-43D0-92B0-1F45866FE990}"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057AA-F0BB-4188-952D-90A33870F76F}" type="slidenum">
              <a:rPr lang="en-US" smtClean="0"/>
              <a:t>‹#›</a:t>
            </a:fld>
            <a:endParaRPr lang="en-US"/>
          </a:p>
        </p:txBody>
      </p:sp>
    </p:spTree>
    <p:extLst>
      <p:ext uri="{BB962C8B-B14F-4D97-AF65-F5344CB8AC3E}">
        <p14:creationId xmlns:p14="http://schemas.microsoft.com/office/powerpoint/2010/main" val="308731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B6C3E-F133-43D0-92B0-1F45866FE990}" type="datetimeFigureOut">
              <a:rPr lang="en-US" smtClean="0"/>
              <a:t>10/26/2021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057AA-F0BB-4188-952D-90A33870F76F}" type="slidenum">
              <a:rPr lang="en-US" smtClean="0"/>
              <a:t>‹#›</a:t>
            </a:fld>
            <a:endParaRPr lang="en-US"/>
          </a:p>
        </p:txBody>
      </p:sp>
    </p:spTree>
    <p:extLst>
      <p:ext uri="{BB962C8B-B14F-4D97-AF65-F5344CB8AC3E}">
        <p14:creationId xmlns:p14="http://schemas.microsoft.com/office/powerpoint/2010/main" val="3600992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Lab 9: Inference for Population Mean</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STAT 201: Elementary Statistics</a:t>
            </a:r>
          </a:p>
          <a:p>
            <a:r>
              <a:rPr lang="en-US" dirty="0">
                <a:latin typeface="Times New Roman" panose="02020603050405020304" pitchFamily="18" charset="0"/>
                <a:cs typeface="Times New Roman" panose="02020603050405020304" pitchFamily="18" charset="0"/>
              </a:rPr>
              <a:t>Imtiaz Ebna Mannan</a:t>
            </a:r>
          </a:p>
        </p:txBody>
      </p:sp>
    </p:spTree>
    <p:extLst>
      <p:ext uri="{BB962C8B-B14F-4D97-AF65-F5344CB8AC3E}">
        <p14:creationId xmlns:p14="http://schemas.microsoft.com/office/powerpoint/2010/main" val="327868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60" y="205947"/>
            <a:ext cx="10873945" cy="617838"/>
          </a:xfrm>
        </p:spPr>
        <p:txBody>
          <a:bodyPr>
            <a:normAutofit fontScale="90000"/>
          </a:bodyPr>
          <a:lstStyle/>
          <a:p>
            <a:r>
              <a:rPr lang="en-US" dirty="0"/>
              <a:t>Discussion Questions</a:t>
            </a:r>
          </a:p>
        </p:txBody>
      </p:sp>
      <p:sp>
        <p:nvSpPr>
          <p:cNvPr id="3" name="Content Placeholder 2"/>
          <p:cNvSpPr>
            <a:spLocks noGrp="1"/>
          </p:cNvSpPr>
          <p:nvPr>
            <p:ph idx="1"/>
          </p:nvPr>
        </p:nvSpPr>
        <p:spPr>
          <a:xfrm>
            <a:off x="230660" y="823784"/>
            <a:ext cx="11738918" cy="5890053"/>
          </a:xfrm>
        </p:spPr>
        <p:txBody>
          <a:bodyPr>
            <a:normAutofit lnSpcReduction="10000"/>
          </a:bodyPr>
          <a:lstStyle/>
          <a:p>
            <a:r>
              <a:rPr lang="en-US" dirty="0"/>
              <a:t>Questions 1 and 2: You may use the histogram instead of </a:t>
            </a:r>
            <a:r>
              <a:rPr lang="en-US" dirty="0" err="1"/>
              <a:t>dotplot</a:t>
            </a:r>
            <a:r>
              <a:rPr lang="en-US" dirty="0"/>
              <a:t> if it gives a better picture of the shape. </a:t>
            </a:r>
          </a:p>
          <a:p>
            <a:pPr marL="0" indent="0">
              <a:buNone/>
            </a:pPr>
            <a:endParaRPr lang="en-US" dirty="0"/>
          </a:p>
          <a:p>
            <a:r>
              <a:rPr lang="en-US" dirty="0"/>
              <a:t>Question 3:  Make sure your interpretations are similar to the ones we have used in class.   For concerns remember the assumptions:  </a:t>
            </a:r>
          </a:p>
          <a:p>
            <a:pPr lvl="1"/>
            <a:r>
              <a:rPr lang="en-US" dirty="0"/>
              <a:t>Data was obtained using randomization. </a:t>
            </a:r>
          </a:p>
          <a:p>
            <a:pPr lvl="1"/>
            <a:r>
              <a:rPr lang="en-US" dirty="0"/>
              <a:t>Data was from an approximately normal distribution.  </a:t>
            </a:r>
          </a:p>
          <a:p>
            <a:pPr marL="457200" lvl="1" indent="0">
              <a:buNone/>
            </a:pPr>
            <a:endParaRPr lang="en-US" dirty="0"/>
          </a:p>
          <a:p>
            <a:r>
              <a:rPr lang="en-US" dirty="0"/>
              <a:t>Question 4:  Make sure you show all steps for the hypothesis test but you may use output from </a:t>
            </a:r>
            <a:r>
              <a:rPr lang="en-US" dirty="0" err="1"/>
              <a:t>StatCrunch</a:t>
            </a:r>
            <a:r>
              <a:rPr lang="en-US" dirty="0"/>
              <a:t> instead of doing calculations by hand. </a:t>
            </a:r>
          </a:p>
          <a:p>
            <a:pPr marL="914400" lvl="1" indent="-457200">
              <a:buAutoNum type="arabicPeriod"/>
            </a:pPr>
            <a:r>
              <a:rPr lang="en-US" dirty="0"/>
              <a:t>Check assumptions – variable quantitative, randomization, approx. normal </a:t>
            </a:r>
          </a:p>
          <a:p>
            <a:pPr marL="914400" lvl="1" indent="-457200">
              <a:buAutoNum type="arabicPeriod"/>
            </a:pPr>
            <a:r>
              <a:rPr lang="en-US" dirty="0"/>
              <a:t>State hypotheses.</a:t>
            </a:r>
          </a:p>
          <a:p>
            <a:pPr marL="914400" lvl="1" indent="-457200">
              <a:buAutoNum type="arabicPeriod"/>
            </a:pPr>
            <a:r>
              <a:rPr lang="en-US" dirty="0"/>
              <a:t>Give test statistic. </a:t>
            </a:r>
          </a:p>
          <a:p>
            <a:pPr marL="914400" lvl="1" indent="-457200">
              <a:buAutoNum type="arabicPeriod"/>
            </a:pPr>
            <a:r>
              <a:rPr lang="en-US" dirty="0"/>
              <a:t>Determine p-value.</a:t>
            </a:r>
          </a:p>
          <a:p>
            <a:pPr marL="914400" lvl="1" indent="-457200">
              <a:buAutoNum type="arabicPeriod"/>
            </a:pPr>
            <a:r>
              <a:rPr lang="en-US" dirty="0"/>
              <a:t>Conclusion – decision and interpretation.  </a:t>
            </a:r>
          </a:p>
          <a:p>
            <a:endParaRPr lang="en-US" dirty="0"/>
          </a:p>
        </p:txBody>
      </p:sp>
    </p:spTree>
    <p:extLst>
      <p:ext uri="{BB962C8B-B14F-4D97-AF65-F5344CB8AC3E}">
        <p14:creationId xmlns:p14="http://schemas.microsoft.com/office/powerpoint/2010/main" val="188925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26362" cy="664605"/>
          </a:xfrm>
        </p:spPr>
        <p:txBody>
          <a:bodyPr>
            <a:normAutofit fontScale="90000"/>
          </a:bodyPr>
          <a:lstStyle/>
          <a:p>
            <a:r>
              <a:rPr lang="en-US" dirty="0"/>
              <a:t>Introduction</a:t>
            </a:r>
          </a:p>
        </p:txBody>
      </p:sp>
      <p:sp>
        <p:nvSpPr>
          <p:cNvPr id="3" name="Content Placeholder 2"/>
          <p:cNvSpPr>
            <a:spLocks noGrp="1"/>
          </p:cNvSpPr>
          <p:nvPr>
            <p:ph idx="1"/>
          </p:nvPr>
        </p:nvSpPr>
        <p:spPr>
          <a:xfrm>
            <a:off x="280085" y="1136822"/>
            <a:ext cx="11780109" cy="5585254"/>
          </a:xfrm>
        </p:spPr>
        <p:txBody>
          <a:bodyPr>
            <a:noAutofit/>
          </a:bodyPr>
          <a:lstStyle/>
          <a:p>
            <a:r>
              <a:rPr lang="en-US" sz="3500" dirty="0"/>
              <a:t>Data from the class (a sample) will measure the short term effect of a particular exercise on the human cardiovascular or pulmonary system. </a:t>
            </a:r>
          </a:p>
          <a:p>
            <a:endParaRPr lang="en-US" sz="3500" dirty="0"/>
          </a:p>
          <a:p>
            <a:r>
              <a:rPr lang="en-US" sz="3500" dirty="0"/>
              <a:t>We will use the sample data to make statistical inferences to draw conclusions about the effect of the treatment on the population represented by the sample taken.  </a:t>
            </a:r>
          </a:p>
          <a:p>
            <a:endParaRPr lang="en-US" sz="3500" dirty="0"/>
          </a:p>
          <a:p>
            <a:r>
              <a:rPr lang="en-US" sz="3500" dirty="0"/>
              <a:t>This lab will look at the short-term effects of climbing stairs on the way to class.   </a:t>
            </a:r>
          </a:p>
        </p:txBody>
      </p:sp>
    </p:spTree>
    <p:extLst>
      <p:ext uri="{BB962C8B-B14F-4D97-AF65-F5344CB8AC3E}">
        <p14:creationId xmlns:p14="http://schemas.microsoft.com/office/powerpoint/2010/main" val="183014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76" y="200370"/>
            <a:ext cx="10324070" cy="516324"/>
          </a:xfrm>
        </p:spPr>
        <p:txBody>
          <a:bodyPr>
            <a:normAutofit fontScale="90000"/>
          </a:bodyPr>
          <a:lstStyle/>
          <a:p>
            <a:r>
              <a:rPr lang="en-US" dirty="0"/>
              <a:t>Setting</a:t>
            </a:r>
          </a:p>
        </p:txBody>
      </p:sp>
      <p:sp>
        <p:nvSpPr>
          <p:cNvPr id="3" name="Content Placeholder 2"/>
          <p:cNvSpPr>
            <a:spLocks noGrp="1"/>
          </p:cNvSpPr>
          <p:nvPr>
            <p:ph idx="1"/>
          </p:nvPr>
        </p:nvSpPr>
        <p:spPr>
          <a:xfrm>
            <a:off x="245077" y="807308"/>
            <a:ext cx="11658600" cy="5906530"/>
          </a:xfrm>
        </p:spPr>
        <p:txBody>
          <a:bodyPr>
            <a:noAutofit/>
          </a:bodyPr>
          <a:lstStyle/>
          <a:p>
            <a:r>
              <a:rPr lang="en-US" sz="3500" dirty="0"/>
              <a:t>For 20 year olds to achieve beneficial cardiovascular effects, an activity should raise their heart rate above 120 and below 170 beats per minute. </a:t>
            </a:r>
          </a:p>
          <a:p>
            <a:pPr marL="0" indent="0">
              <a:buNone/>
            </a:pPr>
            <a:r>
              <a:rPr lang="en-US" sz="3500" dirty="0"/>
              <a:t> </a:t>
            </a:r>
          </a:p>
          <a:p>
            <a:r>
              <a:rPr lang="en-US" sz="3500" dirty="0"/>
              <a:t>Study – we want to determine the benefits of taking the steps on the way to class.   </a:t>
            </a:r>
          </a:p>
          <a:p>
            <a:r>
              <a:rPr lang="en-US" sz="3500" dirty="0"/>
              <a:t>This class will act as a sample to:</a:t>
            </a:r>
          </a:p>
          <a:p>
            <a:pPr lvl="1"/>
            <a:r>
              <a:rPr lang="en-US" sz="3100" dirty="0"/>
              <a:t>formally estimate the population mean heart rate increase after taking the stairs. </a:t>
            </a:r>
          </a:p>
          <a:p>
            <a:pPr lvl="1"/>
            <a:r>
              <a:rPr lang="en-US" sz="3100" dirty="0"/>
              <a:t>formally test whether this exercise raises heart rate above 120 		bpm on average.  </a:t>
            </a:r>
          </a:p>
        </p:txBody>
      </p:sp>
    </p:spTree>
    <p:extLst>
      <p:ext uri="{BB962C8B-B14F-4D97-AF65-F5344CB8AC3E}">
        <p14:creationId xmlns:p14="http://schemas.microsoft.com/office/powerpoint/2010/main" val="235570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normAutofit/>
          </a:bodyPr>
          <a:lstStyle/>
          <a:p>
            <a:r>
              <a:rPr lang="en-US" sz="5000" dirty="0"/>
              <a:t>Your participation in walking stairs is completely voluntary.  You may decline if you are uncomfortable with any part of the exercise.  If you do participate, take care when walking stairs; always walk at a safe pace.  </a:t>
            </a:r>
          </a:p>
        </p:txBody>
      </p:sp>
    </p:spTree>
    <p:extLst>
      <p:ext uri="{BB962C8B-B14F-4D97-AF65-F5344CB8AC3E}">
        <p14:creationId xmlns:p14="http://schemas.microsoft.com/office/powerpoint/2010/main" val="402725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892" y="107091"/>
            <a:ext cx="10941908" cy="726861"/>
          </a:xfrm>
        </p:spPr>
        <p:txBody>
          <a:bodyPr/>
          <a:lstStyle/>
          <a:p>
            <a:r>
              <a:rPr lang="en-US" dirty="0"/>
              <a:t>Calculate Resting Heart Rate</a:t>
            </a:r>
          </a:p>
        </p:txBody>
      </p:sp>
      <p:sp>
        <p:nvSpPr>
          <p:cNvPr id="3" name="Content Placeholder 2"/>
          <p:cNvSpPr>
            <a:spLocks noGrp="1"/>
          </p:cNvSpPr>
          <p:nvPr>
            <p:ph idx="1"/>
          </p:nvPr>
        </p:nvSpPr>
        <p:spPr>
          <a:xfrm>
            <a:off x="411892" y="988540"/>
            <a:ext cx="11582400" cy="5733535"/>
          </a:xfrm>
        </p:spPr>
        <p:txBody>
          <a:bodyPr>
            <a:normAutofit/>
          </a:bodyPr>
          <a:lstStyle/>
          <a:p>
            <a:r>
              <a:rPr lang="en-US" sz="4000" dirty="0"/>
              <a:t>While sitting, find your pulse (on wrist or on throat).  </a:t>
            </a:r>
          </a:p>
          <a:p>
            <a:endParaRPr lang="en-US" sz="4000" dirty="0"/>
          </a:p>
          <a:p>
            <a:r>
              <a:rPr lang="en-US" sz="4000" dirty="0"/>
              <a:t>When I say go start counting the number of beats, we will use a 15 second time interval.   </a:t>
            </a:r>
          </a:p>
          <a:p>
            <a:pPr lvl="1"/>
            <a:r>
              <a:rPr lang="en-US" sz="4000" dirty="0"/>
              <a:t>We can do multiple times if someone lost their pulse.  </a:t>
            </a:r>
          </a:p>
          <a:p>
            <a:pPr lvl="1"/>
            <a:endParaRPr lang="en-US" sz="4000" dirty="0"/>
          </a:p>
          <a:p>
            <a:r>
              <a:rPr lang="en-US" sz="4000" dirty="0"/>
              <a:t>Enter your resting heart rate in table 9.1 on page 69.</a:t>
            </a:r>
          </a:p>
          <a:p>
            <a:pPr lvl="1"/>
            <a:r>
              <a:rPr lang="en-US" sz="3600" dirty="0"/>
              <a:t>And on paper provided.    </a:t>
            </a:r>
          </a:p>
        </p:txBody>
      </p:sp>
    </p:spTree>
    <p:extLst>
      <p:ext uri="{BB962C8B-B14F-4D97-AF65-F5344CB8AC3E}">
        <p14:creationId xmlns:p14="http://schemas.microsoft.com/office/powerpoint/2010/main" val="198268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2" y="148281"/>
            <a:ext cx="11353800" cy="842191"/>
          </a:xfrm>
        </p:spPr>
        <p:txBody>
          <a:bodyPr/>
          <a:lstStyle/>
          <a:p>
            <a:r>
              <a:rPr lang="en-US" dirty="0"/>
              <a:t>Heart Rate After Climbing Stairs</a:t>
            </a:r>
          </a:p>
        </p:txBody>
      </p:sp>
      <p:sp>
        <p:nvSpPr>
          <p:cNvPr id="3" name="Content Placeholder 2"/>
          <p:cNvSpPr>
            <a:spLocks noGrp="1"/>
          </p:cNvSpPr>
          <p:nvPr>
            <p:ph idx="1"/>
          </p:nvPr>
        </p:nvSpPr>
        <p:spPr>
          <a:xfrm>
            <a:off x="419100" y="1221291"/>
            <a:ext cx="11353800" cy="4842157"/>
          </a:xfrm>
        </p:spPr>
        <p:txBody>
          <a:bodyPr>
            <a:normAutofit fontScale="77500" lnSpcReduction="20000"/>
          </a:bodyPr>
          <a:lstStyle/>
          <a:p>
            <a:r>
              <a:rPr lang="en-US" sz="3000" dirty="0"/>
              <a:t>Take whatever you brought with you to class (</a:t>
            </a:r>
            <a:r>
              <a:rPr lang="en-US" sz="3000" dirty="0" err="1"/>
              <a:t>bookbag</a:t>
            </a:r>
            <a:r>
              <a:rPr lang="en-US" sz="3000" dirty="0"/>
              <a:t>, purse, etc.).  </a:t>
            </a:r>
          </a:p>
          <a:p>
            <a:pPr marL="0" indent="0">
              <a:buNone/>
            </a:pPr>
            <a:endParaRPr lang="en-US" sz="3000" dirty="0"/>
          </a:p>
          <a:p>
            <a:r>
              <a:rPr lang="en-US" sz="3000" dirty="0"/>
              <a:t>(For students in COL 2005) Take the stairs down to 115 that’s outside your room and come back up. Do this whole routine twice. Get back and be seated in your seats in the classroom.</a:t>
            </a:r>
          </a:p>
          <a:p>
            <a:r>
              <a:rPr lang="en-US" sz="3000" dirty="0"/>
              <a:t>(For students in COL 4037) Take the stairs up to the second floor and then come back down. Do this whole routine twice. Get back and be seated in your seats in the classroom.</a:t>
            </a:r>
          </a:p>
          <a:p>
            <a:endParaRPr lang="en-US" sz="3000" dirty="0"/>
          </a:p>
          <a:p>
            <a:r>
              <a:rPr lang="en-US" sz="3000" dirty="0"/>
              <a:t>BE CAREFUL and Be QUIET.    </a:t>
            </a:r>
          </a:p>
          <a:p>
            <a:pPr marL="0" indent="0">
              <a:buNone/>
            </a:pPr>
            <a:endParaRPr lang="en-US" sz="3000" dirty="0"/>
          </a:p>
          <a:p>
            <a:r>
              <a:rPr lang="en-US" sz="3000" dirty="0"/>
              <a:t>After everyone is back.  Find your heartbeat and I will tell you when to start counting (15 seconds).  </a:t>
            </a:r>
          </a:p>
          <a:p>
            <a:pPr marL="0" indent="0">
              <a:buNone/>
            </a:pPr>
            <a:endParaRPr lang="en-US" sz="3000" dirty="0"/>
          </a:p>
          <a:p>
            <a:r>
              <a:rPr lang="en-US" sz="3000" dirty="0"/>
              <a:t>Put your heart rate after climbing stairs in table 9.1 page 69.</a:t>
            </a:r>
          </a:p>
          <a:p>
            <a:pPr lvl="1"/>
            <a:r>
              <a:rPr lang="en-US" sz="3000" dirty="0"/>
              <a:t>And on Paper Provided </a:t>
            </a:r>
          </a:p>
        </p:txBody>
      </p:sp>
    </p:spTree>
    <p:extLst>
      <p:ext uri="{BB962C8B-B14F-4D97-AF65-F5344CB8AC3E}">
        <p14:creationId xmlns:p14="http://schemas.microsoft.com/office/powerpoint/2010/main" val="425918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838" y="101514"/>
            <a:ext cx="11543270" cy="854075"/>
          </a:xfrm>
        </p:spPr>
        <p:txBody>
          <a:bodyPr/>
          <a:lstStyle/>
          <a:p>
            <a:r>
              <a:rPr lang="en-US" dirty="0"/>
              <a:t>After Returning to the Classroom</a:t>
            </a:r>
          </a:p>
        </p:txBody>
      </p:sp>
      <p:sp>
        <p:nvSpPr>
          <p:cNvPr id="3" name="Content Placeholder 2"/>
          <p:cNvSpPr>
            <a:spLocks noGrp="1"/>
          </p:cNvSpPr>
          <p:nvPr>
            <p:ph idx="1"/>
          </p:nvPr>
        </p:nvSpPr>
        <p:spPr>
          <a:xfrm>
            <a:off x="236838" y="1029730"/>
            <a:ext cx="11116962" cy="5147233"/>
          </a:xfrm>
        </p:spPr>
        <p:txBody>
          <a:bodyPr>
            <a:normAutofit/>
          </a:bodyPr>
          <a:lstStyle/>
          <a:p>
            <a:r>
              <a:rPr lang="en-US" sz="4000" dirty="0"/>
              <a:t>Complete table 9.1 and paper provided.</a:t>
            </a:r>
          </a:p>
          <a:p>
            <a:endParaRPr lang="en-US" sz="4000" dirty="0"/>
          </a:p>
          <a:p>
            <a:r>
              <a:rPr lang="en-US" sz="4000" dirty="0"/>
              <a:t>Turn in paper to instructor in order to compile data for the entire class.  </a:t>
            </a:r>
          </a:p>
          <a:p>
            <a:r>
              <a:rPr lang="en-US" sz="4000" dirty="0"/>
              <a:t>Or the instructors can ask them out loud and the individual data can be compiled into a spreadsheet in front of the whole class.</a:t>
            </a:r>
          </a:p>
        </p:txBody>
      </p:sp>
    </p:spTree>
    <p:extLst>
      <p:ext uri="{BB962C8B-B14F-4D97-AF65-F5344CB8AC3E}">
        <p14:creationId xmlns:p14="http://schemas.microsoft.com/office/powerpoint/2010/main" val="37211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465" y="90616"/>
            <a:ext cx="11022227" cy="469557"/>
          </a:xfrm>
        </p:spPr>
        <p:txBody>
          <a:bodyPr>
            <a:normAutofit fontScale="90000"/>
          </a:bodyPr>
          <a:lstStyle/>
          <a:p>
            <a:r>
              <a:rPr lang="en-US" dirty="0"/>
              <a:t>Group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34558"/>
              </p:ext>
            </p:extLst>
          </p:nvPr>
        </p:nvGraphicFramePr>
        <p:xfrm>
          <a:off x="442781" y="774357"/>
          <a:ext cx="4763532" cy="5799442"/>
        </p:xfrm>
        <a:graphic>
          <a:graphicData uri="http://schemas.openxmlformats.org/drawingml/2006/table">
            <a:tbl>
              <a:tblPr firstRow="1" bandRow="1">
                <a:tableStyleId>{5C22544A-7EE6-4342-B048-85BDC9FD1C3A}</a:tableStyleId>
              </a:tblPr>
              <a:tblGrid>
                <a:gridCol w="1587844">
                  <a:extLst>
                    <a:ext uri="{9D8B030D-6E8A-4147-A177-3AD203B41FA5}">
                      <a16:colId xmlns:a16="http://schemas.microsoft.com/office/drawing/2014/main" val="20000"/>
                    </a:ext>
                  </a:extLst>
                </a:gridCol>
                <a:gridCol w="1587844">
                  <a:extLst>
                    <a:ext uri="{9D8B030D-6E8A-4147-A177-3AD203B41FA5}">
                      <a16:colId xmlns:a16="http://schemas.microsoft.com/office/drawing/2014/main" val="20001"/>
                    </a:ext>
                  </a:extLst>
                </a:gridCol>
                <a:gridCol w="1587844">
                  <a:extLst>
                    <a:ext uri="{9D8B030D-6E8A-4147-A177-3AD203B41FA5}">
                      <a16:colId xmlns:a16="http://schemas.microsoft.com/office/drawing/2014/main" val="20002"/>
                    </a:ext>
                  </a:extLst>
                </a:gridCol>
              </a:tblGrid>
              <a:tr h="1168232">
                <a:tc>
                  <a:txBody>
                    <a:bodyPr/>
                    <a:lstStyle/>
                    <a:p>
                      <a:r>
                        <a:rPr lang="en-US" dirty="0"/>
                        <a:t>Student</a:t>
                      </a:r>
                    </a:p>
                  </a:txBody>
                  <a:tcPr/>
                </a:tc>
                <a:tc>
                  <a:txBody>
                    <a:bodyPr/>
                    <a:lstStyle/>
                    <a:p>
                      <a:r>
                        <a:rPr lang="en-US" dirty="0"/>
                        <a:t>HRA60 Heart Rate After Stairs</a:t>
                      </a:r>
                    </a:p>
                  </a:txBody>
                  <a:tcPr/>
                </a:tc>
                <a:tc>
                  <a:txBody>
                    <a:bodyPr/>
                    <a:lstStyle/>
                    <a:p>
                      <a:r>
                        <a:rPr lang="en-US" dirty="0"/>
                        <a:t>HRI Heart Rate Increase</a:t>
                      </a:r>
                    </a:p>
                  </a:txBody>
                  <a:tcPr/>
                </a:tc>
                <a:extLst>
                  <a:ext uri="{0D108BD9-81ED-4DB2-BD59-A6C34878D82A}">
                    <a16:rowId xmlns:a16="http://schemas.microsoft.com/office/drawing/2014/main" val="10000"/>
                  </a:ext>
                </a:extLst>
              </a:tr>
              <a:tr h="463121">
                <a:tc>
                  <a:txBody>
                    <a:bodyPr/>
                    <a:lstStyle/>
                    <a:p>
                      <a:r>
                        <a:rPr lang="en-US" dirty="0"/>
                        <a:t>1</a:t>
                      </a:r>
                    </a:p>
                  </a:txBody>
                  <a:tcPr/>
                </a:tc>
                <a:tc>
                  <a:txBody>
                    <a:bodyPr/>
                    <a:lstStyle/>
                    <a:p>
                      <a:r>
                        <a:rPr lang="en-US" dirty="0"/>
                        <a:t>92</a:t>
                      </a:r>
                    </a:p>
                  </a:txBody>
                  <a:tcPr/>
                </a:tc>
                <a:tc>
                  <a:txBody>
                    <a:bodyPr/>
                    <a:lstStyle/>
                    <a:p>
                      <a:r>
                        <a:rPr lang="en-US" dirty="0"/>
                        <a:t>12</a:t>
                      </a:r>
                    </a:p>
                  </a:txBody>
                  <a:tcPr/>
                </a:tc>
                <a:extLst>
                  <a:ext uri="{0D108BD9-81ED-4DB2-BD59-A6C34878D82A}">
                    <a16:rowId xmlns:a16="http://schemas.microsoft.com/office/drawing/2014/main" val="10001"/>
                  </a:ext>
                </a:extLst>
              </a:tr>
              <a:tr h="463121">
                <a:tc>
                  <a:txBody>
                    <a:bodyPr/>
                    <a:lstStyle/>
                    <a:p>
                      <a:r>
                        <a:rPr lang="en-US" dirty="0"/>
                        <a:t>2</a:t>
                      </a:r>
                    </a:p>
                  </a:txBody>
                  <a:tcPr/>
                </a:tc>
                <a:tc>
                  <a:txBody>
                    <a:bodyPr/>
                    <a:lstStyle/>
                    <a:p>
                      <a:r>
                        <a:rPr lang="en-US" dirty="0"/>
                        <a:t>120</a:t>
                      </a:r>
                    </a:p>
                  </a:txBody>
                  <a:tcPr/>
                </a:tc>
                <a:tc>
                  <a:txBody>
                    <a:bodyPr/>
                    <a:lstStyle/>
                    <a:p>
                      <a:r>
                        <a:rPr lang="en-US" dirty="0"/>
                        <a:t>20</a:t>
                      </a:r>
                    </a:p>
                  </a:txBody>
                  <a:tcPr/>
                </a:tc>
                <a:extLst>
                  <a:ext uri="{0D108BD9-81ED-4DB2-BD59-A6C34878D82A}">
                    <a16:rowId xmlns:a16="http://schemas.microsoft.com/office/drawing/2014/main" val="10002"/>
                  </a:ext>
                </a:extLst>
              </a:tr>
              <a:tr h="463121">
                <a:tc>
                  <a:txBody>
                    <a:bodyPr/>
                    <a:lstStyle/>
                    <a:p>
                      <a:r>
                        <a:rPr lang="en-US" dirty="0"/>
                        <a:t>3</a:t>
                      </a:r>
                    </a:p>
                  </a:txBody>
                  <a:tcPr/>
                </a:tc>
                <a:tc>
                  <a:txBody>
                    <a:bodyPr/>
                    <a:lstStyle/>
                    <a:p>
                      <a:r>
                        <a:rPr lang="en-US" dirty="0"/>
                        <a:t>80</a:t>
                      </a:r>
                    </a:p>
                  </a:txBody>
                  <a:tcPr/>
                </a:tc>
                <a:tc>
                  <a:txBody>
                    <a:bodyPr/>
                    <a:lstStyle/>
                    <a:p>
                      <a:r>
                        <a:rPr lang="en-US" dirty="0"/>
                        <a:t>28</a:t>
                      </a:r>
                    </a:p>
                  </a:txBody>
                  <a:tcPr/>
                </a:tc>
                <a:extLst>
                  <a:ext uri="{0D108BD9-81ED-4DB2-BD59-A6C34878D82A}">
                    <a16:rowId xmlns:a16="http://schemas.microsoft.com/office/drawing/2014/main" val="10003"/>
                  </a:ext>
                </a:extLst>
              </a:tr>
              <a:tr h="463121">
                <a:tc>
                  <a:txBody>
                    <a:bodyPr/>
                    <a:lstStyle/>
                    <a:p>
                      <a:r>
                        <a:rPr lang="en-US" dirty="0"/>
                        <a:t>4</a:t>
                      </a:r>
                    </a:p>
                  </a:txBody>
                  <a:tcPr/>
                </a:tc>
                <a:tc>
                  <a:txBody>
                    <a:bodyPr/>
                    <a:lstStyle/>
                    <a:p>
                      <a:r>
                        <a:rPr lang="en-US" dirty="0"/>
                        <a:t>68</a:t>
                      </a:r>
                    </a:p>
                  </a:txBody>
                  <a:tcPr/>
                </a:tc>
                <a:tc>
                  <a:txBody>
                    <a:bodyPr/>
                    <a:lstStyle/>
                    <a:p>
                      <a:r>
                        <a:rPr lang="en-US" dirty="0"/>
                        <a:t>8</a:t>
                      </a:r>
                    </a:p>
                  </a:txBody>
                  <a:tcPr/>
                </a:tc>
                <a:extLst>
                  <a:ext uri="{0D108BD9-81ED-4DB2-BD59-A6C34878D82A}">
                    <a16:rowId xmlns:a16="http://schemas.microsoft.com/office/drawing/2014/main" val="10004"/>
                  </a:ext>
                </a:extLst>
              </a:tr>
              <a:tr h="463121">
                <a:tc>
                  <a:txBody>
                    <a:bodyPr/>
                    <a:lstStyle/>
                    <a:p>
                      <a:r>
                        <a:rPr lang="en-US" dirty="0"/>
                        <a:t>5</a:t>
                      </a:r>
                    </a:p>
                  </a:txBody>
                  <a:tcPr/>
                </a:tc>
                <a:tc>
                  <a:txBody>
                    <a:bodyPr/>
                    <a:lstStyle/>
                    <a:p>
                      <a:r>
                        <a:rPr lang="en-US" dirty="0"/>
                        <a:t>156</a:t>
                      </a:r>
                    </a:p>
                  </a:txBody>
                  <a:tcPr/>
                </a:tc>
                <a:tc>
                  <a:txBody>
                    <a:bodyPr/>
                    <a:lstStyle/>
                    <a:p>
                      <a:r>
                        <a:rPr lang="en-US" dirty="0"/>
                        <a:t>16</a:t>
                      </a:r>
                    </a:p>
                  </a:txBody>
                  <a:tcPr/>
                </a:tc>
                <a:extLst>
                  <a:ext uri="{0D108BD9-81ED-4DB2-BD59-A6C34878D82A}">
                    <a16:rowId xmlns:a16="http://schemas.microsoft.com/office/drawing/2014/main" val="10005"/>
                  </a:ext>
                </a:extLst>
              </a:tr>
              <a:tr h="463121">
                <a:tc>
                  <a:txBody>
                    <a:bodyPr/>
                    <a:lstStyle/>
                    <a:p>
                      <a:r>
                        <a:rPr lang="en-US" dirty="0"/>
                        <a:t>6</a:t>
                      </a:r>
                    </a:p>
                  </a:txBody>
                  <a:tcPr/>
                </a:tc>
                <a:tc>
                  <a:txBody>
                    <a:bodyPr/>
                    <a:lstStyle/>
                    <a:p>
                      <a:r>
                        <a:rPr lang="en-US" dirty="0"/>
                        <a:t>124</a:t>
                      </a:r>
                    </a:p>
                  </a:txBody>
                  <a:tcPr/>
                </a:tc>
                <a:tc>
                  <a:txBody>
                    <a:bodyPr/>
                    <a:lstStyle/>
                    <a:p>
                      <a:r>
                        <a:rPr lang="en-US" dirty="0"/>
                        <a:t>4</a:t>
                      </a:r>
                    </a:p>
                  </a:txBody>
                  <a:tcPr/>
                </a:tc>
                <a:extLst>
                  <a:ext uri="{0D108BD9-81ED-4DB2-BD59-A6C34878D82A}">
                    <a16:rowId xmlns:a16="http://schemas.microsoft.com/office/drawing/2014/main" val="10006"/>
                  </a:ext>
                </a:extLst>
              </a:tr>
              <a:tr h="463121">
                <a:tc>
                  <a:txBody>
                    <a:bodyPr/>
                    <a:lstStyle/>
                    <a:p>
                      <a:r>
                        <a:rPr lang="en-US" dirty="0"/>
                        <a:t>7</a:t>
                      </a:r>
                    </a:p>
                  </a:txBody>
                  <a:tcPr/>
                </a:tc>
                <a:tc>
                  <a:txBody>
                    <a:bodyPr/>
                    <a:lstStyle/>
                    <a:p>
                      <a:r>
                        <a:rPr lang="en-US" dirty="0"/>
                        <a:t>116</a:t>
                      </a:r>
                    </a:p>
                  </a:txBody>
                  <a:tcPr/>
                </a:tc>
                <a:tc>
                  <a:txBody>
                    <a:bodyPr/>
                    <a:lstStyle/>
                    <a:p>
                      <a:r>
                        <a:rPr lang="en-US" dirty="0"/>
                        <a:t>20</a:t>
                      </a:r>
                    </a:p>
                  </a:txBody>
                  <a:tcPr/>
                </a:tc>
                <a:extLst>
                  <a:ext uri="{0D108BD9-81ED-4DB2-BD59-A6C34878D82A}">
                    <a16:rowId xmlns:a16="http://schemas.microsoft.com/office/drawing/2014/main" val="10007"/>
                  </a:ext>
                </a:extLst>
              </a:tr>
              <a:tr h="463121">
                <a:tc>
                  <a:txBody>
                    <a:bodyPr/>
                    <a:lstStyle/>
                    <a:p>
                      <a:r>
                        <a:rPr lang="en-US" dirty="0"/>
                        <a:t>8</a:t>
                      </a:r>
                    </a:p>
                  </a:txBody>
                  <a:tcPr/>
                </a:tc>
                <a:tc>
                  <a:txBody>
                    <a:bodyPr/>
                    <a:lstStyle/>
                    <a:p>
                      <a:r>
                        <a:rPr lang="en-US" dirty="0"/>
                        <a:t>88</a:t>
                      </a:r>
                    </a:p>
                  </a:txBody>
                  <a:tcPr/>
                </a:tc>
                <a:tc>
                  <a:txBody>
                    <a:bodyPr/>
                    <a:lstStyle/>
                    <a:p>
                      <a:r>
                        <a:rPr lang="en-US" dirty="0"/>
                        <a:t>12</a:t>
                      </a:r>
                    </a:p>
                  </a:txBody>
                  <a:tcPr/>
                </a:tc>
                <a:extLst>
                  <a:ext uri="{0D108BD9-81ED-4DB2-BD59-A6C34878D82A}">
                    <a16:rowId xmlns:a16="http://schemas.microsoft.com/office/drawing/2014/main" val="10008"/>
                  </a:ext>
                </a:extLst>
              </a:tr>
              <a:tr h="463121">
                <a:tc>
                  <a:txBody>
                    <a:bodyPr/>
                    <a:lstStyle/>
                    <a:p>
                      <a:r>
                        <a:rPr lang="en-US" dirty="0"/>
                        <a:t>9</a:t>
                      </a:r>
                    </a:p>
                  </a:txBody>
                  <a:tcPr/>
                </a:tc>
                <a:tc>
                  <a:txBody>
                    <a:bodyPr/>
                    <a:lstStyle/>
                    <a:p>
                      <a:r>
                        <a:rPr lang="en-US" dirty="0"/>
                        <a:t>108</a:t>
                      </a:r>
                    </a:p>
                  </a:txBody>
                  <a:tcPr/>
                </a:tc>
                <a:tc>
                  <a:txBody>
                    <a:bodyPr/>
                    <a:lstStyle/>
                    <a:p>
                      <a:r>
                        <a:rPr lang="en-US" dirty="0"/>
                        <a:t>36</a:t>
                      </a:r>
                    </a:p>
                  </a:txBody>
                  <a:tcPr/>
                </a:tc>
                <a:extLst>
                  <a:ext uri="{0D108BD9-81ED-4DB2-BD59-A6C34878D82A}">
                    <a16:rowId xmlns:a16="http://schemas.microsoft.com/office/drawing/2014/main" val="10009"/>
                  </a:ext>
                </a:extLst>
              </a:tr>
              <a:tr h="463121">
                <a:tc>
                  <a:txBody>
                    <a:bodyPr/>
                    <a:lstStyle/>
                    <a:p>
                      <a:r>
                        <a:rPr lang="en-US" dirty="0"/>
                        <a:t>10</a:t>
                      </a:r>
                    </a:p>
                  </a:txBody>
                  <a:tcPr/>
                </a:tc>
                <a:tc>
                  <a:txBody>
                    <a:bodyPr/>
                    <a:lstStyle/>
                    <a:p>
                      <a:r>
                        <a:rPr lang="en-US" dirty="0"/>
                        <a:t>64</a:t>
                      </a:r>
                    </a:p>
                  </a:txBody>
                  <a:tcPr/>
                </a:tc>
                <a:tc>
                  <a:txBody>
                    <a:bodyPr/>
                    <a:lstStyle/>
                    <a:p>
                      <a:r>
                        <a:rPr lang="en-US" dirty="0"/>
                        <a:t>-12</a:t>
                      </a:r>
                    </a:p>
                  </a:txBody>
                  <a:tcPr/>
                </a:tc>
                <a:extLst>
                  <a:ext uri="{0D108BD9-81ED-4DB2-BD59-A6C34878D82A}">
                    <a16:rowId xmlns:a16="http://schemas.microsoft.com/office/drawing/2014/main" val="1001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560088864"/>
              </p:ext>
            </p:extLst>
          </p:nvPr>
        </p:nvGraphicFramePr>
        <p:xfrm>
          <a:off x="5776781" y="774357"/>
          <a:ext cx="4763532" cy="5799442"/>
        </p:xfrm>
        <a:graphic>
          <a:graphicData uri="http://schemas.openxmlformats.org/drawingml/2006/table">
            <a:tbl>
              <a:tblPr firstRow="1" bandRow="1">
                <a:tableStyleId>{5C22544A-7EE6-4342-B048-85BDC9FD1C3A}</a:tableStyleId>
              </a:tblPr>
              <a:tblGrid>
                <a:gridCol w="1587844">
                  <a:extLst>
                    <a:ext uri="{9D8B030D-6E8A-4147-A177-3AD203B41FA5}">
                      <a16:colId xmlns:a16="http://schemas.microsoft.com/office/drawing/2014/main" val="20000"/>
                    </a:ext>
                  </a:extLst>
                </a:gridCol>
                <a:gridCol w="1587844">
                  <a:extLst>
                    <a:ext uri="{9D8B030D-6E8A-4147-A177-3AD203B41FA5}">
                      <a16:colId xmlns:a16="http://schemas.microsoft.com/office/drawing/2014/main" val="20001"/>
                    </a:ext>
                  </a:extLst>
                </a:gridCol>
                <a:gridCol w="1587844">
                  <a:extLst>
                    <a:ext uri="{9D8B030D-6E8A-4147-A177-3AD203B41FA5}">
                      <a16:colId xmlns:a16="http://schemas.microsoft.com/office/drawing/2014/main" val="20002"/>
                    </a:ext>
                  </a:extLst>
                </a:gridCol>
              </a:tblGrid>
              <a:tr h="1168232">
                <a:tc>
                  <a:txBody>
                    <a:bodyPr/>
                    <a:lstStyle/>
                    <a:p>
                      <a:r>
                        <a:rPr lang="en-US" dirty="0"/>
                        <a:t>Student</a:t>
                      </a:r>
                    </a:p>
                  </a:txBody>
                  <a:tcPr/>
                </a:tc>
                <a:tc>
                  <a:txBody>
                    <a:bodyPr/>
                    <a:lstStyle/>
                    <a:p>
                      <a:r>
                        <a:rPr lang="en-US" dirty="0"/>
                        <a:t>HRA60 Heart Rate After Stairs</a:t>
                      </a:r>
                    </a:p>
                  </a:txBody>
                  <a:tcPr/>
                </a:tc>
                <a:tc>
                  <a:txBody>
                    <a:bodyPr/>
                    <a:lstStyle/>
                    <a:p>
                      <a:r>
                        <a:rPr lang="en-US" dirty="0"/>
                        <a:t>HRI Heart Rate Increase</a:t>
                      </a:r>
                    </a:p>
                  </a:txBody>
                  <a:tcPr/>
                </a:tc>
                <a:extLst>
                  <a:ext uri="{0D108BD9-81ED-4DB2-BD59-A6C34878D82A}">
                    <a16:rowId xmlns:a16="http://schemas.microsoft.com/office/drawing/2014/main" val="10000"/>
                  </a:ext>
                </a:extLst>
              </a:tr>
              <a:tr h="463121">
                <a:tc>
                  <a:txBody>
                    <a:bodyPr/>
                    <a:lstStyle/>
                    <a:p>
                      <a:r>
                        <a:rPr lang="en-US" dirty="0"/>
                        <a:t>11</a:t>
                      </a:r>
                    </a:p>
                  </a:txBody>
                  <a:tcPr/>
                </a:tc>
                <a:tc>
                  <a:txBody>
                    <a:bodyPr/>
                    <a:lstStyle/>
                    <a:p>
                      <a:r>
                        <a:rPr lang="en-US" dirty="0"/>
                        <a:t>92</a:t>
                      </a:r>
                    </a:p>
                  </a:txBody>
                  <a:tcPr/>
                </a:tc>
                <a:tc>
                  <a:txBody>
                    <a:bodyPr/>
                    <a:lstStyle/>
                    <a:p>
                      <a:r>
                        <a:rPr lang="en-US" dirty="0"/>
                        <a:t>24</a:t>
                      </a:r>
                    </a:p>
                  </a:txBody>
                  <a:tcPr/>
                </a:tc>
                <a:extLst>
                  <a:ext uri="{0D108BD9-81ED-4DB2-BD59-A6C34878D82A}">
                    <a16:rowId xmlns:a16="http://schemas.microsoft.com/office/drawing/2014/main" val="10001"/>
                  </a:ext>
                </a:extLst>
              </a:tr>
              <a:tr h="463121">
                <a:tc>
                  <a:txBody>
                    <a:bodyPr/>
                    <a:lstStyle/>
                    <a:p>
                      <a:r>
                        <a:rPr lang="en-US" dirty="0"/>
                        <a:t>12</a:t>
                      </a:r>
                    </a:p>
                  </a:txBody>
                  <a:tcPr/>
                </a:tc>
                <a:tc>
                  <a:txBody>
                    <a:bodyPr/>
                    <a:lstStyle/>
                    <a:p>
                      <a:r>
                        <a:rPr lang="en-US" dirty="0"/>
                        <a:t>120</a:t>
                      </a:r>
                    </a:p>
                  </a:txBody>
                  <a:tcPr/>
                </a:tc>
                <a:tc>
                  <a:txBody>
                    <a:bodyPr/>
                    <a:lstStyle/>
                    <a:p>
                      <a:r>
                        <a:rPr lang="en-US" dirty="0"/>
                        <a:t>16</a:t>
                      </a:r>
                    </a:p>
                  </a:txBody>
                  <a:tcPr/>
                </a:tc>
                <a:extLst>
                  <a:ext uri="{0D108BD9-81ED-4DB2-BD59-A6C34878D82A}">
                    <a16:rowId xmlns:a16="http://schemas.microsoft.com/office/drawing/2014/main" val="10002"/>
                  </a:ext>
                </a:extLst>
              </a:tr>
              <a:tr h="463121">
                <a:tc>
                  <a:txBody>
                    <a:bodyPr/>
                    <a:lstStyle/>
                    <a:p>
                      <a:r>
                        <a:rPr lang="en-US" dirty="0"/>
                        <a:t>13</a:t>
                      </a:r>
                    </a:p>
                  </a:txBody>
                  <a:tcPr/>
                </a:tc>
                <a:tc>
                  <a:txBody>
                    <a:bodyPr/>
                    <a:lstStyle/>
                    <a:p>
                      <a:r>
                        <a:rPr lang="en-US" dirty="0"/>
                        <a:t>84</a:t>
                      </a:r>
                    </a:p>
                  </a:txBody>
                  <a:tcPr/>
                </a:tc>
                <a:tc>
                  <a:txBody>
                    <a:bodyPr/>
                    <a:lstStyle/>
                    <a:p>
                      <a:r>
                        <a:rPr lang="en-US" dirty="0"/>
                        <a:t>4</a:t>
                      </a:r>
                    </a:p>
                  </a:txBody>
                  <a:tcPr/>
                </a:tc>
                <a:extLst>
                  <a:ext uri="{0D108BD9-81ED-4DB2-BD59-A6C34878D82A}">
                    <a16:rowId xmlns:a16="http://schemas.microsoft.com/office/drawing/2014/main" val="10003"/>
                  </a:ext>
                </a:extLst>
              </a:tr>
              <a:tr h="463121">
                <a:tc>
                  <a:txBody>
                    <a:bodyPr/>
                    <a:lstStyle/>
                    <a:p>
                      <a:r>
                        <a:rPr lang="en-US" dirty="0"/>
                        <a:t>14</a:t>
                      </a:r>
                    </a:p>
                  </a:txBody>
                  <a:tcPr/>
                </a:tc>
                <a:tc>
                  <a:txBody>
                    <a:bodyPr/>
                    <a:lstStyle/>
                    <a:p>
                      <a:r>
                        <a:rPr lang="en-US" dirty="0"/>
                        <a:t>76</a:t>
                      </a:r>
                    </a:p>
                  </a:txBody>
                  <a:tcPr/>
                </a:tc>
                <a:tc>
                  <a:txBody>
                    <a:bodyPr/>
                    <a:lstStyle/>
                    <a:p>
                      <a:r>
                        <a:rPr lang="en-US" dirty="0"/>
                        <a:t>0</a:t>
                      </a:r>
                    </a:p>
                  </a:txBody>
                  <a:tcPr/>
                </a:tc>
                <a:extLst>
                  <a:ext uri="{0D108BD9-81ED-4DB2-BD59-A6C34878D82A}">
                    <a16:rowId xmlns:a16="http://schemas.microsoft.com/office/drawing/2014/main" val="10004"/>
                  </a:ext>
                </a:extLst>
              </a:tr>
              <a:tr h="463121">
                <a:tc>
                  <a:txBody>
                    <a:bodyPr/>
                    <a:lstStyle/>
                    <a:p>
                      <a:r>
                        <a:rPr lang="en-US" dirty="0"/>
                        <a:t>15</a:t>
                      </a:r>
                    </a:p>
                  </a:txBody>
                  <a:tcPr/>
                </a:tc>
                <a:tc>
                  <a:txBody>
                    <a:bodyPr/>
                    <a:lstStyle/>
                    <a:p>
                      <a:r>
                        <a:rPr lang="en-US" dirty="0"/>
                        <a:t>92</a:t>
                      </a:r>
                    </a:p>
                  </a:txBody>
                  <a:tcPr/>
                </a:tc>
                <a:tc>
                  <a:txBody>
                    <a:bodyPr/>
                    <a:lstStyle/>
                    <a:p>
                      <a:r>
                        <a:rPr lang="en-US" dirty="0"/>
                        <a:t>12</a:t>
                      </a:r>
                    </a:p>
                  </a:txBody>
                  <a:tcPr/>
                </a:tc>
                <a:extLst>
                  <a:ext uri="{0D108BD9-81ED-4DB2-BD59-A6C34878D82A}">
                    <a16:rowId xmlns:a16="http://schemas.microsoft.com/office/drawing/2014/main" val="10005"/>
                  </a:ext>
                </a:extLst>
              </a:tr>
              <a:tr h="463121">
                <a:tc>
                  <a:txBody>
                    <a:bodyPr/>
                    <a:lstStyle/>
                    <a:p>
                      <a:r>
                        <a:rPr lang="en-US" dirty="0"/>
                        <a:t>16</a:t>
                      </a:r>
                    </a:p>
                  </a:txBody>
                  <a:tcPr/>
                </a:tc>
                <a:tc>
                  <a:txBody>
                    <a:bodyPr/>
                    <a:lstStyle/>
                    <a:p>
                      <a:r>
                        <a:rPr lang="en-US" dirty="0"/>
                        <a:t>68</a:t>
                      </a:r>
                    </a:p>
                  </a:txBody>
                  <a:tcPr/>
                </a:tc>
                <a:tc>
                  <a:txBody>
                    <a:bodyPr/>
                    <a:lstStyle/>
                    <a:p>
                      <a:r>
                        <a:rPr lang="en-US" dirty="0"/>
                        <a:t>-28</a:t>
                      </a:r>
                    </a:p>
                  </a:txBody>
                  <a:tcPr/>
                </a:tc>
                <a:extLst>
                  <a:ext uri="{0D108BD9-81ED-4DB2-BD59-A6C34878D82A}">
                    <a16:rowId xmlns:a16="http://schemas.microsoft.com/office/drawing/2014/main" val="10006"/>
                  </a:ext>
                </a:extLst>
              </a:tr>
              <a:tr h="463121">
                <a:tc>
                  <a:txBody>
                    <a:bodyPr/>
                    <a:lstStyle/>
                    <a:p>
                      <a:r>
                        <a:rPr lang="en-US" dirty="0"/>
                        <a:t>17</a:t>
                      </a:r>
                    </a:p>
                  </a:txBody>
                  <a:tcPr/>
                </a:tc>
                <a:tc>
                  <a:txBody>
                    <a:bodyPr/>
                    <a:lstStyle/>
                    <a:p>
                      <a:r>
                        <a:rPr lang="en-US" dirty="0"/>
                        <a:t>80</a:t>
                      </a:r>
                    </a:p>
                  </a:txBody>
                  <a:tcPr/>
                </a:tc>
                <a:tc>
                  <a:txBody>
                    <a:bodyPr/>
                    <a:lstStyle/>
                    <a:p>
                      <a:r>
                        <a:rPr lang="en-US" dirty="0"/>
                        <a:t>12</a:t>
                      </a:r>
                    </a:p>
                  </a:txBody>
                  <a:tcPr/>
                </a:tc>
                <a:extLst>
                  <a:ext uri="{0D108BD9-81ED-4DB2-BD59-A6C34878D82A}">
                    <a16:rowId xmlns:a16="http://schemas.microsoft.com/office/drawing/2014/main" val="10007"/>
                  </a:ext>
                </a:extLst>
              </a:tr>
              <a:tr h="463121">
                <a:tc>
                  <a:txBody>
                    <a:bodyPr/>
                    <a:lstStyle/>
                    <a:p>
                      <a:r>
                        <a:rPr lang="en-US" dirty="0"/>
                        <a:t>18</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463121">
                <a:tc>
                  <a:txBody>
                    <a:bodyPr/>
                    <a:lstStyle/>
                    <a:p>
                      <a:r>
                        <a:rPr lang="en-US" dirty="0"/>
                        <a:t>19</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9"/>
                  </a:ext>
                </a:extLst>
              </a:tr>
              <a:tr h="463121">
                <a:tc>
                  <a:txBody>
                    <a:bodyPr/>
                    <a:lstStyle/>
                    <a:p>
                      <a:r>
                        <a:rPr lang="en-US" dirty="0"/>
                        <a:t>20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0371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54" y="150941"/>
            <a:ext cx="10118124" cy="573989"/>
          </a:xfrm>
        </p:spPr>
        <p:txBody>
          <a:bodyPr>
            <a:normAutofit fontScale="90000"/>
          </a:bodyPr>
          <a:lstStyle/>
          <a:p>
            <a:r>
              <a:rPr lang="en-US" dirty="0"/>
              <a:t>Data Analysis (In </a:t>
            </a:r>
            <a:r>
              <a:rPr lang="en-US" dirty="0" err="1"/>
              <a:t>StatCrunch</a:t>
            </a:r>
            <a:r>
              <a:rPr lang="en-US" dirty="0"/>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7454" y="724930"/>
                <a:ext cx="11650362" cy="6005384"/>
              </a:xfrm>
            </p:spPr>
            <p:txBody>
              <a:bodyPr>
                <a:normAutofit lnSpcReduction="10000"/>
              </a:bodyPr>
              <a:lstStyle/>
              <a:p>
                <a:r>
                  <a:rPr lang="en-US" dirty="0"/>
                  <a:t>Enter all Class Data (Table 9.2)</a:t>
                </a:r>
              </a:p>
              <a:p>
                <a:r>
                  <a:rPr lang="en-US" dirty="0"/>
                  <a:t>Get Descriptive Statistics for HRA60 and HRI.</a:t>
                </a:r>
              </a:p>
              <a:p>
                <a:pPr lvl="1"/>
                <a:r>
                  <a:rPr lang="en-US" dirty="0"/>
                  <a:t>Under Stat -&gt; Summary Stats.</a:t>
                </a:r>
              </a:p>
              <a:p>
                <a:pPr lvl="1"/>
                <a:r>
                  <a:rPr lang="en-US" dirty="0"/>
                  <a:t>Output needed n, mean, median, </a:t>
                </a:r>
                <a:r>
                  <a:rPr lang="en-US" dirty="0" err="1"/>
                  <a:t>std</a:t>
                </a:r>
                <a:r>
                  <a:rPr lang="en-US" dirty="0"/>
                  <a:t> dev, min, and max.</a:t>
                </a:r>
              </a:p>
              <a:p>
                <a:pPr lvl="1"/>
                <a:r>
                  <a:rPr lang="en-US" dirty="0"/>
                  <a:t>Fill in table 9.3.</a:t>
                </a:r>
              </a:p>
              <a:p>
                <a:r>
                  <a:rPr lang="en-US" dirty="0"/>
                  <a:t>Create </a:t>
                </a:r>
                <a:r>
                  <a:rPr lang="en-US" dirty="0" err="1"/>
                  <a:t>Dotplot</a:t>
                </a:r>
                <a:r>
                  <a:rPr lang="en-US" dirty="0"/>
                  <a:t> and histogram for HRA60 and HRI. </a:t>
                </a:r>
              </a:p>
              <a:p>
                <a:pPr lvl="1"/>
                <a:r>
                  <a:rPr lang="en-US" dirty="0"/>
                  <a:t>Prefer generating Histogram.</a:t>
                </a:r>
              </a:p>
              <a:p>
                <a:pPr lvl="1"/>
                <a:r>
                  <a:rPr lang="en-US" dirty="0"/>
                  <a:t>Move to Word and print out copies (you should have 4 graphs total).  </a:t>
                </a:r>
              </a:p>
              <a:p>
                <a:r>
                  <a:rPr lang="en-US" dirty="0"/>
                  <a:t>Create 95% confidence interval of HRI.  Make sure to use Student </a:t>
                </a:r>
                <a:r>
                  <a:rPr lang="en-US" i="1" dirty="0"/>
                  <a:t>t</a:t>
                </a:r>
                <a:r>
                  <a:rPr lang="en-US" dirty="0"/>
                  <a:t> Distribution.   </a:t>
                </a:r>
              </a:p>
              <a:p>
                <a:pPr lvl="1"/>
                <a:r>
                  <a:rPr lang="en-US" dirty="0"/>
                  <a:t>Under Stat -&gt; T stat -&gt; one sample -&gt; with data.  </a:t>
                </a:r>
              </a:p>
              <a:p>
                <a:pPr lvl="1"/>
                <a:r>
                  <a:rPr lang="en-US" dirty="0"/>
                  <a:t>Fill in table 9.4.</a:t>
                </a:r>
              </a:p>
              <a:p>
                <a:r>
                  <a:rPr lang="en-US" dirty="0"/>
                  <a:t>Run t test: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=120  </m:t>
                    </m:r>
                    <m:r>
                      <a:rPr lang="en-US" b="0" i="1" smtClean="0">
                        <a:latin typeface="Cambria Math" panose="02040503050406030204" pitchFamily="18" charset="0"/>
                        <a:ea typeface="Cambria Math" panose="02040503050406030204" pitchFamily="18" charset="0"/>
                      </a:rPr>
                      <m:t>𝑣𝑠</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&gt;120</m:t>
                    </m:r>
                  </m:oMath>
                </a14:m>
                <a:r>
                  <a:rPr lang="en-US" dirty="0"/>
                  <a:t> with </a:t>
                </a:r>
                <a:r>
                  <a:rPr lang="el-GR" dirty="0"/>
                  <a:t>α</a:t>
                </a:r>
                <a:r>
                  <a:rPr lang="en-US" dirty="0"/>
                  <a:t>=0.05.  </a:t>
                </a:r>
              </a:p>
              <a:p>
                <a:pPr lvl="1"/>
                <a:r>
                  <a:rPr lang="en-US" dirty="0"/>
                  <a:t>Under Stat -&gt; T stat -&gt; one sample -&gt; with data.  </a:t>
                </a:r>
              </a:p>
              <a:p>
                <a:pPr lvl="1"/>
                <a:r>
                  <a:rPr lang="en-US" dirty="0"/>
                  <a:t>Fill in table 9.5.</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7454" y="724930"/>
                <a:ext cx="11650362" cy="6005384"/>
              </a:xfrm>
              <a:blipFill>
                <a:blip r:embed="rId2"/>
                <a:stretch>
                  <a:fillRect l="-942" t="-233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F43AC40-F042-4749-8809-561EF4D286E0}"/>
              </a:ext>
            </a:extLst>
          </p:cNvPr>
          <p:cNvPicPr>
            <a:picLocks noChangeAspect="1"/>
          </p:cNvPicPr>
          <p:nvPr/>
        </p:nvPicPr>
        <p:blipFill>
          <a:blip r:embed="rId3"/>
          <a:stretch>
            <a:fillRect/>
          </a:stretch>
        </p:blipFill>
        <p:spPr>
          <a:xfrm>
            <a:off x="8977501" y="526421"/>
            <a:ext cx="2234196" cy="1521874"/>
          </a:xfrm>
          <a:prstGeom prst="rect">
            <a:avLst/>
          </a:prstGeom>
        </p:spPr>
      </p:pic>
      <p:pic>
        <p:nvPicPr>
          <p:cNvPr id="5" name="Picture 4">
            <a:extLst>
              <a:ext uri="{FF2B5EF4-FFF2-40B4-BE49-F238E27FC236}">
                <a16:creationId xmlns:a16="http://schemas.microsoft.com/office/drawing/2014/main" id="{0741899C-4E84-4E08-BFD5-E4141897D381}"/>
              </a:ext>
            </a:extLst>
          </p:cNvPr>
          <p:cNvPicPr>
            <a:picLocks noChangeAspect="1"/>
          </p:cNvPicPr>
          <p:nvPr/>
        </p:nvPicPr>
        <p:blipFill>
          <a:blip r:embed="rId4"/>
          <a:stretch>
            <a:fillRect/>
          </a:stretch>
        </p:blipFill>
        <p:spPr>
          <a:xfrm>
            <a:off x="9917845" y="2256314"/>
            <a:ext cx="1609725" cy="1619250"/>
          </a:xfrm>
          <a:prstGeom prst="rect">
            <a:avLst/>
          </a:prstGeom>
        </p:spPr>
      </p:pic>
    </p:spTree>
    <p:extLst>
      <p:ext uri="{BB962C8B-B14F-4D97-AF65-F5344CB8AC3E}">
        <p14:creationId xmlns:p14="http://schemas.microsoft.com/office/powerpoint/2010/main" val="2788839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815</Words>
  <Application>Microsoft Office PowerPoint</Application>
  <PresentationFormat>Widescreen</PresentationFormat>
  <Paragraphs>132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Lab 9: Inference for Population Mean</vt:lpstr>
      <vt:lpstr>Introduction</vt:lpstr>
      <vt:lpstr>Setting</vt:lpstr>
      <vt:lpstr>Note</vt:lpstr>
      <vt:lpstr>Calculate Resting Heart Rate</vt:lpstr>
      <vt:lpstr>Heart Rate After Climbing Stairs</vt:lpstr>
      <vt:lpstr>After Returning to the Classroom</vt:lpstr>
      <vt:lpstr>Group Data</vt:lpstr>
      <vt:lpstr>Data Analysis (In StatCrunch)</vt:lpstr>
      <vt:lpstr>Discussion Questions</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9: Inference for Population Mean</dc:title>
  <dc:creator>Murphy</dc:creator>
  <cp:lastModifiedBy>Ebna Mannan, Imtiaz</cp:lastModifiedBy>
  <cp:revision>13</cp:revision>
  <cp:lastPrinted>2016-11-01T15:05:57Z</cp:lastPrinted>
  <dcterms:created xsi:type="dcterms:W3CDTF">2016-11-01T14:38:21Z</dcterms:created>
  <dcterms:modified xsi:type="dcterms:W3CDTF">2021-10-26T18:36:19Z</dcterms:modified>
</cp:coreProperties>
</file>