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7" r:id="rId3"/>
    <p:sldId id="259" r:id="rId4"/>
    <p:sldId id="260" r:id="rId5"/>
    <p:sldId id="270" r:id="rId6"/>
    <p:sldId id="272" r:id="rId7"/>
    <p:sldId id="273" r:id="rId8"/>
    <p:sldId id="276" r:id="rId9"/>
    <p:sldId id="277" r:id="rId10"/>
    <p:sldId id="268" r:id="rId11"/>
    <p:sldId id="266" r:id="rId12"/>
    <p:sldId id="267" r:id="rId13"/>
    <p:sldId id="279"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onna" initials="b" lastIdx="1" clrIdx="0">
    <p:extLst>
      <p:ext uri="{19B8F6BF-5375-455C-9EA6-DF929625EA0E}">
        <p15:presenceInfo xmlns:p15="http://schemas.microsoft.com/office/powerpoint/2012/main" userId="bryon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124" d="100"/>
          <a:sy n="124" d="100"/>
        </p:scale>
        <p:origin x="1973"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BB89C87-A918-47D7-ABC8-75112D6FB658}" type="datetimeFigureOut">
              <a:rPr lang="en-US" smtClean="0"/>
              <a:t>10/29/2019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806FE3E-4AB7-436A-82E9-89AAD30BB632}" type="slidenum">
              <a:rPr lang="en-US" smtClean="0"/>
              <a:t>‹#›</a:t>
            </a:fld>
            <a:endParaRPr lang="en-US"/>
          </a:p>
        </p:txBody>
      </p:sp>
    </p:spTree>
    <p:extLst>
      <p:ext uri="{BB962C8B-B14F-4D97-AF65-F5344CB8AC3E}">
        <p14:creationId xmlns:p14="http://schemas.microsoft.com/office/powerpoint/2010/main" val="42178792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52F65F-A8B9-406D-9A85-61B6C1E8BAD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106858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2F65F-A8B9-406D-9A85-61B6C1E8BAD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216960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2F65F-A8B9-406D-9A85-61B6C1E8BAD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231292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2F65F-A8B9-406D-9A85-61B6C1E8BAD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31271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52F65F-A8B9-406D-9A85-61B6C1E8BAD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414933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52F65F-A8B9-406D-9A85-61B6C1E8BAD9}"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363405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52F65F-A8B9-406D-9A85-61B6C1E8BAD9}"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157934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52F65F-A8B9-406D-9A85-61B6C1E8BAD9}"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387590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F65F-A8B9-406D-9A85-61B6C1E8BAD9}"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419313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2F65F-A8B9-406D-9A85-61B6C1E8BAD9}"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2860358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2F65F-A8B9-406D-9A85-61B6C1E8BAD9}"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17358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2F65F-A8B9-406D-9A85-61B6C1E8BAD9}" type="datetimeFigureOut">
              <a:rPr lang="en-US" smtClean="0"/>
              <a:t>10/29/2019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607A1-EF04-4CB3-894E-D87C491D4D41}" type="slidenum">
              <a:rPr lang="en-US" smtClean="0"/>
              <a:t>‹#›</a:t>
            </a:fld>
            <a:endParaRPr lang="en-US"/>
          </a:p>
        </p:txBody>
      </p:sp>
    </p:spTree>
    <p:extLst>
      <p:ext uri="{BB962C8B-B14F-4D97-AF65-F5344CB8AC3E}">
        <p14:creationId xmlns:p14="http://schemas.microsoft.com/office/powerpoint/2010/main" val="291596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Lab 8 “Purely a Matter of Taste”</a:t>
            </a:r>
            <a:br>
              <a:rPr lang="en-US" dirty="0"/>
            </a:br>
            <a:r>
              <a:rPr lang="en-US" dirty="0"/>
              <a:t>Inference for a Population Proportion</a:t>
            </a:r>
          </a:p>
        </p:txBody>
      </p:sp>
      <p:sp>
        <p:nvSpPr>
          <p:cNvPr id="3" name="Subtitle 2"/>
          <p:cNvSpPr>
            <a:spLocks noGrp="1"/>
          </p:cNvSpPr>
          <p:nvPr>
            <p:ph type="subTitle" idx="1"/>
          </p:nvPr>
        </p:nvSpPr>
        <p:spPr/>
        <p:txBody>
          <a:bodyPr/>
          <a:lstStyle/>
          <a:p>
            <a:r>
              <a:rPr lang="en-US" dirty="0"/>
              <a:t>STAT 201: Elementary Statistics </a:t>
            </a:r>
          </a:p>
        </p:txBody>
      </p:sp>
    </p:spTree>
    <p:extLst>
      <p:ext uri="{BB962C8B-B14F-4D97-AF65-F5344CB8AC3E}">
        <p14:creationId xmlns:p14="http://schemas.microsoft.com/office/powerpoint/2010/main" val="232680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94" y="204657"/>
            <a:ext cx="10515600" cy="1325563"/>
          </a:xfrm>
        </p:spPr>
        <p:txBody>
          <a:bodyPr/>
          <a:lstStyle/>
          <a:p>
            <a:r>
              <a:rPr lang="en-US" dirty="0"/>
              <a:t>Answer all Discussion Questions</a:t>
            </a:r>
          </a:p>
        </p:txBody>
      </p:sp>
      <p:sp>
        <p:nvSpPr>
          <p:cNvPr id="3" name="Content Placeholder 2"/>
          <p:cNvSpPr>
            <a:spLocks noGrp="1"/>
          </p:cNvSpPr>
          <p:nvPr>
            <p:ph idx="1"/>
          </p:nvPr>
        </p:nvSpPr>
        <p:spPr>
          <a:xfrm>
            <a:off x="363894" y="1530220"/>
            <a:ext cx="10989906" cy="4646743"/>
          </a:xfrm>
        </p:spPr>
        <p:txBody>
          <a:bodyPr/>
          <a:lstStyle/>
          <a:p>
            <a:r>
              <a:rPr lang="en-US" dirty="0"/>
              <a:t>1.  Did we use a random sample?  </a:t>
            </a:r>
          </a:p>
          <a:p>
            <a:pPr lvl="1"/>
            <a:r>
              <a:rPr lang="en-US" dirty="0"/>
              <a:t>Note that most methods used later in the discussion questions to make inference require a random sample.  If this was not a random sample then state that but still use the methods for inference.  </a:t>
            </a:r>
          </a:p>
          <a:p>
            <a:r>
              <a:rPr lang="en-US" dirty="0"/>
              <a:t>2.  Two ways attempted to control for factors other than taste that could affect preference.  </a:t>
            </a:r>
          </a:p>
          <a:p>
            <a:r>
              <a:rPr lang="en-US" dirty="0"/>
              <a:t>3.  Proportion preferring bargain (last value in table 8.5 on page 62).  </a:t>
            </a:r>
          </a:p>
          <a:p>
            <a:r>
              <a:rPr lang="en-US" dirty="0"/>
              <a:t>7.  Read the Reality Check</a:t>
            </a:r>
          </a:p>
        </p:txBody>
      </p:sp>
    </p:spTree>
    <p:extLst>
      <p:ext uri="{BB962C8B-B14F-4D97-AF65-F5344CB8AC3E}">
        <p14:creationId xmlns:p14="http://schemas.microsoft.com/office/powerpoint/2010/main" val="387258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95" y="65314"/>
            <a:ext cx="11314758" cy="552307"/>
          </a:xfrm>
        </p:spPr>
        <p:txBody>
          <a:bodyPr>
            <a:normAutofit fontScale="90000"/>
          </a:bodyPr>
          <a:lstStyle/>
          <a:p>
            <a:r>
              <a:rPr lang="en-US" sz="3500" dirty="0"/>
              <a:t>Answer Discussion Questions </a:t>
            </a:r>
            <a:r>
              <a:rPr lang="en-US" sz="3600" dirty="0"/>
              <a:t>(also </a:t>
            </a:r>
            <a:r>
              <a:rPr lang="en-US" altLang="zh-CN" sz="3600" dirty="0"/>
              <a:t>attached in my website</a:t>
            </a:r>
            <a:r>
              <a:rPr lang="en-US" sz="3600" dirty="0"/>
              <a:t>)</a:t>
            </a:r>
            <a:endParaRPr lang="en-US" sz="3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46" y="755779"/>
                <a:ext cx="11868538" cy="5999584"/>
              </a:xfrm>
            </p:spPr>
            <p:txBody>
              <a:bodyPr>
                <a:normAutofit/>
              </a:bodyPr>
              <a:lstStyle/>
              <a:p>
                <a:r>
                  <a:rPr lang="en-US" sz="1800" dirty="0"/>
                  <a:t>4.  Perform a hypothesis step.  You must do all of the following steps of the hypothesis step (you may use the back of the paper if you need more room).  </a:t>
                </a:r>
              </a:p>
              <a:p>
                <a:pPr lvl="1"/>
                <a:r>
                  <a:rPr lang="en-US" sz="1800" dirty="0"/>
                  <a:t>Step 1: Check the assumptions (note that they are not all met).</a:t>
                </a:r>
              </a:p>
              <a:p>
                <a:pPr lvl="2"/>
                <a:r>
                  <a:rPr lang="en-US" sz="1800" dirty="0"/>
                  <a:t>Categorical Data</a:t>
                </a:r>
              </a:p>
              <a:p>
                <a:pPr lvl="2"/>
                <a:r>
                  <a:rPr lang="en-US" sz="1800" dirty="0"/>
                  <a:t>Data Randomly obtained.</a:t>
                </a:r>
              </a:p>
              <a:p>
                <a:pPr lvl="2"/>
                <a:r>
                  <a:rPr lang="en-US" sz="1800" dirty="0"/>
                  <a:t>Sampling distribution is normally distributed if n</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r>
                  <a:rPr lang="en-US" sz="1800" dirty="0"/>
                  <a:t> ≥15 and n(1-</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r>
                  <a:rPr lang="en-US" sz="1800" dirty="0"/>
                  <a:t>) ≥15.</a:t>
                </a:r>
              </a:p>
              <a:p>
                <a:pPr lvl="1"/>
                <a:r>
                  <a:rPr lang="en-US" sz="1800" dirty="0"/>
                  <a:t>Step 2: State the hypothesis:</a:t>
                </a: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0</m:t>
                        </m:r>
                      </m:sub>
                    </m:sSub>
                  </m:oMath>
                </a14:m>
                <a:r>
                  <a:rPr lang="en-US" sz="1800" dirty="0"/>
                  <a:t>: p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endParaRPr lang="en-US" sz="1800" dirty="0"/>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𝑎</m:t>
                        </m:r>
                      </m:sub>
                    </m:sSub>
                  </m:oMath>
                </a14:m>
                <a:r>
                  <a:rPr lang="en-US" sz="1800" dirty="0"/>
                  <a:t>: p &gt;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r>
                  <a:rPr lang="en-US" sz="1800" dirty="0"/>
                  <a:t>   	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𝑎</m:t>
                        </m:r>
                      </m:sub>
                    </m:sSub>
                  </m:oMath>
                </a14:m>
                <a:r>
                  <a:rPr lang="en-US" sz="1800" dirty="0"/>
                  <a:t>: p &lt;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r>
                  <a:rPr lang="en-US" sz="1800" dirty="0"/>
                  <a:t>	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𝑎</m:t>
                        </m:r>
                      </m:sub>
                    </m:sSub>
                  </m:oMath>
                </a14:m>
                <a:r>
                  <a:rPr lang="en-US" sz="1800" dirty="0"/>
                  <a:t>: p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endParaRPr lang="en-US" sz="1800" dirty="0"/>
              </a:p>
              <a:p>
                <a:pPr lvl="1"/>
                <a:r>
                  <a:rPr lang="en-US" sz="1800" dirty="0"/>
                  <a:t>Step 3: Calculate the test statistic.	</a:t>
                </a:r>
                <a14:m>
                  <m:oMath xmlns:m="http://schemas.openxmlformats.org/officeDocument/2006/math">
                    <m:r>
                      <a:rPr lang="en-US" sz="1800" i="1">
                        <a:latin typeface="Cambria Math" panose="02040503050406030204" pitchFamily="18" charset="0"/>
                      </a:rPr>
                      <m:t>𝑧</m:t>
                    </m:r>
                    <m:r>
                      <a:rPr lang="en-US" sz="1800" i="1">
                        <a:latin typeface="Cambria Math" panose="02040503050406030204" pitchFamily="18" charset="0"/>
                      </a:rPr>
                      <m:t>=</m:t>
                    </m:r>
                    <m:f>
                      <m:fPr>
                        <m:ctrlPr>
                          <a:rPr lang="en-US" sz="1800" i="1">
                            <a:latin typeface="Cambria Math" panose="02040503050406030204" pitchFamily="18" charset="0"/>
                          </a:rPr>
                        </m:ctrlPr>
                      </m:fPr>
                      <m:num>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𝑠𝑒</m:t>
                            </m:r>
                          </m:e>
                          <m:sub>
                            <m:r>
                              <a:rPr lang="en-US" sz="1800" i="1">
                                <a:latin typeface="Cambria Math" panose="02040503050406030204" pitchFamily="18" charset="0"/>
                              </a:rPr>
                              <m:t>0</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num>
                      <m:den>
                        <m:rad>
                          <m:radPr>
                            <m:degHide m:val="on"/>
                            <m:ctrlPr>
                              <a:rPr lang="en-US" sz="1800" i="1">
                                <a:latin typeface="Cambria Math" panose="02040503050406030204" pitchFamily="18" charset="0"/>
                              </a:rPr>
                            </m:ctrlPr>
                          </m:radPr>
                          <m:deg/>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r>
                                  <a:rPr lang="en-US" sz="1800" i="1">
                                    <a:latin typeface="Cambria Math" panose="02040503050406030204" pitchFamily="18" charset="0"/>
                                  </a:rPr>
                                  <m:t>)</m:t>
                                </m:r>
                              </m:num>
                              <m:den>
                                <m:r>
                                  <a:rPr lang="en-US" sz="1800" i="1">
                                    <a:latin typeface="Cambria Math" panose="02040503050406030204" pitchFamily="18" charset="0"/>
                                  </a:rPr>
                                  <m:t>𝑛</m:t>
                                </m:r>
                              </m:den>
                            </m:f>
                          </m:e>
                        </m:rad>
                      </m:den>
                    </m:f>
                  </m:oMath>
                </a14:m>
                <a:endParaRPr lang="en-US" sz="1800" dirty="0"/>
              </a:p>
              <a:p>
                <a:pPr lvl="1"/>
                <a:r>
                  <a:rPr lang="en-US" sz="1800" dirty="0"/>
                  <a:t>Step 4: Calculate the p-value.</a:t>
                </a:r>
              </a:p>
              <a:p>
                <a:pPr lvl="2"/>
                <a:r>
                  <a:rPr lang="en-US" sz="1800" dirty="0"/>
                  <a:t>Draw a normal curve; plot your test statistic; shade the area based on the inequality in the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𝑎</m:t>
                        </m:r>
                      </m:sub>
                    </m:sSub>
                  </m:oMath>
                </a14:m>
                <a:r>
                  <a:rPr lang="en-US" sz="1800" dirty="0"/>
                  <a:t>; use the normal table to find the shaded area under the normal curve.  This is the p-value.</a:t>
                </a:r>
              </a:p>
              <a:p>
                <a:pPr lvl="1"/>
                <a:r>
                  <a:rPr lang="en-US" sz="1800" dirty="0"/>
                  <a:t>Step 5:</a:t>
                </a:r>
              </a:p>
              <a:p>
                <a:pPr lvl="2"/>
                <a:r>
                  <a:rPr lang="en-US" sz="1400" dirty="0"/>
                  <a:t>p-value &lt; </a:t>
                </a:r>
                <a:r>
                  <a:rPr lang="el-GR" sz="1400" dirty="0"/>
                  <a:t>α</a:t>
                </a:r>
                <a:r>
                  <a:rPr lang="en-US" sz="1400" dirty="0"/>
                  <a:t> =&gt; Reject </a:t>
                </a: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𝐻</m:t>
                        </m:r>
                      </m:e>
                      <m:sub>
                        <m:r>
                          <a:rPr lang="en-US" sz="1400">
                            <a:latin typeface="Cambria Math" panose="02040503050406030204" pitchFamily="18" charset="0"/>
                          </a:rPr>
                          <m:t>0</m:t>
                        </m:r>
                      </m:sub>
                    </m:sSub>
                  </m:oMath>
                </a14:m>
                <a:r>
                  <a:rPr lang="en-US" sz="1400" dirty="0"/>
                  <a:t> =&gt; With p-value=</a:t>
                </a:r>
                <a:r>
                  <a:rPr lang="en-US" sz="1400" u="sng" dirty="0"/>
                  <a:t>      </a:t>
                </a:r>
                <a:r>
                  <a:rPr lang="en-US" sz="1400" dirty="0"/>
                  <a:t>, we have sufficient evidence that (state Ha in the context of the problem).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lvl="2"/>
                <a:r>
                  <a:rPr lang="en-US" sz="1400" dirty="0"/>
                  <a:t>p-value &gt; </a:t>
                </a:r>
                <a:r>
                  <a:rPr lang="el-GR" sz="1400" dirty="0"/>
                  <a:t>α</a:t>
                </a:r>
                <a:r>
                  <a:rPr lang="en-US" sz="1400" dirty="0"/>
                  <a:t> =&gt; Do not Reject </a:t>
                </a: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𝐻</m:t>
                        </m:r>
                      </m:e>
                      <m:sub>
                        <m:r>
                          <a:rPr lang="en-US" sz="1400">
                            <a:latin typeface="Cambria Math" panose="02040503050406030204" pitchFamily="18" charset="0"/>
                          </a:rPr>
                          <m:t>0</m:t>
                        </m:r>
                      </m:sub>
                    </m:sSub>
                  </m:oMath>
                </a14:m>
                <a:r>
                  <a:rPr lang="en-US" sz="1400" dirty="0"/>
                  <a:t> =&gt; With p-value=</a:t>
                </a:r>
                <a:r>
                  <a:rPr lang="en-US" sz="1400" u="sng" dirty="0"/>
                  <a:t>      </a:t>
                </a:r>
                <a:r>
                  <a:rPr lang="en-US" sz="1400" dirty="0"/>
                  <a:t>, we do not have sufficient evidence that (state Ha in the context of the problem).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lvl="2"/>
                <a:endParaRPr lang="en-US" sz="1400" dirty="0"/>
              </a:p>
              <a:p>
                <a:r>
                  <a:rPr lang="en-US" sz="1800" dirty="0"/>
                  <a:t>Note if you are doing the EWA on this lab you must have all steps in the appendix (if anything is missing points will be taken off).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46" y="755779"/>
                <a:ext cx="11868538" cy="5999584"/>
              </a:xfrm>
              <a:blipFill rotWithShape="0">
                <a:blip r:embed="rId2"/>
                <a:stretch>
                  <a:fillRect l="-308" t="-1016" r="-719" b="-915"/>
                </a:stretch>
              </a:blipFill>
            </p:spPr>
            <p:txBody>
              <a:bodyPr/>
              <a:lstStyle/>
              <a:p>
                <a:r>
                  <a:rPr lang="en-US">
                    <a:noFill/>
                  </a:rPr>
                  <a:t> </a:t>
                </a:r>
              </a:p>
            </p:txBody>
          </p:sp>
        </mc:Fallback>
      </mc:AlternateContent>
    </p:spTree>
    <p:extLst>
      <p:ext uri="{BB962C8B-B14F-4D97-AF65-F5344CB8AC3E}">
        <p14:creationId xmlns:p14="http://schemas.microsoft.com/office/powerpoint/2010/main" val="176166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51723"/>
                <a:ext cx="11980506" cy="5784979"/>
              </a:xfrm>
            </p:spPr>
            <p:txBody>
              <a:bodyPr/>
              <a:lstStyle/>
              <a:p>
                <a:r>
                  <a:rPr lang="en-US" dirty="0"/>
                  <a:t>5.  Compute and interpret 95% confidence interval.  </a:t>
                </a:r>
              </a:p>
              <a:p>
                <a:r>
                  <a:rPr lang="en-US" dirty="0"/>
                  <a:t>Note if you are doing the EWA on this lab you must show calculations by hand (if anything is missing points will be taken off).</a:t>
                </a:r>
              </a:p>
              <a:p>
                <a:pPr lvl="1"/>
                <a14:m>
                  <m:oMath xmlns:m="http://schemas.openxmlformats.org/officeDocument/2006/math">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±1.96</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num>
                          <m:den>
                            <m:r>
                              <a:rPr lang="en-US" i="1">
                                <a:latin typeface="Cambria Math" panose="02040503050406030204" pitchFamily="18" charset="0"/>
                              </a:rPr>
                              <m:t>𝑛</m:t>
                            </m:r>
                          </m:den>
                        </m:f>
                      </m:e>
                    </m:rad>
                  </m:oMath>
                </a14:m>
                <a:endParaRPr lang="en-US" dirty="0"/>
              </a:p>
              <a:p>
                <a:pPr lvl="1"/>
                <a:r>
                  <a:rPr lang="en-US" dirty="0"/>
                  <a:t>Interpretation:  We are </a:t>
                </a:r>
                <a:r>
                  <a:rPr lang="en-US" u="sng" dirty="0"/>
                  <a:t>		</a:t>
                </a:r>
                <a:r>
                  <a:rPr lang="en-US" dirty="0"/>
                  <a:t>% confident that the population proportion who prefer the bargain brand is between </a:t>
                </a:r>
                <a:r>
                  <a:rPr lang="en-US" u="sng" dirty="0"/>
                  <a:t>		</a:t>
                </a:r>
                <a:r>
                  <a:rPr lang="en-US" dirty="0"/>
                  <a:t> and </a:t>
                </a:r>
                <a:r>
                  <a:rPr lang="en-US" u="sng" dirty="0"/>
                  <a:t>			</a:t>
                </a:r>
                <a:r>
                  <a:rPr lang="en-US" dirty="0"/>
                  <a:t>.</a:t>
                </a:r>
              </a:p>
              <a:p>
                <a:r>
                  <a:rPr lang="en-US" dirty="0"/>
                  <a:t>6.  Is it plausible that the two brands are equally preferred?  Think of what value p would be if equally preferred and see if it is in the interval or not.  </a:t>
                </a:r>
              </a:p>
              <a:p>
                <a:pPr lvl="1"/>
                <a:r>
                  <a:rPr lang="en-US" dirty="0"/>
                  <a:t>You must show justification of your answer.  </a:t>
                </a:r>
              </a:p>
              <a:p>
                <a:r>
                  <a:rPr lang="en-US" dirty="0"/>
                  <a:t>7.  Read the reality check.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51723"/>
                <a:ext cx="11980506" cy="5784979"/>
              </a:xfrm>
              <a:blipFill rotWithShape="0">
                <a:blip r:embed="rId2"/>
                <a:stretch>
                  <a:fillRect l="-916" t="-1686" r="-1374"/>
                </a:stretch>
              </a:blipFill>
            </p:spPr>
            <p:txBody>
              <a:bodyPr/>
              <a:lstStyle/>
              <a:p>
                <a:r>
                  <a:rPr lang="en-US">
                    <a:noFill/>
                  </a:rPr>
                  <a:t> </a:t>
                </a:r>
              </a:p>
            </p:txBody>
          </p:sp>
        </mc:Fallback>
      </mc:AlternateContent>
      <p:sp>
        <p:nvSpPr>
          <p:cNvPr id="5" name="Title 1"/>
          <p:cNvSpPr>
            <a:spLocks noGrp="1"/>
          </p:cNvSpPr>
          <p:nvPr>
            <p:ph type="title"/>
          </p:nvPr>
        </p:nvSpPr>
        <p:spPr>
          <a:xfrm>
            <a:off x="219516" y="185629"/>
            <a:ext cx="11314758" cy="552307"/>
          </a:xfrm>
        </p:spPr>
        <p:txBody>
          <a:bodyPr>
            <a:normAutofit fontScale="90000"/>
          </a:bodyPr>
          <a:lstStyle/>
          <a:p>
            <a:r>
              <a:rPr lang="en-US" sz="3500" dirty="0"/>
              <a:t>Answer Discussion Questions</a:t>
            </a:r>
            <a:r>
              <a:rPr lang="en-US" sz="3600" dirty="0"/>
              <a:t>(also </a:t>
            </a:r>
            <a:r>
              <a:rPr lang="en-US" altLang="zh-CN" sz="3600" dirty="0"/>
              <a:t>attached in my website</a:t>
            </a:r>
            <a:r>
              <a:rPr lang="en-US" sz="3600" dirty="0"/>
              <a:t>)</a:t>
            </a:r>
            <a:endParaRPr lang="en-US" sz="3500" dirty="0"/>
          </a:p>
        </p:txBody>
      </p:sp>
    </p:spTree>
    <p:extLst>
      <p:ext uri="{BB962C8B-B14F-4D97-AF65-F5344CB8AC3E}">
        <p14:creationId xmlns:p14="http://schemas.microsoft.com/office/powerpoint/2010/main" val="386828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leave:</a:t>
            </a:r>
          </a:p>
        </p:txBody>
      </p:sp>
      <p:sp>
        <p:nvSpPr>
          <p:cNvPr id="3" name="Content Placeholder 2"/>
          <p:cNvSpPr>
            <a:spLocks noGrp="1"/>
          </p:cNvSpPr>
          <p:nvPr>
            <p:ph idx="1"/>
          </p:nvPr>
        </p:nvSpPr>
        <p:spPr/>
        <p:txBody>
          <a:bodyPr/>
          <a:lstStyle/>
          <a:p>
            <a:pPr lvl="0"/>
            <a:r>
              <a:rPr lang="en-US" dirty="0"/>
              <a:t>Make sure you have all tables 8.4 and 8.5 filled out (this is the data you need to write your EWA). </a:t>
            </a:r>
          </a:p>
          <a:p>
            <a:pPr lvl="0"/>
            <a:r>
              <a:rPr lang="en-US" dirty="0"/>
              <a:t>Make sure you have answered all questions in the lab book.  Make sure you have done all parts of the hypothesis test and confidence interval calculations as these must be in the appendix in the EWA and it must be done by hand.</a:t>
            </a:r>
          </a:p>
          <a:p>
            <a:pPr lvl="0"/>
            <a:r>
              <a:rPr lang="en-US" dirty="0"/>
              <a:t>Show your lab instructor your completed questions so you can get points for the lab in the gradebook.</a:t>
            </a:r>
          </a:p>
          <a:p>
            <a:pPr lvl="0"/>
            <a:r>
              <a:rPr lang="en-US"/>
              <a:t>Take all your work with you (including the questions you generally turn in) so you can write your paper.  </a:t>
            </a:r>
          </a:p>
          <a:p>
            <a:endParaRPr lang="en-US"/>
          </a:p>
        </p:txBody>
      </p:sp>
    </p:spTree>
    <p:extLst>
      <p:ext uri="{BB962C8B-B14F-4D97-AF65-F5344CB8AC3E}">
        <p14:creationId xmlns:p14="http://schemas.microsoft.com/office/powerpoint/2010/main" val="18441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4" y="171450"/>
            <a:ext cx="11175206" cy="990600"/>
          </a:xfrm>
        </p:spPr>
        <p:txBody>
          <a:bodyPr/>
          <a:lstStyle/>
          <a:p>
            <a:r>
              <a:rPr lang="en-US" dirty="0"/>
              <a:t>Taste Test </a:t>
            </a:r>
          </a:p>
        </p:txBody>
      </p:sp>
      <p:sp>
        <p:nvSpPr>
          <p:cNvPr id="3" name="Content Placeholder 2"/>
          <p:cNvSpPr>
            <a:spLocks noGrp="1"/>
          </p:cNvSpPr>
          <p:nvPr>
            <p:ph idx="1"/>
          </p:nvPr>
        </p:nvSpPr>
        <p:spPr>
          <a:xfrm>
            <a:off x="85725" y="1162050"/>
            <a:ext cx="11268075" cy="5014913"/>
          </a:xfrm>
        </p:spPr>
        <p:txBody>
          <a:bodyPr>
            <a:normAutofit/>
          </a:bodyPr>
          <a:lstStyle/>
          <a:p>
            <a:r>
              <a:rPr lang="en-US" dirty="0"/>
              <a:t>Are name brand products really worth the extra money?</a:t>
            </a:r>
          </a:p>
          <a:p>
            <a:r>
              <a:rPr lang="en-US" dirty="0"/>
              <a:t>We will compare a name brand food and drink product to the Publix brand alternative of that food or drink.  </a:t>
            </a:r>
          </a:p>
          <a:p>
            <a:endParaRPr lang="en-US" dirty="0"/>
          </a:p>
          <a:p>
            <a:pPr marL="457200" lvl="1" indent="0">
              <a:buNone/>
            </a:pPr>
            <a:r>
              <a:rPr lang="en-US" altLang="zh-CN" dirty="0"/>
              <a:t>name brand vs Publix (bargain brand)</a:t>
            </a:r>
          </a:p>
          <a:p>
            <a:pPr marL="457200" lvl="1" indent="0">
              <a:buNone/>
            </a:pPr>
            <a:endParaRPr lang="en-US" dirty="0"/>
          </a:p>
          <a:p>
            <a:r>
              <a:rPr lang="en-US" dirty="0"/>
              <a:t>½ of you will set up the test for a drink product.</a:t>
            </a:r>
          </a:p>
          <a:p>
            <a:r>
              <a:rPr lang="en-US" dirty="0"/>
              <a:t>½ of you will set up the test for a food product.</a:t>
            </a:r>
          </a:p>
          <a:p>
            <a:endParaRPr lang="en-US" dirty="0"/>
          </a:p>
          <a:p>
            <a:pPr lvl="1"/>
            <a:r>
              <a:rPr lang="en-US" dirty="0"/>
              <a:t>You are not required to taste anything.  </a:t>
            </a:r>
          </a:p>
          <a:p>
            <a:pPr lvl="1"/>
            <a:r>
              <a:rPr lang="en-US" dirty="0"/>
              <a:t>If you are allergic to a product do not consume it.  </a:t>
            </a:r>
          </a:p>
          <a:p>
            <a:endParaRPr lang="en-US" dirty="0"/>
          </a:p>
        </p:txBody>
      </p:sp>
    </p:spTree>
    <p:extLst>
      <p:ext uri="{BB962C8B-B14F-4D97-AF65-F5344CB8AC3E}">
        <p14:creationId xmlns:p14="http://schemas.microsoft.com/office/powerpoint/2010/main" val="33659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09" y="150019"/>
            <a:ext cx="11260931" cy="883444"/>
          </a:xfrm>
        </p:spPr>
        <p:txBody>
          <a:bodyPr/>
          <a:lstStyle/>
          <a:p>
            <a:r>
              <a:rPr lang="en-US" dirty="0"/>
              <a:t>Step 1:  Randomly Assign Product Label</a:t>
            </a:r>
          </a:p>
        </p:txBody>
      </p:sp>
      <p:pic>
        <p:nvPicPr>
          <p:cNvPr id="4" name="Picture 3">
            <a:extLst>
              <a:ext uri="{FF2B5EF4-FFF2-40B4-BE49-F238E27FC236}">
                <a16:creationId xmlns:a16="http://schemas.microsoft.com/office/drawing/2014/main" id="{209ADC1E-34E5-4BFE-A41B-05079E8AACF5}"/>
              </a:ext>
            </a:extLst>
          </p:cNvPr>
          <p:cNvPicPr>
            <a:picLocks noChangeAspect="1"/>
          </p:cNvPicPr>
          <p:nvPr/>
        </p:nvPicPr>
        <p:blipFill>
          <a:blip r:embed="rId2"/>
          <a:stretch>
            <a:fillRect/>
          </a:stretch>
        </p:blipFill>
        <p:spPr>
          <a:xfrm>
            <a:off x="1239794" y="1291152"/>
            <a:ext cx="9047206" cy="4988529"/>
          </a:xfrm>
          <a:prstGeom prst="rect">
            <a:avLst/>
          </a:prstGeom>
        </p:spPr>
      </p:pic>
    </p:spTree>
    <p:extLst>
      <p:ext uri="{BB962C8B-B14F-4D97-AF65-F5344CB8AC3E}">
        <p14:creationId xmlns:p14="http://schemas.microsoft.com/office/powerpoint/2010/main" val="300228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115093"/>
            <a:ext cx="11899106" cy="1199357"/>
          </a:xfrm>
        </p:spPr>
        <p:txBody>
          <a:bodyPr>
            <a:normAutofit fontScale="90000"/>
          </a:bodyPr>
          <a:lstStyle/>
          <a:p>
            <a:r>
              <a:rPr lang="en-US" dirty="0"/>
              <a:t>Step 2:  Randomly Decide the Tasting Order for each Student that will Taste the Product</a:t>
            </a:r>
          </a:p>
        </p:txBody>
      </p:sp>
      <p:pic>
        <p:nvPicPr>
          <p:cNvPr id="6" name="Picture 5"/>
          <p:cNvPicPr>
            <a:picLocks noChangeAspect="1"/>
          </p:cNvPicPr>
          <p:nvPr/>
        </p:nvPicPr>
        <p:blipFill>
          <a:blip r:embed="rId2"/>
          <a:stretch>
            <a:fillRect/>
          </a:stretch>
        </p:blipFill>
        <p:spPr>
          <a:xfrm>
            <a:off x="1293212" y="4280010"/>
            <a:ext cx="5622131" cy="1192193"/>
          </a:xfrm>
          <a:prstGeom prst="rect">
            <a:avLst/>
          </a:prstGeom>
        </p:spPr>
      </p:pic>
      <p:pic>
        <p:nvPicPr>
          <p:cNvPr id="4" name="Picture 3">
            <a:extLst>
              <a:ext uri="{FF2B5EF4-FFF2-40B4-BE49-F238E27FC236}">
                <a16:creationId xmlns:a16="http://schemas.microsoft.com/office/drawing/2014/main" id="{882F2B4E-A7ED-4CE2-974D-87A506C9CF5C}"/>
              </a:ext>
            </a:extLst>
          </p:cNvPr>
          <p:cNvPicPr>
            <a:picLocks noChangeAspect="1"/>
          </p:cNvPicPr>
          <p:nvPr/>
        </p:nvPicPr>
        <p:blipFill>
          <a:blip r:embed="rId3"/>
          <a:stretch>
            <a:fillRect/>
          </a:stretch>
        </p:blipFill>
        <p:spPr>
          <a:xfrm>
            <a:off x="1293212" y="2140005"/>
            <a:ext cx="6724650" cy="1314450"/>
          </a:xfrm>
          <a:prstGeom prst="rect">
            <a:avLst/>
          </a:prstGeom>
        </p:spPr>
      </p:pic>
      <p:sp>
        <p:nvSpPr>
          <p:cNvPr id="5" name="Rectangle 4">
            <a:extLst>
              <a:ext uri="{FF2B5EF4-FFF2-40B4-BE49-F238E27FC236}">
                <a16:creationId xmlns:a16="http://schemas.microsoft.com/office/drawing/2014/main" id="{0DF10DE4-0994-4843-878A-DD5282B7942F}"/>
              </a:ext>
            </a:extLst>
          </p:cNvPr>
          <p:cNvSpPr/>
          <p:nvPr/>
        </p:nvSpPr>
        <p:spPr>
          <a:xfrm>
            <a:off x="1212893" y="5787251"/>
            <a:ext cx="6096000" cy="646331"/>
          </a:xfrm>
          <a:prstGeom prst="rect">
            <a:avLst/>
          </a:prstGeom>
        </p:spPr>
        <p:txBody>
          <a:bodyPr>
            <a:spAutoFit/>
          </a:bodyPr>
          <a:lstStyle/>
          <a:p>
            <a:r>
              <a:rPr lang="en-US" dirty="0"/>
              <a:t>Be ask to draw a bead out of the bucket on the table to randomize the order </a:t>
            </a:r>
          </a:p>
        </p:txBody>
      </p:sp>
      <p:sp>
        <p:nvSpPr>
          <p:cNvPr id="10" name="TextBox 9">
            <a:extLst>
              <a:ext uri="{FF2B5EF4-FFF2-40B4-BE49-F238E27FC236}">
                <a16:creationId xmlns:a16="http://schemas.microsoft.com/office/drawing/2014/main" id="{6D6C702D-CD37-47F9-A356-F523D302BFC6}"/>
              </a:ext>
            </a:extLst>
          </p:cNvPr>
          <p:cNvSpPr txBox="1"/>
          <p:nvPr/>
        </p:nvSpPr>
        <p:spPr>
          <a:xfrm>
            <a:off x="1293212" y="1649627"/>
            <a:ext cx="5688356" cy="369332"/>
          </a:xfrm>
          <a:prstGeom prst="rect">
            <a:avLst/>
          </a:prstGeom>
          <a:noFill/>
        </p:spPr>
        <p:txBody>
          <a:bodyPr wrap="square" rtlCol="0">
            <a:spAutoFit/>
          </a:bodyPr>
          <a:lstStyle/>
          <a:p>
            <a:r>
              <a:rPr lang="en-US" altLang="zh-CN" dirty="0"/>
              <a:t>Use computer to generate random order</a:t>
            </a:r>
            <a:endParaRPr lang="en-US" dirty="0"/>
          </a:p>
        </p:txBody>
      </p:sp>
      <p:sp>
        <p:nvSpPr>
          <p:cNvPr id="11" name="Rectangle 10">
            <a:extLst>
              <a:ext uri="{FF2B5EF4-FFF2-40B4-BE49-F238E27FC236}">
                <a16:creationId xmlns:a16="http://schemas.microsoft.com/office/drawing/2014/main" id="{3DD2414D-9DC5-49E4-AD44-176BE5B4D16D}"/>
              </a:ext>
            </a:extLst>
          </p:cNvPr>
          <p:cNvSpPr/>
          <p:nvPr/>
        </p:nvSpPr>
        <p:spPr>
          <a:xfrm>
            <a:off x="1293212" y="3710658"/>
            <a:ext cx="6096000" cy="369332"/>
          </a:xfrm>
          <a:prstGeom prst="rect">
            <a:avLst/>
          </a:prstGeom>
        </p:spPr>
        <p:txBody>
          <a:bodyPr wrap="square">
            <a:spAutoFit/>
          </a:bodyPr>
          <a:lstStyle/>
          <a:p>
            <a:r>
              <a:rPr lang="en-US" dirty="0"/>
              <a:t>Be given a piece of paper with order already on it</a:t>
            </a:r>
          </a:p>
        </p:txBody>
      </p:sp>
      <p:sp>
        <p:nvSpPr>
          <p:cNvPr id="12" name="TextBox 11">
            <a:extLst>
              <a:ext uri="{FF2B5EF4-FFF2-40B4-BE49-F238E27FC236}">
                <a16:creationId xmlns:a16="http://schemas.microsoft.com/office/drawing/2014/main" id="{1EE1A580-1FAB-454B-8E0C-2BC84628E0B4}"/>
              </a:ext>
            </a:extLst>
          </p:cNvPr>
          <p:cNvSpPr txBox="1"/>
          <p:nvPr/>
        </p:nvSpPr>
        <p:spPr>
          <a:xfrm>
            <a:off x="1365422" y="1248032"/>
            <a:ext cx="9533366" cy="369332"/>
          </a:xfrm>
          <a:prstGeom prst="rect">
            <a:avLst/>
          </a:prstGeom>
          <a:noFill/>
        </p:spPr>
        <p:txBody>
          <a:bodyPr wrap="square" rtlCol="0">
            <a:spAutoFit/>
          </a:bodyPr>
          <a:lstStyle/>
          <a:p>
            <a:r>
              <a:rPr lang="en-US" altLang="zh-CN" dirty="0">
                <a:solidFill>
                  <a:srgbClr val="FF0000"/>
                </a:solidFill>
              </a:rPr>
              <a:t>Different instructors might have different ways</a:t>
            </a:r>
            <a:endParaRPr lang="en-US" dirty="0">
              <a:solidFill>
                <a:srgbClr val="FF0000"/>
              </a:solidFill>
            </a:endParaRPr>
          </a:p>
        </p:txBody>
      </p:sp>
    </p:spTree>
    <p:extLst>
      <p:ext uri="{BB962C8B-B14F-4D97-AF65-F5344CB8AC3E}">
        <p14:creationId xmlns:p14="http://schemas.microsoft.com/office/powerpoint/2010/main" val="104494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Product for a Single Blind Taste Test</a:t>
            </a:r>
          </a:p>
        </p:txBody>
      </p:sp>
      <p:sp>
        <p:nvSpPr>
          <p:cNvPr id="3" name="Content Placeholder 2"/>
          <p:cNvSpPr>
            <a:spLocks noGrp="1"/>
          </p:cNvSpPr>
          <p:nvPr>
            <p:ph idx="1"/>
          </p:nvPr>
        </p:nvSpPr>
        <p:spPr>
          <a:xfrm>
            <a:off x="308810" y="1690688"/>
            <a:ext cx="10515600" cy="4351338"/>
          </a:xfrm>
        </p:spPr>
        <p:txBody>
          <a:bodyPr>
            <a:noAutofit/>
          </a:bodyPr>
          <a:lstStyle/>
          <a:p>
            <a:pPr lvl="0"/>
            <a:r>
              <a:rPr lang="en-US" sz="3500" dirty="0"/>
              <a:t>At the table that has the supplies: cups/coffee filters, markers, gloves, and product:</a:t>
            </a:r>
          </a:p>
          <a:p>
            <a:pPr lvl="1"/>
            <a:r>
              <a:rPr lang="en-US" sz="3500" dirty="0"/>
              <a:t>Put gloves on first!</a:t>
            </a:r>
          </a:p>
          <a:p>
            <a:pPr lvl="1"/>
            <a:r>
              <a:rPr lang="en-US" sz="3500" dirty="0"/>
              <a:t>Label 48 cups/coffee filters Y and 48 cups/coffee filters Z.  </a:t>
            </a:r>
          </a:p>
          <a:p>
            <a:pPr lvl="2"/>
            <a:r>
              <a:rPr lang="en-US" sz="3500" dirty="0"/>
              <a:t>Make sure all Y cups/coffee filters are grouped together on one side of the table and all Z cups/coffee filters are grouped together on the other side of the table.  </a:t>
            </a:r>
          </a:p>
        </p:txBody>
      </p:sp>
    </p:spTree>
    <p:extLst>
      <p:ext uri="{BB962C8B-B14F-4D97-AF65-F5344CB8AC3E}">
        <p14:creationId xmlns:p14="http://schemas.microsoft.com/office/powerpoint/2010/main" val="95667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558" y="1079666"/>
            <a:ext cx="11586410" cy="5441449"/>
          </a:xfrm>
        </p:spPr>
        <p:txBody>
          <a:bodyPr>
            <a:noAutofit/>
          </a:bodyPr>
          <a:lstStyle/>
          <a:p>
            <a:pPr lvl="1"/>
            <a:r>
              <a:rPr lang="en-US" sz="3500" dirty="0"/>
              <a:t>Create individual servings:</a:t>
            </a:r>
          </a:p>
          <a:p>
            <a:pPr lvl="2"/>
            <a:r>
              <a:rPr lang="en-US" sz="3500" dirty="0"/>
              <a:t>Pour enough of the drink cup for each student to get a taste of each drink (you have 4 cans of each soda or a gallon of apple juice total so just evenly distribute in the cups).  Place one cookie into each coffee filter.</a:t>
            </a:r>
          </a:p>
          <a:p>
            <a:pPr lvl="2"/>
            <a:r>
              <a:rPr lang="en-US" sz="3500" i="1" dirty="0"/>
              <a:t>Remember to put the correct product into cups/coffee filter labeled Y and the correct product into cups/coffee filters labeled Z (don’t mix them up).  The assignment was determine by the coin flip.  </a:t>
            </a:r>
            <a:endParaRPr lang="en-US" sz="3500" dirty="0"/>
          </a:p>
          <a:p>
            <a:endParaRPr lang="en-US" sz="3500" dirty="0"/>
          </a:p>
        </p:txBody>
      </p:sp>
      <p:sp>
        <p:nvSpPr>
          <p:cNvPr id="4" name="Title 1"/>
          <p:cNvSpPr>
            <a:spLocks noGrp="1"/>
          </p:cNvSpPr>
          <p:nvPr>
            <p:ph type="title"/>
          </p:nvPr>
        </p:nvSpPr>
        <p:spPr>
          <a:xfrm>
            <a:off x="116304" y="204705"/>
            <a:ext cx="11891211" cy="709696"/>
          </a:xfrm>
        </p:spPr>
        <p:txBody>
          <a:bodyPr/>
          <a:lstStyle/>
          <a:p>
            <a:r>
              <a:rPr lang="en-US" dirty="0"/>
              <a:t>Setting up the Product for a Single Blind Taste Test</a:t>
            </a:r>
          </a:p>
        </p:txBody>
      </p:sp>
    </p:spTree>
    <p:extLst>
      <p:ext uri="{BB962C8B-B14F-4D97-AF65-F5344CB8AC3E}">
        <p14:creationId xmlns:p14="http://schemas.microsoft.com/office/powerpoint/2010/main" val="68674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768" y="1127792"/>
            <a:ext cx="11425990" cy="5321133"/>
          </a:xfrm>
        </p:spPr>
        <p:txBody>
          <a:bodyPr>
            <a:noAutofit/>
          </a:bodyPr>
          <a:lstStyle/>
          <a:p>
            <a:pPr lvl="1"/>
            <a:r>
              <a:rPr lang="en-US" sz="3500" dirty="0"/>
              <a:t>Clean up the area:</a:t>
            </a:r>
          </a:p>
          <a:p>
            <a:pPr lvl="2"/>
            <a:r>
              <a:rPr lang="en-US" sz="3500" dirty="0"/>
              <a:t>Remove all product packaging from the table – the only thing on the table should be the drinks/cookies in cups/coffee filters labeled Y and Z.  (remember one section for Y and one section for Z).</a:t>
            </a:r>
          </a:p>
          <a:p>
            <a:pPr lvl="2"/>
            <a:r>
              <a:rPr lang="en-US" sz="3500" dirty="0"/>
              <a:t>Make sure you don’t have something visible that states whether the bargain brand was labeled Y or Z.  </a:t>
            </a:r>
          </a:p>
          <a:p>
            <a:endParaRPr lang="en-US" sz="3500" dirty="0"/>
          </a:p>
        </p:txBody>
      </p:sp>
      <p:sp>
        <p:nvSpPr>
          <p:cNvPr id="4" name="Title 1"/>
          <p:cNvSpPr>
            <a:spLocks noGrp="1"/>
          </p:cNvSpPr>
          <p:nvPr>
            <p:ph type="title"/>
          </p:nvPr>
        </p:nvSpPr>
        <p:spPr>
          <a:xfrm>
            <a:off x="116304" y="204705"/>
            <a:ext cx="11891211" cy="709696"/>
          </a:xfrm>
        </p:spPr>
        <p:txBody>
          <a:bodyPr/>
          <a:lstStyle/>
          <a:p>
            <a:r>
              <a:rPr lang="en-US" dirty="0"/>
              <a:t>Setting up the Product for a Single Blind Taste Test</a:t>
            </a:r>
          </a:p>
        </p:txBody>
      </p:sp>
    </p:spTree>
    <p:extLst>
      <p:ext uri="{BB962C8B-B14F-4D97-AF65-F5344CB8AC3E}">
        <p14:creationId xmlns:p14="http://schemas.microsoft.com/office/powerpoint/2010/main" val="29674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85" y="104275"/>
            <a:ext cx="11971420" cy="1090862"/>
          </a:xfrm>
        </p:spPr>
        <p:txBody>
          <a:bodyPr>
            <a:normAutofit fontScale="90000"/>
          </a:bodyPr>
          <a:lstStyle/>
          <a:p>
            <a:r>
              <a:rPr lang="en-US" dirty="0"/>
              <a:t>Directions to Collect the Data After the Set-up has Been Completed:</a:t>
            </a:r>
          </a:p>
        </p:txBody>
      </p:sp>
      <p:sp>
        <p:nvSpPr>
          <p:cNvPr id="3" name="Content Placeholder 2"/>
          <p:cNvSpPr>
            <a:spLocks noGrp="1"/>
          </p:cNvSpPr>
          <p:nvPr>
            <p:ph idx="1"/>
          </p:nvPr>
        </p:nvSpPr>
        <p:spPr>
          <a:xfrm>
            <a:off x="292767" y="1408530"/>
            <a:ext cx="11466095" cy="5160712"/>
          </a:xfrm>
        </p:spPr>
        <p:txBody>
          <a:bodyPr>
            <a:normAutofit lnSpcReduction="10000"/>
          </a:bodyPr>
          <a:lstStyle/>
          <a:p>
            <a:pPr lvl="0"/>
            <a:r>
              <a:rPr lang="en-US" dirty="0"/>
              <a:t>Select 6 members from the 12 that are working with the product (drink or cookie) to go to the other two lab rooms (</a:t>
            </a:r>
            <a:r>
              <a:rPr lang="en-US" dirty="0" err="1"/>
              <a:t>LeConte</a:t>
            </a:r>
            <a:r>
              <a:rPr lang="en-US" dirty="0"/>
              <a:t> 124 – downstairs near the Greene St side of the building, </a:t>
            </a:r>
            <a:r>
              <a:rPr lang="en-US" dirty="0" err="1"/>
              <a:t>LeConte</a:t>
            </a:r>
            <a:r>
              <a:rPr lang="en-US" dirty="0"/>
              <a:t> 205 – towards middle of hall, and </a:t>
            </a:r>
            <a:r>
              <a:rPr lang="en-US" dirty="0" err="1"/>
              <a:t>LeConte</a:t>
            </a:r>
            <a:r>
              <a:rPr lang="en-US" dirty="0"/>
              <a:t> 200A – at the end of the hall opposite of Greene St. on the left.) to taste the drink and cookie product they have setup in the same fashion as you just did.  </a:t>
            </a:r>
          </a:p>
          <a:p>
            <a:pPr lvl="0"/>
            <a:r>
              <a:rPr lang="en-US" dirty="0"/>
              <a:t>The other 6 members will stay in their lab room, where you set up the product, to administer the taste test to students coming from the other two lab rooms.  </a:t>
            </a:r>
          </a:p>
          <a:p>
            <a:r>
              <a:rPr lang="en-US" dirty="0"/>
              <a:t>******** ½ of you go taste in the other rooms and ½ of you stay in the room to help those coming to taste your product.  Once your lab group members return you switch (those that stayed go and taste from the other rooms and those that went administer the taste test) ************************************************************</a:t>
            </a:r>
          </a:p>
          <a:p>
            <a:endParaRPr lang="en-US" dirty="0"/>
          </a:p>
        </p:txBody>
      </p:sp>
    </p:spTree>
    <p:extLst>
      <p:ext uri="{BB962C8B-B14F-4D97-AF65-F5344CB8AC3E}">
        <p14:creationId xmlns:p14="http://schemas.microsoft.com/office/powerpoint/2010/main" val="418375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31" y="144379"/>
            <a:ext cx="11209421" cy="1081088"/>
          </a:xfrm>
        </p:spPr>
        <p:txBody>
          <a:bodyPr>
            <a:normAutofit fontScale="90000"/>
          </a:bodyPr>
          <a:lstStyle/>
          <a:p>
            <a:r>
              <a:rPr lang="en-US" dirty="0"/>
              <a:t>Giving instructions to students that come to taste your product:</a:t>
            </a:r>
          </a:p>
        </p:txBody>
      </p:sp>
      <p:sp>
        <p:nvSpPr>
          <p:cNvPr id="3" name="Content Placeholder 2"/>
          <p:cNvSpPr>
            <a:spLocks noGrp="1"/>
          </p:cNvSpPr>
          <p:nvPr>
            <p:ph idx="1"/>
          </p:nvPr>
        </p:nvSpPr>
        <p:spPr>
          <a:xfrm>
            <a:off x="296779" y="1387642"/>
            <a:ext cx="11057021" cy="4789321"/>
          </a:xfrm>
        </p:spPr>
        <p:txBody>
          <a:bodyPr>
            <a:normAutofit fontScale="92500" lnSpcReduction="10000"/>
          </a:bodyPr>
          <a:lstStyle/>
          <a:p>
            <a:pPr lvl="0"/>
            <a:r>
              <a:rPr lang="en-US" dirty="0"/>
              <a:t>Have 2 of your group members at a table that contains the sheets that tell the students which item to taste first and which item to taste second (they need to draw a paper and take it with them).  </a:t>
            </a:r>
          </a:p>
          <a:p>
            <a:pPr lvl="0"/>
            <a:r>
              <a:rPr lang="en-US" dirty="0"/>
              <a:t>Have 2 of your group members at the table where the products are administered to make sure students are tasting in the order as it appears on the slip of paper they just picked up.   </a:t>
            </a:r>
          </a:p>
          <a:p>
            <a:pPr lvl="0"/>
            <a:r>
              <a:rPr lang="en-US" dirty="0"/>
              <a:t>Have 2 of your group members at the remaining table to collect the sheets of papers.  Students are to write down (have a pen or pencil available for those that didn’t bring one) which product they preferred (Y or Z).  The student should not state their preference but write it down.</a:t>
            </a:r>
          </a:p>
          <a:p>
            <a:r>
              <a:rPr lang="en-US" dirty="0"/>
              <a:t>********* Each student that enters the room from one of the other labs should taste both the soda and the cookie in the room.  DO NOT TASTE THE COOKIE IN THE ROOM WHERE YOU HAVE LAB *******</a:t>
            </a:r>
          </a:p>
          <a:p>
            <a:endParaRPr lang="en-US" dirty="0"/>
          </a:p>
        </p:txBody>
      </p:sp>
    </p:spTree>
    <p:extLst>
      <p:ext uri="{BB962C8B-B14F-4D97-AF65-F5344CB8AC3E}">
        <p14:creationId xmlns:p14="http://schemas.microsoft.com/office/powerpoint/2010/main" val="2575789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2228</TotalTime>
  <Words>1151</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Lab 8 “Purely a Matter of Taste” Inference for a Population Proportion</vt:lpstr>
      <vt:lpstr>Taste Test </vt:lpstr>
      <vt:lpstr>Step 1:  Randomly Assign Product Label</vt:lpstr>
      <vt:lpstr>Step 2:  Randomly Decide the Tasting Order for each Student that will Taste the Product</vt:lpstr>
      <vt:lpstr>Setting up the Product for a Single Blind Taste Test</vt:lpstr>
      <vt:lpstr>Setting up the Product for a Single Blind Taste Test</vt:lpstr>
      <vt:lpstr>Setting up the Product for a Single Blind Taste Test</vt:lpstr>
      <vt:lpstr>Directions to Collect the Data After the Set-up has Been Completed:</vt:lpstr>
      <vt:lpstr>Giving instructions to students that come to taste your product:</vt:lpstr>
      <vt:lpstr>Answer all Discussion Questions</vt:lpstr>
      <vt:lpstr>Answer Discussion Questions (also attached in my website)</vt:lpstr>
      <vt:lpstr>Answer Discussion Questions(also attached in my website)</vt:lpstr>
      <vt:lpstr>Before you leave:</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8 “Purely a Matter of Taste” Inference for a Population Proportion</dc:title>
  <dc:creator>Leslie Hendrix</dc:creator>
  <cp:lastModifiedBy>ZHONG, SHAN</cp:lastModifiedBy>
  <cp:revision>37</cp:revision>
  <cp:lastPrinted>2018-10-23T12:54:55Z</cp:lastPrinted>
  <dcterms:created xsi:type="dcterms:W3CDTF">2018-10-22T17:59:00Z</dcterms:created>
  <dcterms:modified xsi:type="dcterms:W3CDTF">2019-10-30T00:51:25Z</dcterms:modified>
</cp:coreProperties>
</file>