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63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crunch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lvl="1"/>
            <a:r>
              <a:rPr lang="zh-CN" altLang="en-US" sz="3000" dirty="0">
                <a:solidFill>
                  <a:srgbClr val="0070C0"/>
                </a:solidFill>
              </a:rPr>
              <a:t>**</a:t>
            </a: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</a:t>
            </a:r>
            <a:r>
              <a:rPr lang="zh-CN" altLang="en-US" sz="3000" dirty="0">
                <a:solidFill>
                  <a:srgbClr val="0070C0"/>
                </a:solidFill>
              </a:rPr>
              <a:t>*</a:t>
            </a:r>
            <a:r>
              <a:rPr lang="en-US" sz="3000" dirty="0">
                <a:solidFill>
                  <a:srgbClr val="0070C0"/>
                </a:solidFill>
              </a:rPr>
              <a:t> Sit at any of the seats and the table you were assigned.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7294" y="283851"/>
            <a:ext cx="41852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much does students spent on clothing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786130"/>
            <a:ext cx="8521065" cy="3938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40" y="5168900"/>
            <a:ext cx="4469765" cy="1478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74645"/>
            <a:ext cx="11251163" cy="65499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729635"/>
            <a:ext cx="11120535" cy="5447328"/>
          </a:xfrm>
        </p:spPr>
        <p:txBody>
          <a:bodyPr/>
          <a:lstStyle/>
          <a:p>
            <a:r>
              <a:rPr lang="en-US" dirty="0"/>
              <a:t>Turn in pages 13 and 14 from the lab book and the Word document you created with  graphs, numerical summaries, and observations.  </a:t>
            </a:r>
            <a:r>
              <a:rPr lang="en-US" i="1" dirty="0"/>
              <a:t>Everyone needs to turn in their own work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sure to fill in Table 2.2.  </a:t>
            </a:r>
          </a:p>
          <a:p>
            <a:pPr lvl="1"/>
            <a:r>
              <a:rPr lang="en-US" dirty="0"/>
              <a:t>Reference table 2.1 on page 10 for what graphs and numerical summaries are appropriate.</a:t>
            </a:r>
          </a:p>
          <a:p>
            <a:pPr lvl="1"/>
            <a:r>
              <a:rPr lang="en-US" dirty="0"/>
              <a:t>For Numerical Summaries look under Summary Stats and Tables.  </a:t>
            </a:r>
          </a:p>
          <a:p>
            <a:pPr lvl="1"/>
            <a:r>
              <a:rPr lang="en-US" dirty="0"/>
              <a:t>When working with Two Variables (#3 and #4) make sure your graphs have all information on one graph (use the Group by option). </a:t>
            </a:r>
          </a:p>
          <a:p>
            <a:r>
              <a:rPr lang="en-US" b="1" dirty="0"/>
              <a:t>Register for </a:t>
            </a:r>
            <a:r>
              <a:rPr lang="en-US" b="1" dirty="0" err="1"/>
              <a:t>MyStatLab</a:t>
            </a:r>
            <a:r>
              <a:rPr lang="en-US" b="1" dirty="0"/>
              <a:t> if you haven’t already.  If you haven’t already done so make sure you do Pre-Lab Introduction and Pre-Lab 2 as they are due now (Before you leave lab today).</a:t>
            </a:r>
          </a:p>
        </p:txBody>
      </p:sp>
    </p:spTree>
    <p:extLst>
      <p:ext uri="{BB962C8B-B14F-4D97-AF65-F5344CB8AC3E}">
        <p14:creationId xmlns:p14="http://schemas.microsoft.com/office/powerpoint/2010/main" val="22400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67951"/>
            <a:ext cx="11213841" cy="906917"/>
          </a:xfrm>
        </p:spPr>
        <p:txBody>
          <a:bodyPr/>
          <a:lstStyle/>
          <a:p>
            <a:r>
              <a:rPr lang="en-US" dirty="0"/>
              <a:t>Introduction to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830424"/>
            <a:ext cx="11896531" cy="5887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Lab Instructor:                  </a:t>
            </a:r>
          </a:p>
          <a:p>
            <a:r>
              <a:rPr lang="en-US" dirty="0"/>
              <a:t>Pre-Labs:</a:t>
            </a:r>
          </a:p>
          <a:p>
            <a:pPr lvl="1"/>
            <a:r>
              <a:rPr lang="en-US" dirty="0"/>
              <a:t>Assignments that must be done before the lab starts. </a:t>
            </a:r>
          </a:p>
          <a:p>
            <a:pPr lvl="1"/>
            <a:r>
              <a:rPr lang="en-US" dirty="0"/>
              <a:t>Found on </a:t>
            </a:r>
            <a:r>
              <a:rPr lang="en-US" dirty="0" err="1"/>
              <a:t>MyStatLab</a:t>
            </a:r>
            <a:r>
              <a:rPr lang="en-US" dirty="0"/>
              <a:t> under the Homework tab.</a:t>
            </a:r>
          </a:p>
          <a:p>
            <a:pPr lvl="1"/>
            <a:r>
              <a:rPr lang="en-US" dirty="0"/>
              <a:t>Lowest 2 are dropped.</a:t>
            </a:r>
          </a:p>
          <a:p>
            <a:pPr lvl="1"/>
            <a:r>
              <a:rPr lang="en-US" dirty="0"/>
              <a:t>Only open a day before the labs.</a:t>
            </a:r>
          </a:p>
          <a:p>
            <a:r>
              <a:rPr lang="en-US" dirty="0"/>
              <a:t>SAWA (Short Answer Writing Assignment):</a:t>
            </a:r>
          </a:p>
          <a:p>
            <a:pPr lvl="1"/>
            <a:r>
              <a:rPr lang="en-US" dirty="0"/>
              <a:t>Questions from the lab book.</a:t>
            </a:r>
          </a:p>
          <a:p>
            <a:pPr lvl="1"/>
            <a:r>
              <a:rPr lang="en-US" dirty="0"/>
              <a:t>Everyone must have their own lab book – penalty if missing lab book more than once.</a:t>
            </a:r>
          </a:p>
          <a:p>
            <a:pPr lvl="1"/>
            <a:r>
              <a:rPr lang="en-US" dirty="0"/>
              <a:t>Everyone must turn in their own SAWA (even if using group answers).   </a:t>
            </a:r>
          </a:p>
          <a:p>
            <a:pPr lvl="1"/>
            <a:r>
              <a:rPr lang="en-US" dirty="0"/>
              <a:t>Graded by lab instructor and returned at the next lab.  </a:t>
            </a:r>
          </a:p>
          <a:p>
            <a:pPr lvl="1"/>
            <a:r>
              <a:rPr lang="en-US" dirty="0"/>
              <a:t>Grades found on </a:t>
            </a:r>
            <a:r>
              <a:rPr lang="en-US" dirty="0" err="1"/>
              <a:t>MyStatLab</a:t>
            </a:r>
            <a:r>
              <a:rPr lang="en-US" dirty="0"/>
              <a:t>.  (If grade on </a:t>
            </a:r>
            <a:r>
              <a:rPr lang="en-US" dirty="0" err="1"/>
              <a:t>MyStatLab</a:t>
            </a:r>
            <a:r>
              <a:rPr lang="en-US" dirty="0"/>
              <a:t> is not correct then email me and/or bring back your returned graded work).  </a:t>
            </a:r>
          </a:p>
          <a:p>
            <a:r>
              <a:rPr lang="en-US" dirty="0"/>
              <a:t>EWA (Extended Writing Assignment):</a:t>
            </a:r>
          </a:p>
          <a:p>
            <a:pPr lvl="1"/>
            <a:r>
              <a:rPr lang="en-US" dirty="0"/>
              <a:t>Paper to be written on a particular lab.</a:t>
            </a:r>
          </a:p>
          <a:p>
            <a:pPr lvl="1"/>
            <a:r>
              <a:rPr lang="en-US" dirty="0"/>
              <a:t>You may do it for Lab 4 or Lab 8.  Recommended for Lab 4.  If you do poorly on the one for Lab 4 you may do Lab 8 as well and your higher grade will be kept.</a:t>
            </a:r>
          </a:p>
          <a:p>
            <a:pPr lvl="1"/>
            <a:r>
              <a:rPr lang="en-US" dirty="0"/>
              <a:t>More when we get closer to these labs.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67951"/>
            <a:ext cx="11213841" cy="906917"/>
          </a:xfrm>
        </p:spPr>
        <p:txBody>
          <a:bodyPr/>
          <a:lstStyle/>
          <a:p>
            <a:r>
              <a:rPr lang="en-US" dirty="0"/>
              <a:t>Introduction to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1074868"/>
            <a:ext cx="11213841" cy="5102095"/>
          </a:xfrm>
        </p:spPr>
        <p:txBody>
          <a:bodyPr>
            <a:normAutofit/>
          </a:bodyPr>
          <a:lstStyle/>
          <a:p>
            <a:r>
              <a:rPr lang="en-US" dirty="0"/>
              <a:t>Lab Groups are Random:</a:t>
            </a:r>
          </a:p>
          <a:p>
            <a:pPr lvl="1"/>
            <a:r>
              <a:rPr lang="en-US" dirty="0"/>
              <a:t>You will find your table assignment on the sign in sheet.</a:t>
            </a:r>
          </a:p>
          <a:p>
            <a:r>
              <a:rPr lang="en-US" dirty="0"/>
              <a:t>Basic Flow of Labs: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Answer Questions from Book (SAWA)</a:t>
            </a:r>
          </a:p>
          <a:p>
            <a:pPr lvl="2"/>
            <a:r>
              <a:rPr lang="en-US" dirty="0"/>
              <a:t>Work with your lab groups to answer the questions.</a:t>
            </a:r>
          </a:p>
          <a:p>
            <a:pPr lvl="2"/>
            <a:r>
              <a:rPr lang="en-US" dirty="0"/>
              <a:t>Make sure you answer the questions completely.</a:t>
            </a:r>
          </a:p>
          <a:p>
            <a:pPr lvl="2"/>
            <a:r>
              <a:rPr lang="en-US" dirty="0"/>
              <a:t>Ask the lab instructor for help if you have a question (you want a high lab grade).</a:t>
            </a:r>
          </a:p>
          <a:p>
            <a:pPr lvl="3"/>
            <a:r>
              <a:rPr lang="en-US" dirty="0"/>
              <a:t>Note this is not the same thing as asking the lab instructor for an answer.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0892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pPr lvl="1"/>
            <a:r>
              <a:rPr lang="en-US" dirty="0"/>
              <a:t>Categorical – numbers that are not counts or measurements and anything that is not a number.</a:t>
            </a:r>
          </a:p>
          <a:p>
            <a:endParaRPr lang="en-US" dirty="0"/>
          </a:p>
          <a:p>
            <a:r>
              <a:rPr lang="en-US" dirty="0"/>
              <a:t>Graphical Displays and Numerical Summaries:</a:t>
            </a:r>
          </a:p>
          <a:p>
            <a:pPr lvl="1"/>
            <a:r>
              <a:rPr lang="en-US" dirty="0"/>
              <a:t>To determine which graphical displays and numerical summaries are appropriate for a variable reference Table 2.1 on page 10.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944238"/>
            <a:ext cx="4187799" cy="5764471"/>
          </a:xfrm>
        </p:spPr>
        <p:txBody>
          <a:bodyPr/>
          <a:lstStyle/>
          <a:p>
            <a:r>
              <a:rPr lang="en-US" dirty="0"/>
              <a:t>All students enrolled in STAT 201 were asked to complete participate in a survey (the one you were emailed the link to and the one that was found in the Pre-Lab Introduction assignment).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89" y="836013"/>
            <a:ext cx="7854911" cy="46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7" y="111967"/>
            <a:ext cx="11241833" cy="860264"/>
          </a:xfrm>
        </p:spPr>
        <p:txBody>
          <a:bodyPr/>
          <a:lstStyle/>
          <a:p>
            <a:r>
              <a:rPr lang="en-US" dirty="0"/>
              <a:t>Accessing the Survey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755"/>
            <a:ext cx="12008497" cy="5878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Logon to a computer:</a:t>
            </a:r>
          </a:p>
          <a:p>
            <a:pPr lvl="1"/>
            <a:r>
              <a:rPr lang="en-US" dirty="0"/>
              <a:t>Work in pairs on the computers in the room (must work with someone from your table).  </a:t>
            </a:r>
          </a:p>
          <a:p>
            <a:pPr lvl="1"/>
            <a:r>
              <a:rPr lang="en-US" dirty="0"/>
              <a:t>You may use a laptop; however, you will have to print so at some point you are going to have to get on a computer in the room.  </a:t>
            </a:r>
          </a:p>
          <a:p>
            <a:r>
              <a:rPr lang="en-US" dirty="0"/>
              <a:t>Log onto StatCrunch.com:</a:t>
            </a:r>
          </a:p>
          <a:p>
            <a:pPr lvl="1"/>
            <a:r>
              <a:rPr lang="en-US" dirty="0">
                <a:hlinkClick r:id="rId2"/>
              </a:rPr>
              <a:t>www.statcrunch.com</a:t>
            </a:r>
            <a:endParaRPr lang="en-US" dirty="0"/>
          </a:p>
          <a:p>
            <a:pPr lvl="1"/>
            <a:r>
              <a:rPr lang="en-US" dirty="0"/>
              <a:t>Sign in using your </a:t>
            </a:r>
            <a:r>
              <a:rPr lang="en-US" dirty="0" err="1"/>
              <a:t>MyStatLab</a:t>
            </a:r>
            <a:r>
              <a:rPr lang="en-US" dirty="0"/>
              <a:t> ID and password.  </a:t>
            </a:r>
          </a:p>
          <a:p>
            <a:r>
              <a:rPr lang="en-US" dirty="0"/>
              <a:t>Navigate to the survey dataset created:</a:t>
            </a:r>
          </a:p>
          <a:p>
            <a:pPr lvl="1"/>
            <a:r>
              <a:rPr lang="en-US" dirty="0"/>
              <a:t>Click Explore</a:t>
            </a:r>
          </a:p>
          <a:p>
            <a:pPr lvl="1"/>
            <a:r>
              <a:rPr lang="en-US" dirty="0"/>
              <a:t>Select Data</a:t>
            </a:r>
          </a:p>
          <a:p>
            <a:pPr lvl="1"/>
            <a:r>
              <a:rPr lang="en-US" dirty="0"/>
              <a:t>Type in Name of Dataset in Browse all Search field on left side of screen (type it carefully):</a:t>
            </a:r>
          </a:p>
          <a:p>
            <a:pPr lvl="2"/>
            <a:r>
              <a:rPr lang="en-US" altLang="zh-CN" sz="2800" dirty="0">
                <a:solidFill>
                  <a:srgbClr val="FF0000"/>
                </a:solidFill>
              </a:rPr>
              <a:t>Response to STAT 201 Fall 2019 Survey</a:t>
            </a:r>
            <a:endParaRPr lang="en-US" sz="2500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Note if you type it differently at all it will not find the dataset.   You may search for a smaller part </a:t>
            </a:r>
            <a:r>
              <a:rPr lang="en-US" b="1" dirty="0"/>
              <a:t>Spring 2019 STAT 201</a:t>
            </a:r>
            <a:r>
              <a:rPr lang="en-US" dirty="0"/>
              <a:t> and a few options may appear.  </a:t>
            </a:r>
          </a:p>
          <a:p>
            <a:pPr lvl="1"/>
            <a:r>
              <a:rPr lang="en-US" dirty="0"/>
              <a:t>Select the correct dataset ( We are using an older survey responses due to the few responses for this semester).  When you click on the correct file a spreadsheet should open that contains many rows with responses.</a:t>
            </a:r>
          </a:p>
          <a:p>
            <a:r>
              <a:rPr lang="en-US" dirty="0"/>
              <a:t>Start Answering the questions on pages 13 and 14 of the lab book.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1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 Categorical variables:</a:t>
            </a:r>
            <a:endParaRPr lang="en-US" sz="3200" dirty="0"/>
          </a:p>
          <a:p>
            <a:pPr lvl="2"/>
            <a:r>
              <a:rPr lang="en-US" dirty="0"/>
              <a:t>Yes/no response, gender, etc.  </a:t>
            </a:r>
          </a:p>
          <a:p>
            <a:pPr lvl="2"/>
            <a:r>
              <a:rPr lang="en-US" dirty="0"/>
              <a:t>Each observation belongs to one of a set of distinct categories.</a:t>
            </a:r>
          </a:p>
          <a:p>
            <a:pPr lvl="2"/>
            <a:r>
              <a:rPr lang="en-US" dirty="0"/>
              <a:t>Graph:   </a:t>
            </a:r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512" y="2782083"/>
            <a:ext cx="4833796" cy="378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7906" y="3095957"/>
            <a:ext cx="315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9267" y="374386"/>
            <a:ext cx="37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90" y="887240"/>
            <a:ext cx="7020726" cy="57715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1474"/>
            <a:ext cx="118509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2.  Quantitative variables:</a:t>
            </a:r>
            <a:endParaRPr lang="en-US" sz="3200" dirty="0"/>
          </a:p>
          <a:p>
            <a:pPr lvl="2"/>
            <a:r>
              <a:rPr lang="en-US" dirty="0"/>
              <a:t>Observations take on numerical values that represent different magnitudes of the variable.   </a:t>
            </a:r>
            <a:endParaRPr lang="en-US" sz="2800" dirty="0"/>
          </a:p>
          <a:p>
            <a:pPr lvl="2"/>
            <a:r>
              <a:rPr lang="en-US" dirty="0"/>
              <a:t>Age, income, number of siblings.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6679" y="3697016"/>
            <a:ext cx="338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many text messages do you send per day?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Students who take STAT 201: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01" y="1338497"/>
            <a:ext cx="4949699" cy="4427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7" y="5765823"/>
            <a:ext cx="4219764" cy="967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877</Words>
  <Application>Microsoft Office PowerPoint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Introduction to Labs</vt:lpstr>
      <vt:lpstr>Introduction to Labs</vt:lpstr>
      <vt:lpstr>Concepts Needed for Lab 2</vt:lpstr>
      <vt:lpstr>Data Collection for Lab 2</vt:lpstr>
      <vt:lpstr>Accessing the Survey Data for Analysis</vt:lpstr>
      <vt:lpstr>Categorical vs Quantitative Review</vt:lpstr>
      <vt:lpstr>PowerPoint 演示文稿</vt:lpstr>
      <vt:lpstr>PowerPoint 演示文稿</vt:lpstr>
      <vt:lpstr>PowerPoint 演示文稿</vt:lpstr>
      <vt:lpstr>Before you Leave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 Shan</cp:lastModifiedBy>
  <cp:revision>17</cp:revision>
  <cp:lastPrinted>2019-01-10T15:02:02Z</cp:lastPrinted>
  <dcterms:created xsi:type="dcterms:W3CDTF">2019-01-10T13:46:49Z</dcterms:created>
  <dcterms:modified xsi:type="dcterms:W3CDTF">2019-08-30T14:17:53Z</dcterms:modified>
</cp:coreProperties>
</file>