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2"/>
  </p:handoutMasterIdLst>
  <p:sldIdLst>
    <p:sldId id="256" r:id="rId2"/>
    <p:sldId id="260" r:id="rId3"/>
    <p:sldId id="261" r:id="rId4"/>
    <p:sldId id="266" r:id="rId5"/>
    <p:sldId id="267" r:id="rId6"/>
    <p:sldId id="268" r:id="rId7"/>
    <p:sldId id="269" r:id="rId8"/>
    <p:sldId id="270" r:id="rId9"/>
    <p:sldId id="262" r:id="rId10"/>
    <p:sldId id="263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ls.gov/oes/additional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crunch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130" y="2715630"/>
            <a:ext cx="10353870" cy="36851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*** Get a handout – next to the sign in sheet.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265" y="74645"/>
            <a:ext cx="11251163" cy="654990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you Leave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65" y="729635"/>
            <a:ext cx="11120535" cy="5447328"/>
          </a:xfrm>
        </p:spPr>
        <p:txBody>
          <a:bodyPr/>
          <a:lstStyle/>
          <a:p>
            <a:r>
              <a:rPr lang="en-US" dirty="0"/>
              <a:t>Turn in pages 13 and 14 from the lab book and the Word document you created with  graphs, numerical summaries, and observations.  </a:t>
            </a:r>
            <a:r>
              <a:rPr lang="en-US" i="1" dirty="0"/>
              <a:t>Everyone needs to turn in their own work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sure to fill in Table 2.2.  </a:t>
            </a:r>
          </a:p>
          <a:p>
            <a:pPr lvl="1"/>
            <a:r>
              <a:rPr lang="en-US" dirty="0"/>
              <a:t>Reference table 2.1 on page 10 for what graphs and numerical summaries are appropriate.</a:t>
            </a:r>
          </a:p>
          <a:p>
            <a:pPr lvl="1"/>
            <a:r>
              <a:rPr lang="en-US" dirty="0"/>
              <a:t>For Numerical Summaries look under Summary Stats and Tables.  </a:t>
            </a:r>
          </a:p>
          <a:p>
            <a:pPr lvl="1"/>
            <a:r>
              <a:rPr lang="en-US" dirty="0"/>
              <a:t>When working with Two Variables (#3 and #4) make sure your graphs have all information on one graph (use the Group by option). </a:t>
            </a:r>
          </a:p>
          <a:p>
            <a:r>
              <a:rPr lang="en-US" dirty="0"/>
              <a:t>Register for </a:t>
            </a:r>
            <a:r>
              <a:rPr lang="en-US" dirty="0" err="1"/>
              <a:t>MyStatLab</a:t>
            </a:r>
            <a:r>
              <a:rPr lang="en-US" dirty="0"/>
              <a:t> if you haven’t already.  If you haven’t already done so make sure you do Pre-Lab Introduction and Pre-Lab 2 as they are due now.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408922"/>
            <a:ext cx="11027229" cy="4768041"/>
          </a:xfrm>
        </p:spPr>
        <p:txBody>
          <a:bodyPr/>
          <a:lstStyle/>
          <a:p>
            <a:r>
              <a:rPr lang="en-US" dirty="0"/>
              <a:t>Types of Variables: </a:t>
            </a:r>
          </a:p>
          <a:p>
            <a:pPr lvl="1"/>
            <a:r>
              <a:rPr lang="en-US" dirty="0"/>
              <a:t>Discrete Quantitative – results are numbers that represent a count (“the number of …”).</a:t>
            </a:r>
          </a:p>
          <a:p>
            <a:pPr lvl="1"/>
            <a:r>
              <a:rPr lang="en-US" dirty="0"/>
              <a:t>Continuous Quantitative – results are numbers that represent a measurement.</a:t>
            </a:r>
          </a:p>
          <a:p>
            <a:pPr lvl="1"/>
            <a:r>
              <a:rPr lang="en-US" dirty="0"/>
              <a:t>Categorical – numbers that are not counts or measurements and anything that is not a number.</a:t>
            </a:r>
          </a:p>
          <a:p>
            <a:endParaRPr lang="en-US" dirty="0"/>
          </a:p>
          <a:p>
            <a:r>
              <a:rPr lang="en-US" dirty="0"/>
              <a:t>Graphical Displays and Numerical Summaries:</a:t>
            </a:r>
          </a:p>
          <a:p>
            <a:pPr lvl="1"/>
            <a:r>
              <a:rPr lang="en-US" dirty="0"/>
              <a:t>To determine which graphical displays and numerical summaries are appropriate for a variable reference Table 2.1 on page 10.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0" y="0"/>
            <a:ext cx="11204510" cy="944239"/>
          </a:xfrm>
        </p:spPr>
        <p:txBody>
          <a:bodyPr/>
          <a:lstStyle/>
          <a:p>
            <a:r>
              <a:rPr lang="en-US" dirty="0"/>
              <a:t>Data Collection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90" y="944238"/>
            <a:ext cx="4187799" cy="5764471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https://www.bls.gov/oes/additional.htm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089" y="836013"/>
            <a:ext cx="7854911" cy="46037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 dirty="0"/>
              <a:t>Categorical vs Quantitative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2948"/>
            <a:ext cx="10515600" cy="505401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 Categorical variables:</a:t>
            </a:r>
            <a:endParaRPr lang="en-US" sz="3200" dirty="0"/>
          </a:p>
          <a:p>
            <a:pPr lvl="2"/>
            <a:r>
              <a:rPr lang="en-US" dirty="0"/>
              <a:t>Yes/no response, gender, etc.  </a:t>
            </a:r>
          </a:p>
          <a:p>
            <a:pPr lvl="2"/>
            <a:r>
              <a:rPr lang="en-US" dirty="0"/>
              <a:t>Each observation belongs to one of a set of distinct categories.  </a:t>
            </a:r>
            <a:endParaRPr lang="en-US" sz="2800" dirty="0"/>
          </a:p>
          <a:p>
            <a:pPr lvl="1"/>
            <a:endParaRPr lang="en-US" sz="2800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78512" y="2782083"/>
            <a:ext cx="4833796" cy="37841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7906" y="3095957"/>
            <a:ext cx="3150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Students who take Fall 2018 STAT 201: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19267" y="374386"/>
            <a:ext cx="3759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Students who take Fall 2018 STAT 201: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790" y="887240"/>
            <a:ext cx="7020726" cy="57715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1474"/>
            <a:ext cx="118509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2.  Quantitative variables:</a:t>
            </a:r>
            <a:endParaRPr lang="en-US" sz="3200" dirty="0"/>
          </a:p>
          <a:p>
            <a:pPr lvl="2"/>
            <a:r>
              <a:rPr lang="en-US" dirty="0"/>
              <a:t>Observations take on numerical values that represent different magnitudes of the variable.   </a:t>
            </a:r>
            <a:endParaRPr lang="en-US" sz="2800" dirty="0"/>
          </a:p>
          <a:p>
            <a:pPr lvl="2"/>
            <a:r>
              <a:rPr lang="en-US" dirty="0"/>
              <a:t>Age, income, number of siblings.  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6679" y="3697016"/>
            <a:ext cx="338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many text messages do you send per day?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For Students who take STAT 201: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01" y="1338497"/>
            <a:ext cx="4949699" cy="4427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77" y="5765823"/>
            <a:ext cx="4219764" cy="967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77294" y="283851"/>
            <a:ext cx="41852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How much does students spent on clothing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40" y="786130"/>
            <a:ext cx="8521065" cy="3938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40" y="5168900"/>
            <a:ext cx="4469765" cy="1478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88" y="0"/>
            <a:ext cx="71628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79" y="2314830"/>
            <a:ext cx="2689633" cy="37949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0620" y="563918"/>
            <a:ext cx="4418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dataset consists of 'circles' (or 'friends lists') for anonymized 10 people from Facebook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7" y="111967"/>
            <a:ext cx="11241833" cy="860264"/>
          </a:xfrm>
        </p:spPr>
        <p:txBody>
          <a:bodyPr/>
          <a:lstStyle/>
          <a:p>
            <a:r>
              <a:rPr lang="en-US" dirty="0"/>
              <a:t>Accessing the Survey Data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9755"/>
            <a:ext cx="12008497" cy="58782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Logon to a computer:</a:t>
            </a:r>
          </a:p>
          <a:p>
            <a:pPr lvl="1"/>
            <a:r>
              <a:rPr lang="en-US" dirty="0"/>
              <a:t>Work in pairs on the computers in the room (must work with someone from your table).  </a:t>
            </a:r>
          </a:p>
          <a:p>
            <a:pPr lvl="1"/>
            <a:r>
              <a:rPr lang="en-US" dirty="0"/>
              <a:t>You may use a laptop; however, you will have to print so at some point you are going to have to get on a computer in the room.  </a:t>
            </a:r>
          </a:p>
          <a:p>
            <a:r>
              <a:rPr lang="en-US" dirty="0"/>
              <a:t>Log onto StatCrunch.com:</a:t>
            </a:r>
          </a:p>
          <a:p>
            <a:pPr lvl="1"/>
            <a:r>
              <a:rPr lang="en-US" dirty="0">
                <a:hlinkClick r:id="rId2"/>
              </a:rPr>
              <a:t>www.statcrunch.com</a:t>
            </a:r>
            <a:endParaRPr lang="en-US" dirty="0"/>
          </a:p>
          <a:p>
            <a:pPr lvl="1"/>
            <a:r>
              <a:rPr lang="en-US" dirty="0"/>
              <a:t>Sign in using your </a:t>
            </a:r>
            <a:r>
              <a:rPr lang="en-US" dirty="0" err="1"/>
              <a:t>MyStatLab</a:t>
            </a:r>
            <a:r>
              <a:rPr lang="en-US" dirty="0"/>
              <a:t> ID and password.  </a:t>
            </a:r>
          </a:p>
          <a:p>
            <a:r>
              <a:rPr lang="en-US" dirty="0"/>
              <a:t>Navigate to the survey dataset created:</a:t>
            </a:r>
          </a:p>
          <a:p>
            <a:pPr lvl="1"/>
            <a:r>
              <a:rPr lang="en-US" dirty="0"/>
              <a:t>Click Explore</a:t>
            </a:r>
          </a:p>
          <a:p>
            <a:pPr lvl="1"/>
            <a:r>
              <a:rPr lang="en-US" dirty="0"/>
              <a:t>Select Data</a:t>
            </a:r>
          </a:p>
          <a:p>
            <a:pPr lvl="1"/>
            <a:r>
              <a:rPr lang="en-US" dirty="0"/>
              <a:t>Type in Name of Dataset in Browse all Search field on left side of screen (type it carefully):</a:t>
            </a:r>
          </a:p>
          <a:p>
            <a:pPr lvl="2"/>
            <a:r>
              <a:rPr lang="en-US" sz="2500" b="1" dirty="0">
                <a:solidFill>
                  <a:srgbClr val="C00000"/>
                </a:solidFill>
              </a:rPr>
              <a:t>Responses to STAT 201 Fall 2018 Survey – End of Semester</a:t>
            </a:r>
          </a:p>
          <a:p>
            <a:pPr lvl="2"/>
            <a:r>
              <a:rPr lang="en-US" dirty="0"/>
              <a:t>Note if you type it differently at all it will not find the dataset.   You may search for a smaller part </a:t>
            </a:r>
            <a:r>
              <a:rPr lang="en-US" b="1" dirty="0"/>
              <a:t>STAT 201 Spring 2019</a:t>
            </a:r>
            <a:r>
              <a:rPr lang="en-US" dirty="0"/>
              <a:t> and a few options may appear.  </a:t>
            </a:r>
          </a:p>
          <a:p>
            <a:pPr lvl="1"/>
            <a:r>
              <a:rPr lang="en-US" dirty="0"/>
              <a:t>Select the correct dataset.  When you click on the correct file a spreadsheet should open that contains many rows with responses.</a:t>
            </a:r>
          </a:p>
          <a:p>
            <a:r>
              <a:rPr lang="en-US" dirty="0"/>
              <a:t>Start Answering the questions on pages 13 and 14 of the lab book.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593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Lab 2: Exploring Data with Graphical Displays and Numerical Summaries</vt:lpstr>
      <vt:lpstr>Concepts Needed for Lab 2</vt:lpstr>
      <vt:lpstr>Data Collection for Lab 2</vt:lpstr>
      <vt:lpstr>Categorical vs Quantitative Review</vt:lpstr>
      <vt:lpstr>PowerPoint 演示文稿</vt:lpstr>
      <vt:lpstr>PowerPoint 演示文稿</vt:lpstr>
      <vt:lpstr>PowerPoint 演示文稿</vt:lpstr>
      <vt:lpstr>PowerPoint 演示文稿</vt:lpstr>
      <vt:lpstr>Accessing the Survey Data for Analysis</vt:lpstr>
      <vt:lpstr>Before you Leave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 Shan</cp:lastModifiedBy>
  <cp:revision>15</cp:revision>
  <cp:lastPrinted>2019-01-10T15:02:00Z</cp:lastPrinted>
  <dcterms:created xsi:type="dcterms:W3CDTF">2019-01-10T13:46:00Z</dcterms:created>
  <dcterms:modified xsi:type="dcterms:W3CDTF">2019-08-26T14:40:16Z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