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14"/>
  </p:handoutMasterIdLst>
  <p:sldIdLst>
    <p:sldId id="256" r:id="rId2"/>
    <p:sldId id="265" r:id="rId3"/>
    <p:sldId id="260" r:id="rId4"/>
    <p:sldId id="272" r:id="rId5"/>
    <p:sldId id="273" r:id="rId6"/>
    <p:sldId id="261" r:id="rId7"/>
    <p:sldId id="267" r:id="rId8"/>
    <p:sldId id="269" r:id="rId9"/>
    <p:sldId id="276" r:id="rId10"/>
    <p:sldId id="274" r:id="rId11"/>
    <p:sldId id="275" r:id="rId12"/>
    <p:sldId id="263" r:id="rId1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96" d="100"/>
          <a:sy n="96" d="100"/>
        </p:scale>
        <p:origin x="19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3828497-B133-47ED-BB19-42F4D3E0744C}" type="datetimeFigureOut">
              <a:rPr lang="en-US" smtClean="0"/>
              <a:t>9/16/2019</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78894396-3E3A-4455-952E-E7583D133EC0}"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8FB3228-FF70-4911-9C29-93CE4A8BFC98}"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BBA6C-C3A5-4C4D-A523-494DF3FADA2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FB3228-FF70-4911-9C29-93CE4A8BFC98}"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BBA6C-C3A5-4C4D-A523-494DF3FADA2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FB3228-FF70-4911-9C29-93CE4A8BFC98}"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BBA6C-C3A5-4C4D-A523-494DF3FADA2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FB3228-FF70-4911-9C29-93CE4A8BFC98}"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BBA6C-C3A5-4C4D-A523-494DF3FADA2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FB3228-FF70-4911-9C29-93CE4A8BFC98}" type="datetimeFigureOut">
              <a:rPr lang="en-US" smtClean="0"/>
              <a:t>9/16/2019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BBA6C-C3A5-4C4D-A523-494DF3FADA2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8FB3228-FF70-4911-9C29-93CE4A8BFC98}"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8BBA6C-C3A5-4C4D-A523-494DF3FADA2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8FB3228-FF70-4911-9C29-93CE4A8BFC98}" type="datetimeFigureOut">
              <a:rPr lang="en-US" smtClean="0"/>
              <a:t>9/16/2019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8BBA6C-C3A5-4C4D-A523-494DF3FADA2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8FB3228-FF70-4911-9C29-93CE4A8BFC98}" type="datetimeFigureOut">
              <a:rPr lang="en-US" smtClean="0"/>
              <a:t>9/16/2019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8BBA6C-C3A5-4C4D-A523-494DF3FADA2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B3228-FF70-4911-9C29-93CE4A8BFC98}" type="datetimeFigureOut">
              <a:rPr lang="en-US" smtClean="0"/>
              <a:t>9/16/2019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8BBA6C-C3A5-4C4D-A523-494DF3FADA2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B3228-FF70-4911-9C29-93CE4A8BFC98}"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8BBA6C-C3A5-4C4D-A523-494DF3FADA2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B3228-FF70-4911-9C29-93CE4A8BFC98}" type="datetimeFigureOut">
              <a:rPr lang="en-US" smtClean="0"/>
              <a:t>9/16/2019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8BBA6C-C3A5-4C4D-A523-494DF3FADA2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B3228-FF70-4911-9C29-93CE4A8BFC98}" type="datetimeFigureOut">
              <a:rPr lang="en-US" smtClean="0"/>
              <a:t>9/16/2019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8BBA6C-C3A5-4C4D-A523-494DF3FADA2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5420" y="217293"/>
            <a:ext cx="9144000" cy="2387600"/>
          </a:xfrm>
        </p:spPr>
        <p:txBody>
          <a:bodyPr>
            <a:normAutofit/>
          </a:bodyPr>
          <a:lstStyle/>
          <a:p>
            <a:r>
              <a:rPr lang="en-US" dirty="0"/>
              <a:t>Lab 4: Variability Due to the Measuring Instrument</a:t>
            </a:r>
          </a:p>
        </p:txBody>
      </p:sp>
      <p:sp>
        <p:nvSpPr>
          <p:cNvPr id="3" name="Subtitle 2"/>
          <p:cNvSpPr>
            <a:spLocks noGrp="1"/>
          </p:cNvSpPr>
          <p:nvPr>
            <p:ph type="subTitle" idx="1"/>
          </p:nvPr>
        </p:nvSpPr>
        <p:spPr>
          <a:xfrm>
            <a:off x="1076130" y="2715630"/>
            <a:ext cx="10353870" cy="3685170"/>
          </a:xfrm>
        </p:spPr>
        <p:txBody>
          <a:bodyPr>
            <a:normAutofit lnSpcReduction="10000"/>
          </a:bodyPr>
          <a:lstStyle/>
          <a:p>
            <a:r>
              <a:rPr lang="en-US" sz="3000" dirty="0">
                <a:solidFill>
                  <a:srgbClr val="0070C0"/>
                </a:solidFill>
              </a:rPr>
              <a:t>As you enter room:</a:t>
            </a:r>
          </a:p>
          <a:p>
            <a:r>
              <a:rPr lang="en-US" sz="3000" dirty="0">
                <a:solidFill>
                  <a:srgbClr val="0070C0"/>
                </a:solidFill>
              </a:rPr>
              <a:t>* Find your name on the sign in sheet.</a:t>
            </a:r>
          </a:p>
          <a:p>
            <a:pPr marL="914400" lvl="1" indent="-457200">
              <a:buAutoNum type="arabicPeriod"/>
            </a:pPr>
            <a:r>
              <a:rPr lang="en-US" sz="3000" dirty="0">
                <a:solidFill>
                  <a:srgbClr val="0070C0"/>
                </a:solidFill>
              </a:rPr>
              <a:t>Sign In by your Name</a:t>
            </a:r>
          </a:p>
          <a:p>
            <a:pPr marL="914400" lvl="1" indent="-457200">
              <a:buAutoNum type="arabicPeriod"/>
            </a:pPr>
            <a:r>
              <a:rPr lang="en-US" sz="3000" dirty="0">
                <a:solidFill>
                  <a:srgbClr val="0070C0"/>
                </a:solidFill>
              </a:rPr>
              <a:t>Find the Table you were randomly assigned.  </a:t>
            </a:r>
          </a:p>
          <a:p>
            <a:pPr lvl="1"/>
            <a:r>
              <a:rPr lang="en-US" sz="3000" dirty="0">
                <a:solidFill>
                  <a:srgbClr val="0070C0"/>
                </a:solidFill>
              </a:rPr>
              <a:t>** Sit at any of the seats and the table you were assigned.</a:t>
            </a:r>
          </a:p>
          <a:p>
            <a:pPr marL="914400" lvl="1" indent="-457200">
              <a:buAutoNum type="arabicPeriod"/>
            </a:pPr>
            <a:endParaRPr lang="en-US" sz="3000" dirty="0">
              <a:solidFill>
                <a:srgbClr val="0070C0"/>
              </a:solidFill>
            </a:endParaRPr>
          </a:p>
          <a:p>
            <a:pPr lvl="1"/>
            <a:r>
              <a:rPr lang="en-US" sz="3000" dirty="0">
                <a:solidFill>
                  <a:srgbClr val="0070C0"/>
                </a:solidFill>
              </a:rPr>
              <a:t>Graded Lab 1 Reports will be returned – keep these in case of an issue with the gradebook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 for Lab 4</a:t>
            </a:r>
          </a:p>
        </p:txBody>
      </p:sp>
      <p:sp>
        <p:nvSpPr>
          <p:cNvPr id="3" name="Content Placeholder 2"/>
          <p:cNvSpPr>
            <a:spLocks noGrp="1"/>
          </p:cNvSpPr>
          <p:nvPr>
            <p:ph idx="1"/>
          </p:nvPr>
        </p:nvSpPr>
        <p:spPr>
          <a:xfrm>
            <a:off x="221456" y="1421606"/>
            <a:ext cx="11132344" cy="4755357"/>
          </a:xfrm>
        </p:spPr>
        <p:txBody>
          <a:bodyPr/>
          <a:lstStyle/>
          <a:p>
            <a:r>
              <a:rPr lang="en-US" dirty="0"/>
              <a:t>2</a:t>
            </a:r>
            <a:r>
              <a:rPr lang="en-US" baseline="30000" dirty="0"/>
              <a:t>nd</a:t>
            </a:r>
            <a:r>
              <a:rPr lang="en-US" dirty="0"/>
              <a:t> set of output – Simple Linear Regression analysis.</a:t>
            </a:r>
          </a:p>
          <a:p>
            <a:pPr lvl="1"/>
            <a:r>
              <a:rPr lang="en-US" dirty="0"/>
              <a:t>Stat -&gt; Regression -&gt; Simple Linear -&gt; x = guessed distances and y = true distances.   </a:t>
            </a:r>
          </a:p>
          <a:p>
            <a:pPr lvl="1"/>
            <a:r>
              <a:rPr lang="en-US" dirty="0"/>
              <a:t>Place a copy of the output generated (both screens) into Word.   Copy all output provided.  </a:t>
            </a:r>
          </a:p>
          <a:p>
            <a:pPr lvl="1"/>
            <a:r>
              <a:rPr lang="en-US" dirty="0"/>
              <a:t>Fill in first row of table 4.2 on page 30 using this output. </a:t>
            </a:r>
          </a:p>
          <a:p>
            <a:pPr lvl="2"/>
            <a:r>
              <a:rPr lang="en-US" dirty="0"/>
              <a:t>s is called “estimate of error standard deviation”</a:t>
            </a:r>
          </a:p>
          <a:p>
            <a:r>
              <a:rPr lang="en-US" dirty="0"/>
              <a:t>3</a:t>
            </a:r>
            <a:r>
              <a:rPr lang="en-US" baseline="30000" dirty="0"/>
              <a:t>rd</a:t>
            </a:r>
            <a:r>
              <a:rPr lang="en-US" dirty="0"/>
              <a:t> set of output – Quadratic Regression analysis.</a:t>
            </a:r>
          </a:p>
          <a:p>
            <a:pPr lvl="1"/>
            <a:r>
              <a:rPr lang="en-US" dirty="0"/>
              <a:t>Stat -&gt; Regression -&gt; Polynomial-&gt; x = guessed distances and y = true distances.   </a:t>
            </a:r>
          </a:p>
          <a:p>
            <a:pPr lvl="1"/>
            <a:r>
              <a:rPr lang="en-US" dirty="0"/>
              <a:t>Place a copy of the output generated (both screens) into Word.   Copy all output provided.  </a:t>
            </a:r>
          </a:p>
          <a:p>
            <a:pPr lvl="1"/>
            <a:r>
              <a:rPr lang="en-US" dirty="0"/>
              <a:t>Fill in second row of table 4.2 on page 30 using this output.   </a:t>
            </a:r>
          </a:p>
          <a:p>
            <a:pPr lvl="2"/>
            <a:r>
              <a:rPr lang="en-US" dirty="0"/>
              <a:t>s is called “ROOT MSE”</a:t>
            </a:r>
          </a:p>
          <a:p>
            <a:pPr lvl="1"/>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 for Lab 4</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5763" y="1371600"/>
                <a:ext cx="10968037" cy="4805363"/>
              </a:xfrm>
            </p:spPr>
            <p:txBody>
              <a:bodyPr/>
              <a:lstStyle/>
              <a:p>
                <a:r>
                  <a:rPr lang="en-US" dirty="0"/>
                  <a:t>Determine which model, the linear or the quadratic, better fit the data.  </a:t>
                </a:r>
              </a:p>
              <a:p>
                <a:pPr lvl="1"/>
                <a:r>
                  <a:rPr lang="en-US" dirty="0"/>
                  <a:t>Fill in table 4.3 on page 30.   </a:t>
                </a:r>
              </a:p>
              <a:p>
                <a:pPr lvl="2"/>
                <a:r>
                  <a:rPr lang="en-US" dirty="0"/>
                  <a:t>Chosen Model = </a:t>
                </a:r>
                <a:r>
                  <a:rPr lang="en-US" i="1" dirty="0"/>
                  <a:t>the one with the smaller error standard deviation.</a:t>
                </a:r>
                <a:endParaRPr lang="en-US" dirty="0"/>
              </a:p>
              <a:p>
                <a:pPr lvl="2"/>
                <a:r>
                  <a:rPr lang="en-US" dirty="0"/>
                  <a:t>Basis for model choice = </a:t>
                </a:r>
                <a:r>
                  <a:rPr lang="en-US" i="1" dirty="0"/>
                  <a:t>place a check next to all the options given</a:t>
                </a:r>
                <a:r>
                  <a:rPr lang="en-US" dirty="0"/>
                  <a:t>. </a:t>
                </a:r>
              </a:p>
              <a:p>
                <a:pPr lvl="3"/>
                <a:r>
                  <a:rPr lang="en-US" dirty="0"/>
                  <a:t>This basically provides the answer to question #4 on page 31.  </a:t>
                </a:r>
              </a:p>
              <a:p>
                <a:pPr lvl="2"/>
                <a:r>
                  <a:rPr lang="en-US" dirty="0"/>
                  <a:t>Prediction formula:  found in the </a:t>
                </a:r>
                <a:r>
                  <a:rPr lang="en-US" dirty="0" err="1"/>
                  <a:t>StatCrunch</a:t>
                </a:r>
                <a:r>
                  <a:rPr lang="en-US" dirty="0"/>
                  <a:t> output.</a:t>
                </a:r>
              </a:p>
              <a:p>
                <a:pPr lvl="3"/>
                <a:r>
                  <a:rPr lang="en-US" dirty="0"/>
                  <a:t>If simple linear then form is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r>
                      <a:rPr lang="en-US" b="0" i="1" smtClean="0">
                        <a:latin typeface="Cambria Math" panose="02040503050406030204" pitchFamily="18" charset="0"/>
                      </a:rPr>
                      <m:t>𝑖</m:t>
                    </m:r>
                    <m:r>
                      <a:rPr lang="en-US" i="1">
                        <a:latin typeface="Cambria Math" panose="02040503050406030204" pitchFamily="18" charset="0"/>
                      </a:rPr>
                      <m:t>𝑛𝑡𝑒𝑟𝑐𝑒𝑝</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𝑒𝑠𝑡𝑖𝑚𝑎𝑡𝑒</m:t>
                        </m:r>
                      </m:sub>
                    </m:sSub>
                    <m:r>
                      <a:rPr lang="en-US" i="1">
                        <a:latin typeface="Cambria Math" panose="02040503050406030204" pitchFamily="18" charset="0"/>
                      </a:rPr>
                      <m:t>+</m:t>
                    </m:r>
                    <m:r>
                      <a:rPr lang="en-US" b="0" i="1" smtClean="0">
                        <a:latin typeface="Cambria Math" panose="02040503050406030204" pitchFamily="18" charset="0"/>
                      </a:rPr>
                      <m:t>𝑠𝑙𝑜𝑝𝑒</m:t>
                    </m:r>
                    <m:r>
                      <a:rPr lang="en-US" b="0" i="1" smtClean="0">
                        <a:latin typeface="Cambria Math" panose="02040503050406030204" pitchFamily="18" charset="0"/>
                      </a:rPr>
                      <m:t> </m:t>
                    </m:r>
                    <m:r>
                      <a:rPr lang="en-US" i="1">
                        <a:latin typeface="Cambria Math" panose="02040503050406030204" pitchFamily="18" charset="0"/>
                      </a:rPr>
                      <m:t>𝑋</m:t>
                    </m:r>
                  </m:oMath>
                </a14:m>
                <a:r>
                  <a:rPr lang="en-US" dirty="0"/>
                  <a:t>.</a:t>
                </a:r>
              </a:p>
              <a:p>
                <a:pPr lvl="3"/>
                <a:r>
                  <a:rPr lang="en-US" dirty="0"/>
                  <a:t>If quadratic model then form is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r>
                      <a:rPr lang="en-US" i="1">
                        <a:latin typeface="Cambria Math" panose="02040503050406030204" pitchFamily="18" charset="0"/>
                      </a:rPr>
                      <m:t>𝑖𝑛𝑡𝑒𝑟𝑐𝑒𝑝</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𝑒𝑠𝑡𝑖𝑚𝑎𝑡𝑒</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𝑒𝑠𝑡𝑖𝑚𝑎𝑡𝑒</m:t>
                        </m:r>
                      </m:sub>
                    </m:sSub>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𝑥</m:t>
                    </m:r>
                    <m:sSub>
                      <m:sSubPr>
                        <m:ctrlPr>
                          <a:rPr lang="en-US" i="1">
                            <a:latin typeface="Cambria Math" panose="02040503050406030204" pitchFamily="18" charset="0"/>
                          </a:rPr>
                        </m:ctrlPr>
                      </m:sSubPr>
                      <m:e>
                        <m:r>
                          <a:rPr lang="en-US" i="1">
                            <a:latin typeface="Cambria Math" panose="02040503050406030204" pitchFamily="18" charset="0"/>
                          </a:rPr>
                          <m:t>^2</m:t>
                        </m:r>
                      </m:e>
                      <m:sub>
                        <m:r>
                          <a:rPr lang="en-US" i="1">
                            <a:latin typeface="Cambria Math" panose="02040503050406030204" pitchFamily="18" charset="0"/>
                          </a:rPr>
                          <m:t>𝑒𝑠𝑡𝑖𝑚𝑎𝑡𝑒</m:t>
                        </m:r>
                      </m:sub>
                    </m:sSub>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a:latin typeface="Cambria Math" panose="02040503050406030204" pitchFamily="18" charset="0"/>
                          </a:rPr>
                          <m:t>2</m:t>
                        </m:r>
                      </m:sup>
                    </m:sSup>
                  </m:oMath>
                </a14:m>
                <a:endParaRPr lang="en-US" dirty="0"/>
              </a:p>
              <a:p>
                <a:pPr lvl="2"/>
                <a:r>
                  <a:rPr lang="en-US" dirty="0"/>
                  <a:t>Predicted value for the 11</a:t>
                </a:r>
                <a:r>
                  <a:rPr lang="en-US" baseline="30000" dirty="0"/>
                  <a:t>th</a:t>
                </a:r>
                <a:r>
                  <a:rPr lang="en-US" dirty="0"/>
                  <a:t> object: </a:t>
                </a:r>
                <a:r>
                  <a:rPr lang="en-US" i="1" dirty="0"/>
                  <a:t>plug your guessed distance for the 11</a:t>
                </a:r>
                <a:r>
                  <a:rPr lang="en-US" i="1" baseline="30000" dirty="0"/>
                  <a:t>th</a:t>
                </a:r>
                <a:r>
                  <a:rPr lang="en-US" i="1" dirty="0"/>
                  <a:t> object into the prediction formula.</a:t>
                </a:r>
                <a:r>
                  <a:rPr lang="en-US" dirty="0"/>
                  <a:t>  </a:t>
                </a:r>
              </a:p>
              <a:p>
                <a:pPr lvl="2"/>
                <a:r>
                  <a:rPr lang="en-US" dirty="0"/>
                  <a:t>True distance to the 11</a:t>
                </a:r>
                <a:r>
                  <a:rPr lang="en-US" baseline="30000" dirty="0"/>
                  <a:t>th</a:t>
                </a:r>
                <a:r>
                  <a:rPr lang="en-US" dirty="0"/>
                  <a:t> object: </a:t>
                </a:r>
                <a:r>
                  <a:rPr lang="en-US" b="1" dirty="0"/>
                  <a:t>100 </a:t>
                </a:r>
                <a:r>
                  <a:rPr lang="en-US" b="1" dirty="0" err="1"/>
                  <a:t>ft</a:t>
                </a:r>
                <a:endParaRPr lang="en-US" b="1" dirty="0"/>
              </a:p>
              <a:p>
                <a:pPr lvl="2"/>
                <a:r>
                  <a:rPr lang="en-US" dirty="0"/>
                  <a:t>Prediction error for 11</a:t>
                </a:r>
                <a:r>
                  <a:rPr lang="en-US" baseline="30000" dirty="0"/>
                  <a:t>th</a:t>
                </a:r>
                <a:r>
                  <a:rPr lang="en-US" dirty="0"/>
                  <a:t> object:  </a:t>
                </a:r>
                <a:r>
                  <a:rPr lang="en-US" i="1" dirty="0"/>
                  <a:t>calculate the residual</a:t>
                </a:r>
              </a:p>
              <a:p>
                <a:pPr lvl="2"/>
                <a:r>
                  <a:rPr lang="en-US" dirty="0"/>
                  <a:t>Does your prediction error lie within the bounds -2s to 2s? </a:t>
                </a:r>
                <a:r>
                  <a:rPr lang="en-US" dirty="0">
                    <a:solidFill>
                      <a:srgbClr val="C00000"/>
                    </a:solidFill>
                  </a:rPr>
                  <a:t> </a:t>
                </a:r>
              </a:p>
              <a:p>
                <a:pPr lvl="3"/>
                <a:r>
                  <a:rPr lang="en-US" dirty="0"/>
                  <a:t>(-2s, 2s)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5763" y="1371600"/>
                <a:ext cx="10968037" cy="4805363"/>
              </a:xfrm>
              <a:blipFill rotWithShape="0">
                <a:blip r:embed="rId2"/>
                <a:stretch>
                  <a:fillRect l="-1000" t="-2030" b="-888"/>
                </a:stretch>
              </a:blipFill>
            </p:spPr>
            <p:txBody>
              <a:bodyPr/>
              <a:lstStyle/>
              <a:p>
                <a:r>
                  <a:rPr lang="en-US">
                    <a:noFill/>
                  </a:rPr>
                  <a:t> </a:t>
                </a:r>
                <a:endParaRPr lang="en-US">
                  <a:noFill/>
                </a:endParaRP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65" y="74645"/>
            <a:ext cx="11251163" cy="654990"/>
          </a:xfrm>
        </p:spPr>
        <p:txBody>
          <a:bodyPr>
            <a:normAutofit fontScale="90000"/>
          </a:bodyPr>
          <a:lstStyle/>
          <a:p>
            <a:r>
              <a:rPr lang="en-US" dirty="0"/>
              <a:t>Before you Leave</a:t>
            </a:r>
          </a:p>
        </p:txBody>
      </p:sp>
      <p:sp>
        <p:nvSpPr>
          <p:cNvPr id="3" name="Content Placeholder 2"/>
          <p:cNvSpPr>
            <a:spLocks noGrp="1"/>
          </p:cNvSpPr>
          <p:nvPr>
            <p:ph idx="1"/>
          </p:nvPr>
        </p:nvSpPr>
        <p:spPr>
          <a:xfrm>
            <a:off x="233265" y="729635"/>
            <a:ext cx="11120535" cy="5447328"/>
          </a:xfrm>
        </p:spPr>
        <p:txBody>
          <a:bodyPr>
            <a:normAutofit/>
          </a:bodyPr>
          <a:lstStyle/>
          <a:p>
            <a:r>
              <a:rPr lang="en-US" sz="3000" dirty="0"/>
              <a:t>Turn in pages 29-31 from the lab book.  </a:t>
            </a:r>
            <a:r>
              <a:rPr lang="en-US" sz="3000" i="1" dirty="0"/>
              <a:t>Everyone needs to turn in their own work</a:t>
            </a:r>
            <a:r>
              <a:rPr lang="en-US" sz="3000" dirty="0"/>
              <a:t>.</a:t>
            </a:r>
          </a:p>
          <a:p>
            <a:pPr lvl="1"/>
            <a:r>
              <a:rPr lang="en-US" sz="3000" dirty="0"/>
              <a:t>Make sure columns 3 and 6 are filled in on table 4.1 page 29.  </a:t>
            </a:r>
          </a:p>
          <a:p>
            <a:pPr lvl="1"/>
            <a:r>
              <a:rPr lang="en-US" sz="3000" dirty="0"/>
              <a:t>Make sure all parts of tables 4.2 and 4.3 are completely filled in on page 30.  </a:t>
            </a:r>
          </a:p>
          <a:p>
            <a:pPr lvl="1"/>
            <a:r>
              <a:rPr lang="en-US" sz="3000" dirty="0"/>
              <a:t>Make sure you answer all questions completely.</a:t>
            </a:r>
          </a:p>
          <a:p>
            <a:pPr lvl="2"/>
            <a:r>
              <a:rPr lang="en-US" sz="3000" dirty="0">
                <a:solidFill>
                  <a:srgbClr val="C00000"/>
                </a:solidFill>
              </a:rPr>
              <a:t>Help with #5</a:t>
            </a:r>
          </a:p>
          <a:p>
            <a:pPr lvl="2"/>
            <a:r>
              <a:rPr lang="en-US" sz="3000" dirty="0"/>
              <a:t>Reality Check question is in reference to the Reality Check box on </a:t>
            </a:r>
            <a:r>
              <a:rPr lang="en-US" sz="3000"/>
              <a:t>page 28.</a:t>
            </a:r>
            <a:endParaRPr lang="en-US" sz="3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Materials Needed for This Lab</a:t>
            </a:r>
          </a:p>
        </p:txBody>
      </p:sp>
      <p:sp>
        <p:nvSpPr>
          <p:cNvPr id="3" name="Content Placeholder 2"/>
          <p:cNvSpPr>
            <a:spLocks noGrp="1"/>
          </p:cNvSpPr>
          <p:nvPr>
            <p:ph idx="1"/>
          </p:nvPr>
        </p:nvSpPr>
        <p:spPr>
          <a:xfrm>
            <a:off x="307181" y="1485900"/>
            <a:ext cx="11046619" cy="4691063"/>
          </a:xfrm>
        </p:spPr>
        <p:txBody>
          <a:bodyPr/>
          <a:lstStyle/>
          <a:p>
            <a:r>
              <a:rPr lang="en-US" dirty="0"/>
              <a:t>Each table should have the following:</a:t>
            </a:r>
          </a:p>
          <a:p>
            <a:pPr lvl="1"/>
            <a:r>
              <a:rPr lang="en-US" dirty="0"/>
              <a:t>A list of the descriptions of the objects to be guested outside on the horseshoe (students should use this to fill in Column 2, </a:t>
            </a:r>
            <a:r>
              <a:rPr lang="en-US" i="1" dirty="0"/>
              <a:t>Object Description</a:t>
            </a:r>
            <a:r>
              <a:rPr lang="en-US" dirty="0"/>
              <a:t>, on table 4.1 page 29.)   </a:t>
            </a:r>
          </a:p>
          <a:p>
            <a:pPr lvl="1"/>
            <a:r>
              <a:rPr lang="en-US" dirty="0"/>
              <a:t>A list of a few objects all members at this table must find the true distance to on the horseshoe. (students should use this to fill in some of the cells in column 5, </a:t>
            </a:r>
            <a:r>
              <a:rPr lang="en-US" i="1" dirty="0"/>
              <a:t>Your Team’s Measured Distance (</a:t>
            </a:r>
            <a:r>
              <a:rPr lang="en-US" i="1" dirty="0" err="1"/>
              <a:t>ft</a:t>
            </a:r>
            <a:r>
              <a:rPr lang="en-US" i="1" dirty="0"/>
              <a:t>)</a:t>
            </a:r>
            <a:r>
              <a:rPr lang="en-US" dirty="0"/>
              <a:t>, on table 4.1 page 29.).</a:t>
            </a:r>
          </a:p>
          <a:p>
            <a:pPr lvl="1"/>
            <a:r>
              <a:rPr lang="en-US" dirty="0"/>
              <a:t>A survey wheel. </a:t>
            </a:r>
          </a:p>
          <a:p>
            <a:pPr marL="457200" lvl="1" indent="0">
              <a:buNone/>
            </a:pPr>
            <a:r>
              <a:rPr lang="en-US" dirty="0"/>
              <a:t> </a:t>
            </a:r>
          </a:p>
          <a:p>
            <a:pPr lvl="1"/>
            <a:r>
              <a:rPr lang="en-US" dirty="0">
                <a:solidFill>
                  <a:srgbClr val="FF0000"/>
                </a:solidFill>
              </a:rPr>
              <a:t>Room 200A only. </a:t>
            </a:r>
            <a:r>
              <a:rPr lang="en-US" dirty="0"/>
              <a:t>Marker cones to help students find the correct location of the landmarks.   </a:t>
            </a:r>
            <a:endParaRPr lang="en-US" dirty="0">
              <a:solidFill>
                <a:srgbClr val="FF0000"/>
              </a:solidFill>
            </a:endParaRPr>
          </a:p>
          <a:p>
            <a:pPr lvl="1"/>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Needed for Lab 4</a:t>
            </a:r>
          </a:p>
        </p:txBody>
      </p:sp>
      <p:sp>
        <p:nvSpPr>
          <p:cNvPr id="3" name="Content Placeholder 2"/>
          <p:cNvSpPr>
            <a:spLocks noGrp="1"/>
          </p:cNvSpPr>
          <p:nvPr>
            <p:ph idx="1"/>
          </p:nvPr>
        </p:nvSpPr>
        <p:spPr>
          <a:xfrm>
            <a:off x="186613" y="1287624"/>
            <a:ext cx="11167188" cy="4889339"/>
          </a:xfrm>
        </p:spPr>
        <p:txBody>
          <a:bodyPr>
            <a:normAutofit/>
          </a:bodyPr>
          <a:lstStyle/>
          <a:p>
            <a:r>
              <a:rPr lang="en-US" dirty="0"/>
              <a:t>Relationships between two quantitative variables:</a:t>
            </a:r>
          </a:p>
          <a:p>
            <a:pPr lvl="1"/>
            <a:r>
              <a:rPr lang="en-US" dirty="0"/>
              <a:t>Determined by …</a:t>
            </a:r>
          </a:p>
          <a:p>
            <a:pPr lvl="2"/>
            <a:r>
              <a:rPr lang="en-US" dirty="0"/>
              <a:t>Looking at a scatterplot. </a:t>
            </a:r>
          </a:p>
          <a:p>
            <a:pPr lvl="3"/>
            <a:r>
              <a:rPr lang="en-US" dirty="0"/>
              <a:t>If as x increases, y tends to increase (the dots are rising as you read left to right) there is a positive relationship.  </a:t>
            </a:r>
          </a:p>
          <a:p>
            <a:pPr lvl="3"/>
            <a:r>
              <a:rPr lang="en-US" dirty="0"/>
              <a:t>If as x increases, y tends to decrease (the dots are falling as you read left to right) there is a negative relationship.  </a:t>
            </a:r>
          </a:p>
          <a:p>
            <a:pPr lvl="3"/>
            <a:r>
              <a:rPr lang="en-US" dirty="0"/>
              <a:t>Closer the dots fall to a given pattern, most common is a linear / line pattern, the stronger the relationship.  </a:t>
            </a:r>
          </a:p>
          <a:p>
            <a:pPr lvl="2"/>
            <a:r>
              <a:rPr lang="en-US" dirty="0"/>
              <a:t>Calculating a correlation coefficient, r.</a:t>
            </a:r>
          </a:p>
          <a:p>
            <a:pPr lvl="3"/>
            <a:r>
              <a:rPr lang="en-US" dirty="0"/>
              <a:t>If r is negative then there is a negative relationship.</a:t>
            </a:r>
          </a:p>
          <a:p>
            <a:pPr lvl="3"/>
            <a:r>
              <a:rPr lang="en-US" dirty="0"/>
              <a:t>If r is positive then there is a positive relationship.</a:t>
            </a:r>
          </a:p>
          <a:p>
            <a:pPr lvl="3"/>
            <a:r>
              <a:rPr lang="en-US" dirty="0"/>
              <a:t>The closer the value is to -1 or +1 the stronger the linear (line) pattern.   </a:t>
            </a:r>
          </a:p>
          <a:p>
            <a:pPr lvl="3"/>
            <a:endParaRPr lang="en-US" dirty="0"/>
          </a:p>
          <a:p>
            <a:pPr lvl="1"/>
            <a:endParaRPr lang="en-US" dirty="0"/>
          </a:p>
          <a:p>
            <a:pPr lvl="3"/>
            <a:endParaRPr lang="en-US" dirty="0"/>
          </a:p>
          <a:p>
            <a:pPr marL="1371600" lvl="3" indent="0">
              <a:buNone/>
            </a:pPr>
            <a:endParaRPr lang="en-US" dirty="0"/>
          </a:p>
          <a:p>
            <a:pPr lvl="2"/>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Needed for Lab 4</a:t>
            </a:r>
          </a:p>
        </p:txBody>
      </p:sp>
      <p:sp>
        <p:nvSpPr>
          <p:cNvPr id="3" name="Content Placeholder 2"/>
          <p:cNvSpPr>
            <a:spLocks noGrp="1"/>
          </p:cNvSpPr>
          <p:nvPr>
            <p:ph idx="1"/>
          </p:nvPr>
        </p:nvSpPr>
        <p:spPr>
          <a:xfrm>
            <a:off x="186613" y="1287624"/>
            <a:ext cx="11167188" cy="4889339"/>
          </a:xfrm>
        </p:spPr>
        <p:txBody>
          <a:bodyPr>
            <a:normAutofit/>
          </a:bodyPr>
          <a:lstStyle/>
          <a:p>
            <a:r>
              <a:rPr lang="en-US" dirty="0"/>
              <a:t>Regression:</a:t>
            </a:r>
          </a:p>
          <a:p>
            <a:pPr lvl="1"/>
            <a:r>
              <a:rPr lang="en-US" dirty="0"/>
              <a:t>If two variables have a relatively strong relationship a statistical model can be created to predict new values of the response variable using the predictor variable. </a:t>
            </a:r>
          </a:p>
          <a:p>
            <a:pPr lvl="1"/>
            <a:r>
              <a:rPr lang="en-US" dirty="0"/>
              <a:t>In other words, we can determine the mathematical equation that shows the pattern in the data.  </a:t>
            </a:r>
          </a:p>
          <a:p>
            <a:pPr lvl="2"/>
            <a:r>
              <a:rPr lang="en-US" dirty="0"/>
              <a:t>If the pattern is linear then we can use the following information to generate the equation (model):  response variable = slope (predictor variable) + y-intercept   -OR- y = mx + b.  </a:t>
            </a:r>
          </a:p>
          <a:p>
            <a:pPr lvl="3"/>
            <a:r>
              <a:rPr lang="en-US" dirty="0"/>
              <a:t>The y-intercept and slope of the line that best fits the data will be determined by </a:t>
            </a:r>
            <a:r>
              <a:rPr lang="en-US" dirty="0" err="1"/>
              <a:t>StatCrunch</a:t>
            </a:r>
            <a:r>
              <a:rPr lang="en-US" dirty="0"/>
              <a:t>.  </a:t>
            </a:r>
          </a:p>
          <a:p>
            <a:pPr lvl="2"/>
            <a:r>
              <a:rPr lang="en-US" dirty="0"/>
              <a:t>If the pattern is curved then we can use the following information to generate the equation (model):  </a:t>
            </a:r>
            <a:r>
              <a:rPr lang="en-US" i="1" dirty="0"/>
              <a:t>note this was not covered in lecture</a:t>
            </a:r>
            <a:r>
              <a:rPr lang="en-US" dirty="0"/>
              <a:t>.  Response variable = y-intercept + coefficient1 (predictor variable) + coefficient2(predictor variable)^2.   </a:t>
            </a:r>
          </a:p>
          <a:p>
            <a:pPr lvl="1"/>
            <a:r>
              <a:rPr lang="en-US" dirty="0"/>
              <a:t>The equations will be calculated using software to determine the equation that limits the distances between the predicted value and the true value.   </a:t>
            </a:r>
          </a:p>
          <a:p>
            <a:pPr lvl="1"/>
            <a:endParaRPr lang="en-US" dirty="0"/>
          </a:p>
          <a:p>
            <a:pPr lvl="3"/>
            <a:endParaRPr lang="en-US" dirty="0"/>
          </a:p>
          <a:p>
            <a:pPr marL="1371600" lvl="3" indent="0">
              <a:buNone/>
            </a:pPr>
            <a:endParaRPr lang="en-US" dirty="0"/>
          </a:p>
          <a:p>
            <a:pPr lvl="2"/>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Needed for Lab 4</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Residuals:</a:t>
                </a:r>
              </a:p>
              <a:p>
                <a:pPr lvl="1"/>
                <a:r>
                  <a:rPr lang="en-US" dirty="0"/>
                  <a:t>Can be calculated for all landmarks.  </a:t>
                </a:r>
              </a:p>
              <a:p>
                <a:pPr lvl="1"/>
                <a:r>
                  <a:rPr lang="en-US" dirty="0"/>
                  <a:t>Represents the difference between the true distance and the predicted distance.   (y -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oMath>
                </a14:m>
                <a:r>
                  <a:rPr lang="en-US" dirty="0"/>
                  <a:t>).   </a:t>
                </a:r>
              </a:p>
              <a:p>
                <a:pPr lvl="1"/>
                <a:r>
                  <a:rPr lang="en-US" dirty="0"/>
                  <a:t>Unless your data falls exactly on a straight line or a curve then there is going to be a difference between the true distance and what the prediction equation will predict the distance to be.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43" t="-2241"/>
                </a:stretch>
              </a:blipFill>
            </p:spPr>
            <p:txBody>
              <a:bodyPr/>
              <a:lstStyle/>
              <a:p>
                <a:r>
                  <a:rPr lang="en-US">
                    <a:noFill/>
                  </a:rPr>
                  <a:t> </a:t>
                </a:r>
                <a:endParaRPr lang="en-US">
                  <a:noFill/>
                </a:endParaRP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290" y="0"/>
            <a:ext cx="11204510" cy="944239"/>
          </a:xfrm>
        </p:spPr>
        <p:txBody>
          <a:bodyPr/>
          <a:lstStyle/>
          <a:p>
            <a:r>
              <a:rPr lang="en-US" dirty="0"/>
              <a:t>Data Collection for Lab 4</a:t>
            </a:r>
          </a:p>
        </p:txBody>
      </p:sp>
      <p:sp>
        <p:nvSpPr>
          <p:cNvPr id="3" name="Content Placeholder 2"/>
          <p:cNvSpPr>
            <a:spLocks noGrp="1"/>
          </p:cNvSpPr>
          <p:nvPr>
            <p:ph idx="1"/>
          </p:nvPr>
        </p:nvSpPr>
        <p:spPr>
          <a:xfrm>
            <a:off x="149290" y="774442"/>
            <a:ext cx="11680760" cy="5934268"/>
          </a:xfrm>
        </p:spPr>
        <p:txBody>
          <a:bodyPr>
            <a:normAutofit fontScale="92500" lnSpcReduction="10000"/>
          </a:bodyPr>
          <a:lstStyle/>
          <a:p>
            <a:r>
              <a:rPr lang="en-US" dirty="0"/>
              <a:t>We will go outside to the horseshoe and guess the distance from a reference point to 11 different landmarks.  Lab instructors will tell you the landmarks to use.   </a:t>
            </a:r>
          </a:p>
          <a:p>
            <a:r>
              <a:rPr lang="en-US" dirty="0"/>
              <a:t>Take all the following outside with you (everything else you can leave in the room the door will be closed and locked):</a:t>
            </a:r>
          </a:p>
          <a:p>
            <a:pPr lvl="1"/>
            <a:r>
              <a:rPr lang="en-US" dirty="0"/>
              <a:t>Your lab book (to fill in table 4.1 on page 29).</a:t>
            </a:r>
          </a:p>
          <a:p>
            <a:pPr lvl="1"/>
            <a:r>
              <a:rPr lang="en-US" dirty="0"/>
              <a:t>The survey wheel. (one per table).  </a:t>
            </a:r>
          </a:p>
          <a:p>
            <a:pPr lvl="1"/>
            <a:r>
              <a:rPr lang="en-US" dirty="0"/>
              <a:t>The objects your lab group were assigned to measure the distance to using the survey wheel.  (one set per table but someone needs to take it).</a:t>
            </a:r>
          </a:p>
          <a:p>
            <a:r>
              <a:rPr lang="en-US" dirty="0"/>
              <a:t>Each student will collect their own data.   Everyone must take their lab books outside and everyone must write down a guess to each landmark.  Don’t leave the horseshoe without having column 3, </a:t>
            </a:r>
            <a:r>
              <a:rPr lang="en-US" i="1" dirty="0"/>
              <a:t>Guessed Distance (</a:t>
            </a:r>
            <a:r>
              <a:rPr lang="en-US" i="1" dirty="0" err="1"/>
              <a:t>ft</a:t>
            </a:r>
            <a:r>
              <a:rPr lang="en-US" i="1" dirty="0"/>
              <a:t>)</a:t>
            </a:r>
            <a:r>
              <a:rPr lang="en-US" dirty="0"/>
              <a:t>, completely filled in on page 29.  </a:t>
            </a:r>
          </a:p>
          <a:p>
            <a:r>
              <a:rPr lang="en-US" dirty="0"/>
              <a:t>Each lab table was assigned a few landmarks to measure the distance to.  After all guesses are done (the lab instructors will lead this), each labs will measure the distance from the reference point to the assigned landmark, these are written in the 5</a:t>
            </a:r>
            <a:r>
              <a:rPr lang="en-US" baseline="30000" dirty="0"/>
              <a:t>th</a:t>
            </a:r>
            <a:r>
              <a:rPr lang="en-US" dirty="0"/>
              <a:t>column of table 4.1.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290" y="0"/>
            <a:ext cx="11204510" cy="944239"/>
          </a:xfrm>
        </p:spPr>
        <p:txBody>
          <a:bodyPr/>
          <a:lstStyle/>
          <a:p>
            <a:r>
              <a:rPr lang="en-US" dirty="0"/>
              <a:t>Data Collection for Lab 4</a:t>
            </a:r>
          </a:p>
        </p:txBody>
      </p:sp>
      <p:sp>
        <p:nvSpPr>
          <p:cNvPr id="3" name="Content Placeholder 2"/>
          <p:cNvSpPr>
            <a:spLocks noGrp="1"/>
          </p:cNvSpPr>
          <p:nvPr>
            <p:ph idx="1"/>
          </p:nvPr>
        </p:nvSpPr>
        <p:spPr>
          <a:xfrm>
            <a:off x="149290" y="944238"/>
            <a:ext cx="11445016" cy="5764471"/>
          </a:xfrm>
        </p:spPr>
        <p:txBody>
          <a:bodyPr>
            <a:normAutofit/>
          </a:bodyPr>
          <a:lstStyle/>
          <a:p>
            <a:r>
              <a:rPr lang="en-US" dirty="0"/>
              <a:t>The following are done after everyone is back in the lab room.  </a:t>
            </a:r>
          </a:p>
          <a:p>
            <a:r>
              <a:rPr lang="en-US" dirty="0"/>
              <a:t>Provide the lab instructor with your lab group’s distances measured.  </a:t>
            </a:r>
          </a:p>
          <a:p>
            <a:r>
              <a:rPr lang="en-US" dirty="0"/>
              <a:t>The lab instructor will lead the class in determining the True Distance.  </a:t>
            </a:r>
          </a:p>
          <a:p>
            <a:pPr lvl="1"/>
            <a:r>
              <a:rPr lang="en-US" dirty="0"/>
              <a:t>We will use the median of the 3 different measured distances. </a:t>
            </a:r>
          </a:p>
          <a:p>
            <a:pPr lvl="1"/>
            <a:r>
              <a:rPr lang="en-US" dirty="0"/>
              <a:t>Fill in the 6</a:t>
            </a:r>
            <a:r>
              <a:rPr lang="en-US" baseline="30000" dirty="0"/>
              <a:t>th</a:t>
            </a:r>
            <a:r>
              <a:rPr lang="en-US" dirty="0"/>
              <a:t> column, </a:t>
            </a:r>
            <a:r>
              <a:rPr lang="en-US" i="1" dirty="0"/>
              <a:t>True Distance (Median Measured Distance (</a:t>
            </a:r>
            <a:r>
              <a:rPr lang="en-US" i="1" dirty="0" err="1"/>
              <a:t>ft</a:t>
            </a:r>
            <a:r>
              <a:rPr lang="en-US" i="1" dirty="0"/>
              <a:t>))</a:t>
            </a:r>
            <a:r>
              <a:rPr lang="en-US" dirty="0"/>
              <a:t>, in Table 4.1 on page 29.  Everyone will have the same values here.    </a:t>
            </a:r>
          </a:p>
          <a:p>
            <a:pPr lvl="1"/>
            <a:r>
              <a:rPr lang="en-US" dirty="0"/>
              <a:t>Think about why we might want to use the median as the true distance (See question #1 on page 30).  </a:t>
            </a:r>
          </a:p>
          <a:p>
            <a:pPr lvl="1"/>
            <a:endParaRPr lang="en-US" dirty="0"/>
          </a:p>
          <a:p>
            <a:pPr lvl="1"/>
            <a:r>
              <a:rPr lang="en-US" dirty="0"/>
              <a:t>At this point everyone should have their Guessed Distances (these will be our predictor variable, x) and the True Distances (these will be our response variables, y).  </a:t>
            </a:r>
          </a:p>
          <a:p>
            <a:pPr lvl="3"/>
            <a:endParaRPr lang="en-US" dirty="0"/>
          </a:p>
          <a:p>
            <a:pPr marL="1371600" lvl="3" indent="0">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968" y="102637"/>
            <a:ext cx="11176518" cy="916247"/>
          </a:xfrm>
        </p:spPr>
        <p:txBody>
          <a:bodyPr/>
          <a:lstStyle/>
          <a:p>
            <a:r>
              <a:rPr lang="en-US" dirty="0"/>
              <a:t>Data Analysis for Lab 4</a:t>
            </a:r>
          </a:p>
        </p:txBody>
      </p:sp>
      <p:sp>
        <p:nvSpPr>
          <p:cNvPr id="3" name="Content Placeholder 2"/>
          <p:cNvSpPr>
            <a:spLocks noGrp="1"/>
          </p:cNvSpPr>
          <p:nvPr>
            <p:ph idx="1"/>
          </p:nvPr>
        </p:nvSpPr>
        <p:spPr>
          <a:xfrm>
            <a:off x="223935" y="895739"/>
            <a:ext cx="11756571" cy="5756988"/>
          </a:xfrm>
        </p:spPr>
        <p:txBody>
          <a:bodyPr>
            <a:normAutofit/>
          </a:bodyPr>
          <a:lstStyle/>
          <a:p>
            <a:r>
              <a:rPr lang="en-US" dirty="0"/>
              <a:t>Each student will do their own analysis on their individual data (using their own guesses).   </a:t>
            </a:r>
          </a:p>
          <a:p>
            <a:r>
              <a:rPr lang="en-US" dirty="0"/>
              <a:t>Go to StatCrunch.com and open a spreadsheet.  </a:t>
            </a:r>
          </a:p>
          <a:p>
            <a:r>
              <a:rPr lang="en-US" dirty="0"/>
              <a:t>Create a column with the guessed distances and another column with the true distances (note that if you are sharing a computer there will be two different guessed distances columns – label them with names to eliminate confusion).  </a:t>
            </a:r>
          </a:p>
          <a:p>
            <a:r>
              <a:rPr lang="en-US" dirty="0"/>
              <a:t>DO NOT enter your guess for the 11</a:t>
            </a:r>
            <a:r>
              <a:rPr lang="en-US" baseline="30000" dirty="0"/>
              <a:t>th</a:t>
            </a:r>
            <a:r>
              <a:rPr lang="en-US" dirty="0"/>
              <a:t> object.  </a:t>
            </a:r>
          </a:p>
          <a:p>
            <a:r>
              <a:rPr lang="en-US" dirty="0"/>
              <a:t>All measurements are to be in feet (you can simply round to the nearest foot).</a:t>
            </a:r>
          </a:p>
          <a:p>
            <a:pPr lvl="2"/>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968" y="102637"/>
            <a:ext cx="11176518" cy="916247"/>
          </a:xfrm>
        </p:spPr>
        <p:txBody>
          <a:bodyPr/>
          <a:lstStyle/>
          <a:p>
            <a:r>
              <a:rPr lang="en-US" dirty="0"/>
              <a:t>Data Analysis for Lab 4</a:t>
            </a:r>
          </a:p>
        </p:txBody>
      </p:sp>
      <p:sp>
        <p:nvSpPr>
          <p:cNvPr id="3" name="Content Placeholder 2"/>
          <p:cNvSpPr>
            <a:spLocks noGrp="1"/>
          </p:cNvSpPr>
          <p:nvPr>
            <p:ph idx="1"/>
          </p:nvPr>
        </p:nvSpPr>
        <p:spPr>
          <a:xfrm>
            <a:off x="223935" y="895739"/>
            <a:ext cx="11756571" cy="5756988"/>
          </a:xfrm>
        </p:spPr>
        <p:txBody>
          <a:bodyPr>
            <a:normAutofit/>
          </a:bodyPr>
          <a:lstStyle/>
          <a:p>
            <a:r>
              <a:rPr lang="en-US" dirty="0"/>
              <a:t>1</a:t>
            </a:r>
            <a:r>
              <a:rPr lang="en-US" baseline="30000" dirty="0"/>
              <a:t>st</a:t>
            </a:r>
            <a:r>
              <a:rPr lang="en-US" dirty="0"/>
              <a:t> Set of Output to Generate:</a:t>
            </a:r>
          </a:p>
          <a:p>
            <a:pPr lvl="1"/>
            <a:r>
              <a:rPr lang="en-US" dirty="0"/>
              <a:t>Create a scatterplot with superimposed line:  </a:t>
            </a:r>
          </a:p>
          <a:p>
            <a:pPr lvl="2"/>
            <a:r>
              <a:rPr lang="en-US" dirty="0"/>
              <a:t>GRAPHs -&gt; Scatterplot -&gt; x variable is Guessed Distances and y variable is True Distances.</a:t>
            </a:r>
          </a:p>
          <a:p>
            <a:pPr lvl="2"/>
            <a:r>
              <a:rPr lang="en-US" dirty="0"/>
              <a:t>Overlay function of x: </a:t>
            </a:r>
            <a:r>
              <a:rPr lang="en-US" i="1" dirty="0"/>
              <a:t>type x</a:t>
            </a:r>
          </a:p>
          <a:p>
            <a:pPr lvl="3"/>
            <a:endParaRPr lang="en-US" dirty="0"/>
          </a:p>
          <a:p>
            <a:pPr lvl="2"/>
            <a:endParaRPr lang="en-US" dirty="0"/>
          </a:p>
          <a:p>
            <a:pPr lvl="3"/>
            <a:r>
              <a:rPr lang="en-US" dirty="0"/>
              <a:t>This adds a line representing the line y = x. </a:t>
            </a:r>
          </a:p>
          <a:p>
            <a:pPr lvl="3"/>
            <a:r>
              <a:rPr lang="en-US" dirty="0"/>
              <a:t>Note that this line is not the line of best fit.  This line represents where the data would have fallen if you were a perfect guesser.  </a:t>
            </a:r>
          </a:p>
          <a:p>
            <a:pPr lvl="1"/>
            <a:r>
              <a:rPr lang="en-US" dirty="0"/>
              <a:t>Copy this scatterplot with the superimposed line y = x to a Word document. </a:t>
            </a:r>
          </a:p>
          <a:p>
            <a:pPr lvl="1"/>
            <a:r>
              <a:rPr lang="en-US" dirty="0"/>
              <a:t>Questions #2 and #3 are answered based on this output.</a:t>
            </a:r>
          </a:p>
          <a:p>
            <a:pPr lvl="2"/>
            <a:endParaRPr lang="en-US" dirty="0"/>
          </a:p>
        </p:txBody>
      </p:sp>
      <p:pic>
        <p:nvPicPr>
          <p:cNvPr id="4" name="Picture 3"/>
          <p:cNvPicPr>
            <a:picLocks noChangeAspect="1"/>
          </p:cNvPicPr>
          <p:nvPr/>
        </p:nvPicPr>
        <p:blipFill>
          <a:blip r:embed="rId2"/>
          <a:stretch>
            <a:fillRect/>
          </a:stretch>
        </p:blipFill>
        <p:spPr>
          <a:xfrm>
            <a:off x="2107531" y="2365959"/>
            <a:ext cx="6019800" cy="7143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1517</Words>
  <Application>Microsoft Office PowerPoint</Application>
  <PresentationFormat>Widescreen</PresentationFormat>
  <Paragraphs>112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 Math</vt:lpstr>
      <vt:lpstr>Office Theme</vt:lpstr>
      <vt:lpstr>Lab 4: Variability Due to the Measuring Instrument</vt:lpstr>
      <vt:lpstr>Materials Needed for This Lab</vt:lpstr>
      <vt:lpstr>Concepts Needed for Lab 4</vt:lpstr>
      <vt:lpstr>Concepts Needed for Lab 4</vt:lpstr>
      <vt:lpstr>Concepts Needed for Lab 4</vt:lpstr>
      <vt:lpstr>Data Collection for Lab 4</vt:lpstr>
      <vt:lpstr>Data Collection for Lab 4</vt:lpstr>
      <vt:lpstr>Data Analysis for Lab 4</vt:lpstr>
      <vt:lpstr>Data Analysis for Lab 4</vt:lpstr>
      <vt:lpstr>Data Analysis for Lab 4</vt:lpstr>
      <vt:lpstr>Data Analysis for Lab 4</vt:lpstr>
      <vt:lpstr>Before you Leave</vt:lpstr>
    </vt:vector>
  </TitlesOfParts>
  <Company>University of South Carolina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2: Exploring Data with Graphical Displays and Numerical Summaries</dc:title>
  <dc:creator>Murphy</dc:creator>
  <cp:lastModifiedBy>Zhong Shan</cp:lastModifiedBy>
  <cp:revision>38</cp:revision>
  <cp:lastPrinted>2019-01-10T15:02:00Z</cp:lastPrinted>
  <dcterms:created xsi:type="dcterms:W3CDTF">2019-01-10T13:46:00Z</dcterms:created>
  <dcterms:modified xsi:type="dcterms:W3CDTF">2019-09-16T20:56:56Z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2052-11.1.0.8013</vt:lpwstr>
  </property>
</Properties>
</file>