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71" r:id="rId7"/>
    <p:sldId id="263" r:id="rId8"/>
    <p:sldId id="261" r:id="rId9"/>
    <p:sldId id="274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5 Demonstration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of Probability Distributions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201: Elementary Statistics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Imtiaz Ebna Mannan</a:t>
            </a:r>
          </a:p>
        </p:txBody>
      </p:sp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Trails for all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 a time each person/group will tell me total number passengers that made the trip.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values will be on the screen and calculated in Excel.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all data is combined fill in table 5.7.</a:t>
            </a:r>
          </a:p>
          <a:p>
            <a:pPr marL="0" indent="0">
              <a:buNone/>
            </a:pPr>
            <a:r>
              <a:rPr lang="en-US" dirty="0"/>
              <a:t>	The mean calculated will go in the middle column in table 5.8 	Question 2. </a:t>
            </a:r>
          </a:p>
        </p:txBody>
      </p:sp>
    </p:spTree>
    <p:extLst>
      <p:ext uri="{BB962C8B-B14F-4D97-AF65-F5344CB8AC3E}">
        <p14:creationId xmlns:p14="http://schemas.microsoft.com/office/powerpoint/2010/main" val="3549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Results:</a:t>
            </a:r>
          </a:p>
          <a:p>
            <a:pPr lvl="1"/>
            <a:r>
              <a:rPr lang="en-US" dirty="0"/>
              <a:t>Everything on pages 37-39 should be filled in.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Discussion Questions:</a:t>
            </a:r>
          </a:p>
          <a:p>
            <a:pPr lvl="1"/>
            <a:r>
              <a:rPr lang="en-US" dirty="0"/>
              <a:t>Questions 1 and 2 should be complete. </a:t>
            </a:r>
          </a:p>
          <a:p>
            <a:pPr lvl="1"/>
            <a:r>
              <a:rPr lang="en-US" dirty="0"/>
              <a:t>Question 5 – read the </a:t>
            </a:r>
            <a:r>
              <a:rPr lang="en-US"/>
              <a:t>reality check on page 35.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4" y="365125"/>
            <a:ext cx="8981303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037968"/>
            <a:ext cx="11081951" cy="5138995"/>
          </a:xfrm>
        </p:spPr>
        <p:txBody>
          <a:bodyPr/>
          <a:lstStyle/>
          <a:p>
            <a:r>
              <a:rPr lang="en-US" dirty="0"/>
              <a:t>Insurance companies use probability models to quantify uncertainty and predict outcomes in the long run.  These probability models guide the company in developing insurances plans with a high likelihood of profit in the long run.  </a:t>
            </a:r>
          </a:p>
          <a:p>
            <a:r>
              <a:rPr lang="en-US" b="1" dirty="0"/>
              <a:t>This lab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Passengers of a luxury Mediterranean cruise that costs $3000 have the option to purchase travel insurance. </a:t>
            </a:r>
          </a:p>
          <a:p>
            <a:pPr lvl="1"/>
            <a:r>
              <a:rPr lang="en-US" dirty="0"/>
              <a:t>This insurance will cost them $350.</a:t>
            </a:r>
          </a:p>
          <a:p>
            <a:pPr lvl="1"/>
            <a:r>
              <a:rPr lang="en-US" dirty="0"/>
              <a:t>With the insurance if the passenger needs to cancel their cruise for either of the following two reasons, they will get their $3000 back:</a:t>
            </a:r>
          </a:p>
          <a:p>
            <a:pPr lvl="2"/>
            <a:r>
              <a:rPr lang="en-US" dirty="0"/>
              <a:t>Reason 1 – personal – illness, work, family emergency, etc. </a:t>
            </a:r>
          </a:p>
          <a:p>
            <a:pPr lvl="2"/>
            <a:r>
              <a:rPr lang="en-US" dirty="0"/>
              <a:t>Reason 2 – flight cancellation/delay and they miss the cruise.  </a:t>
            </a:r>
          </a:p>
        </p:txBody>
      </p:sp>
    </p:spTree>
    <p:extLst>
      <p:ext uri="{BB962C8B-B14F-4D97-AF65-F5344CB8AC3E}">
        <p14:creationId xmlns:p14="http://schemas.microsoft.com/office/powerpoint/2010/main" val="13532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Customer’s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decides to purchase the $350 insurance.</a:t>
            </a:r>
          </a:p>
          <a:p>
            <a:r>
              <a:rPr lang="en-US" dirty="0"/>
              <a:t>They have had bad experiences before with flights and you are concerned something personally might come up and they will miss the cruise.  </a:t>
            </a:r>
          </a:p>
          <a:p>
            <a:r>
              <a:rPr lang="en-US" dirty="0"/>
              <a:t>Even though it seems costly they are going to pay the $350 in order to make sure they get their $3000 back in case they miss the flight (i.e. they are only out $350).  </a:t>
            </a:r>
          </a:p>
          <a:p>
            <a:r>
              <a:rPr lang="en-US" dirty="0"/>
              <a:t>If they didn’t get the insurance and they weren’t able to go on the trip they would be out $3000.  </a:t>
            </a:r>
          </a:p>
        </p:txBody>
      </p:sp>
    </p:spTree>
    <p:extLst>
      <p:ext uri="{BB962C8B-B14F-4D97-AF65-F5344CB8AC3E}">
        <p14:creationId xmlns:p14="http://schemas.microsoft.com/office/powerpoint/2010/main" val="24648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Insurance Company’s Perspective: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392195"/>
            <a:ext cx="10974859" cy="4784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company estimates the following:</a:t>
            </a:r>
          </a:p>
          <a:p>
            <a:pPr lvl="1"/>
            <a:r>
              <a:rPr lang="en-US" dirty="0"/>
              <a:t>5% of customers with the insurance will not be able to travel for personal reason.  </a:t>
            </a:r>
          </a:p>
          <a:p>
            <a:pPr lvl="1"/>
            <a:r>
              <a:rPr lang="en-US" dirty="0"/>
              <a:t>4% of those that </a:t>
            </a:r>
            <a:r>
              <a:rPr lang="en-US" b="1" dirty="0"/>
              <a:t>are able to travel</a:t>
            </a:r>
            <a:r>
              <a:rPr lang="en-US" dirty="0"/>
              <a:t> </a:t>
            </a:r>
            <a:r>
              <a:rPr lang="en-US" b="1" dirty="0"/>
              <a:t>(regardless of the personal reasons)</a:t>
            </a:r>
            <a:r>
              <a:rPr lang="en-US" dirty="0"/>
              <a:t> will not make the cruise because their flights might be cancelled or delayed.  </a:t>
            </a:r>
          </a:p>
          <a:p>
            <a:r>
              <a:rPr lang="en-US" dirty="0"/>
              <a:t>If the customer that has paid for the insurance and is able to go on, the cruise </a:t>
            </a:r>
            <a:r>
              <a:rPr lang="en-US" b="1" dirty="0"/>
              <a:t>the company gains $350 </a:t>
            </a:r>
            <a:r>
              <a:rPr lang="en-US" dirty="0"/>
              <a:t>(from the insurance that the traveler has purchased).</a:t>
            </a:r>
          </a:p>
          <a:p>
            <a:r>
              <a:rPr lang="en-US" dirty="0"/>
              <a:t>If the customer that has paid for the insurance and </a:t>
            </a:r>
            <a:r>
              <a:rPr lang="en-US" b="1" dirty="0"/>
              <a:t>is not able to go on </a:t>
            </a:r>
            <a:r>
              <a:rPr lang="en-US" dirty="0"/>
              <a:t>the cruise the </a:t>
            </a:r>
            <a:r>
              <a:rPr lang="en-US" b="1" dirty="0"/>
              <a:t>company loses $2650 ($3000 - $350).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PURPOSE OF THIS LAB – the insurance company is reviewing the current cost of the package. </a:t>
            </a:r>
          </a:p>
        </p:txBody>
      </p:sp>
    </p:spTree>
    <p:extLst>
      <p:ext uri="{BB962C8B-B14F-4D97-AF65-F5344CB8AC3E}">
        <p14:creationId xmlns:p14="http://schemas.microsoft.com/office/powerpoint/2010/main" val="40661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3F56F2-189C-4A7C-9E54-20CFCF64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79D76-BA46-4E57-979D-A0E28D2E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23"/>
            <a:ext cx="12192000" cy="63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2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7751" y="372862"/>
                <a:ext cx="11549449" cy="58041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Complete table 5.2:   Use the probabilities for the joint outcomes based on the tree diagram. </a:t>
                </a:r>
              </a:p>
              <a:p>
                <a:endParaRPr lang="en-US" dirty="0"/>
              </a:p>
              <a:p>
                <a:r>
                  <a:rPr lang="en-US" dirty="0"/>
                  <a:t>Complete table 5.3: Add the probabilities of ways the company can make $350.  Add the probabilities of ways the company will lose $2650.</a:t>
                </a:r>
              </a:p>
              <a:p>
                <a:endParaRPr lang="en-US" dirty="0"/>
              </a:p>
              <a:p>
                <a:r>
                  <a:rPr lang="en-US" dirty="0"/>
                  <a:t>Everyone’s answers should be the same for 5-1, 5.2, and 5.3. </a:t>
                </a:r>
              </a:p>
              <a:p>
                <a:endParaRPr lang="en-US" dirty="0"/>
              </a:p>
              <a:p>
                <a:r>
                  <a:rPr lang="en-US" dirty="0"/>
                  <a:t>We have now calculated all the Theoretical Probabilities.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Calculate the theoretical average:  </a:t>
                </a:r>
              </a:p>
              <a:p>
                <a:pPr lvl="1"/>
                <a:r>
                  <a:rPr lang="en-US" dirty="0"/>
                  <a:t>Do this in the space of Question 1.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Put your answer in the last column of table 5.8 Question 2. 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Be careful because a lose of $2650 has a negative x value.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751" y="372862"/>
                <a:ext cx="11549449" cy="5804101"/>
              </a:xfrm>
              <a:blipFill>
                <a:blip r:embed="rId2"/>
                <a:stretch>
                  <a:fillRect l="-792" t="-2626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3" y="200369"/>
            <a:ext cx="10200502" cy="3103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 of the Cruise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00" y="895264"/>
            <a:ext cx="11664777" cy="57623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in groups of 2/3/4. Depending on your lab scenario, you will decide what is best number. </a:t>
            </a:r>
          </a:p>
          <a:p>
            <a:r>
              <a:rPr lang="en-US" dirty="0"/>
              <a:t>There are two buckets on your table:</a:t>
            </a:r>
          </a:p>
          <a:p>
            <a:pPr lvl="1"/>
            <a:r>
              <a:rPr lang="en-US" dirty="0"/>
              <a:t>Bucket 1: Travel</a:t>
            </a:r>
          </a:p>
          <a:p>
            <a:pPr lvl="2"/>
            <a:r>
              <a:rPr lang="en-US" dirty="0"/>
              <a:t>19 Can Travel Beads and 1 Can’t Travel Beads.   </a:t>
            </a:r>
          </a:p>
          <a:p>
            <a:pPr lvl="2"/>
            <a:r>
              <a:rPr lang="en-US" dirty="0"/>
              <a:t>Gently shake the bucket to mix the beads and without looking draw one bead at random.  </a:t>
            </a:r>
          </a:p>
          <a:p>
            <a:pPr lvl="3"/>
            <a:r>
              <a:rPr lang="en-US" dirty="0"/>
              <a:t>If can travel bead then draw from the flight bucket.  </a:t>
            </a:r>
          </a:p>
          <a:p>
            <a:pPr lvl="3"/>
            <a:r>
              <a:rPr lang="en-US" dirty="0"/>
              <a:t>If can’t travel bead then you can’t travel for personal reasons.  </a:t>
            </a:r>
          </a:p>
          <a:p>
            <a:pPr lvl="1"/>
            <a:r>
              <a:rPr lang="en-US" dirty="0"/>
              <a:t>Bucket 2: Flight</a:t>
            </a:r>
          </a:p>
          <a:p>
            <a:pPr lvl="2"/>
            <a:r>
              <a:rPr lang="en-US" dirty="0"/>
              <a:t>24 On Time Beads.</a:t>
            </a:r>
          </a:p>
          <a:p>
            <a:pPr lvl="2"/>
            <a:r>
              <a:rPr lang="en-US" dirty="0"/>
              <a:t>1 Cancelled/Delayed Bead.</a:t>
            </a:r>
          </a:p>
          <a:p>
            <a:pPr lvl="2"/>
            <a:r>
              <a:rPr lang="en-US" dirty="0"/>
              <a:t>IF YOU ARE ABLE TO TRAVEL FOR PERSONAL REASONS then gently shake the bucket and without looking draw a bead at random.</a:t>
            </a:r>
          </a:p>
          <a:p>
            <a:pPr lvl="3"/>
            <a:r>
              <a:rPr lang="en-US" dirty="0"/>
              <a:t>If on time bead then you are able to make the cruise.</a:t>
            </a:r>
          </a:p>
          <a:p>
            <a:pPr lvl="3"/>
            <a:r>
              <a:rPr lang="en-US" dirty="0"/>
              <a:t>If cancelled/delayed bead then you are not able to make the cruise.  </a:t>
            </a:r>
          </a:p>
          <a:p>
            <a:r>
              <a:rPr lang="en-US" dirty="0"/>
              <a:t>One person draws and their partner records the results for them.</a:t>
            </a:r>
          </a:p>
          <a:p>
            <a:r>
              <a:rPr lang="en-US" dirty="0"/>
              <a:t>Each person will draw 25 times and record results in Table 5.4:</a:t>
            </a:r>
          </a:p>
          <a:p>
            <a:pPr lvl="1"/>
            <a:r>
              <a:rPr lang="en-US" dirty="0"/>
              <a:t>Note value in the column Insurance Company profit will be either:</a:t>
            </a:r>
          </a:p>
          <a:p>
            <a:pPr lvl="2"/>
            <a:r>
              <a:rPr lang="en-US" dirty="0"/>
              <a:t>$350 – if you make the cruise.</a:t>
            </a:r>
          </a:p>
          <a:p>
            <a:pPr lvl="2"/>
            <a:r>
              <a:rPr lang="en-US" dirty="0"/>
              <a:t>-$2650 if you can’t make the cruise.  (regardless of reason).  </a:t>
            </a:r>
          </a:p>
          <a:p>
            <a:r>
              <a:rPr lang="en-US" dirty="0"/>
              <a:t>After both lab partners have data each needs to calculate the data in table 5.5. </a:t>
            </a:r>
          </a:p>
          <a:p>
            <a:pPr lvl="1"/>
            <a:r>
              <a:rPr lang="en-US" dirty="0"/>
              <a:t>The mean calculated will go in the first column of table 5.8 Question 2. </a:t>
            </a:r>
          </a:p>
          <a:p>
            <a:pPr marL="457200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7D-2098-45B0-AF82-8A53F125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971"/>
            <a:ext cx="12192000" cy="63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833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Lab 5 Demonstration An Application of Probability Distributions</vt:lpstr>
      <vt:lpstr>Introduction</vt:lpstr>
      <vt:lpstr>From the Customer’s Perspective</vt:lpstr>
      <vt:lpstr>From the Insurance Company’s Perspective:</vt:lpstr>
      <vt:lpstr>PowerPoint Presentation</vt:lpstr>
      <vt:lpstr>PowerPoint Presentation</vt:lpstr>
      <vt:lpstr>PowerPoint Presentation</vt:lpstr>
      <vt:lpstr>Simulations of the Cruise Scenario</vt:lpstr>
      <vt:lpstr>PowerPoint Presentation</vt:lpstr>
      <vt:lpstr>Combined Trails for all Students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ZHONG, SHAN</cp:lastModifiedBy>
  <cp:revision>18</cp:revision>
  <dcterms:created xsi:type="dcterms:W3CDTF">2016-09-22T13:37:48Z</dcterms:created>
  <dcterms:modified xsi:type="dcterms:W3CDTF">2021-09-19T03:30:52Z</dcterms:modified>
</cp:coreProperties>
</file>