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60" r:id="rId3"/>
    <p:sldId id="269" r:id="rId4"/>
    <p:sldId id="270" r:id="rId5"/>
    <p:sldId id="265" r:id="rId6"/>
    <p:sldId id="266" r:id="rId7"/>
    <p:sldId id="267" r:id="rId8"/>
    <p:sldId id="268" r:id="rId9"/>
    <p:sldId id="264"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4" d="100"/>
          <a:sy n="124" d="100"/>
        </p:scale>
        <p:origin x="2141" y="1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BD070E8-D8DE-45F5-ADE0-45559DEA615D}" type="datetimeFigureOut">
              <a:rPr lang="en-US" smtClean="0"/>
              <a:t>10/22/2019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26C33E0-0AC5-4231-9869-342F54DA2440}" type="slidenum">
              <a:rPr lang="en-US" smtClean="0"/>
              <a:t>‹#›</a:t>
            </a:fld>
            <a:endParaRPr lang="en-US"/>
          </a:p>
        </p:txBody>
      </p:sp>
    </p:spTree>
    <p:extLst>
      <p:ext uri="{BB962C8B-B14F-4D97-AF65-F5344CB8AC3E}">
        <p14:creationId xmlns:p14="http://schemas.microsoft.com/office/powerpoint/2010/main" val="37936115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C9C77D-9FC9-43C1-BA4A-8A2AE1F9AE5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70991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9C77D-9FC9-43C1-BA4A-8A2AE1F9AE5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33660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9C77D-9FC9-43C1-BA4A-8A2AE1F9AE5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54618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9C77D-9FC9-43C1-BA4A-8A2AE1F9AE5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72122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9C77D-9FC9-43C1-BA4A-8A2AE1F9AE5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56755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C9C77D-9FC9-43C1-BA4A-8A2AE1F9AE58}"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53059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C9C77D-9FC9-43C1-BA4A-8A2AE1F9AE58}"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06072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C9C77D-9FC9-43C1-BA4A-8A2AE1F9AE58}"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81360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9C77D-9FC9-43C1-BA4A-8A2AE1F9AE58}"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25887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9C77D-9FC9-43C1-BA4A-8A2AE1F9AE58}"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42678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9C77D-9FC9-43C1-BA4A-8A2AE1F9AE58}"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59077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9C77D-9FC9-43C1-BA4A-8A2AE1F9AE58}" type="datetimeFigureOut">
              <a:rPr lang="en-US" smtClean="0"/>
              <a:t>10/22/2019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0700F-8960-4E16-9B82-8D51664B2837}" type="slidenum">
              <a:rPr lang="en-US" smtClean="0"/>
              <a:t>‹#›</a:t>
            </a:fld>
            <a:endParaRPr lang="en-US"/>
          </a:p>
        </p:txBody>
      </p:sp>
    </p:spTree>
    <p:extLst>
      <p:ext uri="{BB962C8B-B14F-4D97-AF65-F5344CB8AC3E}">
        <p14:creationId xmlns:p14="http://schemas.microsoft.com/office/powerpoint/2010/main" val="311902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Lab 7: The Sampling Distribution of the Sample Mean</a:t>
            </a:r>
          </a:p>
        </p:txBody>
      </p:sp>
      <p:sp>
        <p:nvSpPr>
          <p:cNvPr id="3" name="Subtitle 2"/>
          <p:cNvSpPr>
            <a:spLocks noGrp="1"/>
          </p:cNvSpPr>
          <p:nvPr>
            <p:ph type="subTitle" idx="1"/>
          </p:nvPr>
        </p:nvSpPr>
        <p:spPr/>
        <p:txBody>
          <a:bodyPr/>
          <a:lstStyle/>
          <a:p>
            <a:r>
              <a:rPr lang="en-US" dirty="0"/>
              <a:t>STAT 201: Elementary Statistics</a:t>
            </a:r>
          </a:p>
          <a:p>
            <a:r>
              <a:rPr lang="en-US" dirty="0"/>
              <a:t>Shan Zhong</a:t>
            </a:r>
          </a:p>
        </p:txBody>
      </p:sp>
    </p:spTree>
    <p:extLst>
      <p:ext uri="{BB962C8B-B14F-4D97-AF65-F5344CB8AC3E}">
        <p14:creationId xmlns:p14="http://schemas.microsoft.com/office/powerpoint/2010/main" val="344352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242277"/>
            <a:ext cx="11213123" cy="5934686"/>
          </a:xfrm>
        </p:spPr>
        <p:txBody>
          <a:bodyPr>
            <a:normAutofit/>
          </a:bodyPr>
          <a:lstStyle/>
          <a:p>
            <a:r>
              <a:rPr lang="en-US" dirty="0"/>
              <a:t>Students will work in groups of 2.  </a:t>
            </a:r>
          </a:p>
          <a:p>
            <a:pPr marL="0" indent="0">
              <a:buNone/>
            </a:pPr>
            <a:endParaRPr lang="en-US" dirty="0"/>
          </a:p>
          <a:p>
            <a:r>
              <a:rPr lang="en-US" dirty="0"/>
              <a:t>Uses computer simulations to illustrate theories of sampling distribution of the sample mean.  </a:t>
            </a:r>
          </a:p>
          <a:p>
            <a:endParaRPr lang="en-US" dirty="0"/>
          </a:p>
          <a:p>
            <a:r>
              <a:rPr lang="en-US" dirty="0"/>
              <a:t> Open </a:t>
            </a:r>
            <a:r>
              <a:rPr lang="en-US" dirty="0" err="1"/>
              <a:t>Rstudio</a:t>
            </a:r>
            <a:endParaRPr lang="en-US" dirty="0"/>
          </a:p>
          <a:p>
            <a:pPr marL="0" indent="0">
              <a:buNone/>
            </a:pPr>
            <a:endParaRPr lang="en-US" dirty="0"/>
          </a:p>
          <a:p>
            <a:r>
              <a:rPr lang="en-US" dirty="0"/>
              <a:t>We will create simulations per each of the following distributions:</a:t>
            </a:r>
          </a:p>
          <a:p>
            <a:pPr lvl="1"/>
            <a:r>
              <a:rPr lang="en-US" dirty="0"/>
              <a:t>Exponential</a:t>
            </a:r>
            <a:endParaRPr lang="en-US" i="1" dirty="0"/>
          </a:p>
          <a:p>
            <a:pPr lvl="1"/>
            <a:r>
              <a:rPr lang="en-US" dirty="0"/>
              <a:t>Uniform</a:t>
            </a:r>
          </a:p>
          <a:p>
            <a:pPr lvl="1"/>
            <a:r>
              <a:rPr lang="en-US" dirty="0"/>
              <a:t>Standard Normal</a:t>
            </a:r>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42359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EFB5BE-CFA6-4F9E-BB83-57AB978B9118}"/>
              </a:ext>
            </a:extLst>
          </p:cNvPr>
          <p:cNvPicPr>
            <a:picLocks noChangeAspect="1"/>
          </p:cNvPicPr>
          <p:nvPr/>
        </p:nvPicPr>
        <p:blipFill>
          <a:blip r:embed="rId2"/>
          <a:stretch>
            <a:fillRect/>
          </a:stretch>
        </p:blipFill>
        <p:spPr>
          <a:xfrm>
            <a:off x="749385" y="216500"/>
            <a:ext cx="7715250" cy="2952750"/>
          </a:xfrm>
          <a:prstGeom prst="rect">
            <a:avLst/>
          </a:prstGeom>
        </p:spPr>
      </p:pic>
      <p:pic>
        <p:nvPicPr>
          <p:cNvPr id="5" name="Picture 4">
            <a:extLst>
              <a:ext uri="{FF2B5EF4-FFF2-40B4-BE49-F238E27FC236}">
                <a16:creationId xmlns:a16="http://schemas.microsoft.com/office/drawing/2014/main" id="{0D5AE0B6-CE05-4E94-BDF2-992FF18EA281}"/>
              </a:ext>
            </a:extLst>
          </p:cNvPr>
          <p:cNvPicPr>
            <a:picLocks noChangeAspect="1"/>
          </p:cNvPicPr>
          <p:nvPr/>
        </p:nvPicPr>
        <p:blipFill>
          <a:blip r:embed="rId3"/>
          <a:stretch>
            <a:fillRect/>
          </a:stretch>
        </p:blipFill>
        <p:spPr>
          <a:xfrm>
            <a:off x="350108" y="3429000"/>
            <a:ext cx="5673811" cy="3414841"/>
          </a:xfrm>
          <a:prstGeom prst="rect">
            <a:avLst/>
          </a:prstGeom>
        </p:spPr>
      </p:pic>
      <p:pic>
        <p:nvPicPr>
          <p:cNvPr id="6" name="Picture 5">
            <a:extLst>
              <a:ext uri="{FF2B5EF4-FFF2-40B4-BE49-F238E27FC236}">
                <a16:creationId xmlns:a16="http://schemas.microsoft.com/office/drawing/2014/main" id="{E01EF9A8-E0C9-4263-9054-192477C866E9}"/>
              </a:ext>
            </a:extLst>
          </p:cNvPr>
          <p:cNvPicPr>
            <a:picLocks noChangeAspect="1"/>
          </p:cNvPicPr>
          <p:nvPr/>
        </p:nvPicPr>
        <p:blipFill>
          <a:blip r:embed="rId4"/>
          <a:stretch>
            <a:fillRect/>
          </a:stretch>
        </p:blipFill>
        <p:spPr>
          <a:xfrm>
            <a:off x="6096000" y="3489659"/>
            <a:ext cx="5809091" cy="3293522"/>
          </a:xfrm>
          <a:prstGeom prst="rect">
            <a:avLst/>
          </a:prstGeom>
        </p:spPr>
      </p:pic>
    </p:spTree>
    <p:extLst>
      <p:ext uri="{BB962C8B-B14F-4D97-AF65-F5344CB8AC3E}">
        <p14:creationId xmlns:p14="http://schemas.microsoft.com/office/powerpoint/2010/main" val="268339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FC7E74-683C-4E9B-9D47-D4D712459E73}"/>
              </a:ext>
            </a:extLst>
          </p:cNvPr>
          <p:cNvSpPr/>
          <p:nvPr/>
        </p:nvSpPr>
        <p:spPr>
          <a:xfrm>
            <a:off x="1070918" y="530479"/>
            <a:ext cx="9864811" cy="1477328"/>
          </a:xfrm>
          <a:prstGeom prst="rect">
            <a:avLst/>
          </a:prstGeom>
        </p:spPr>
        <p:txBody>
          <a:bodyPr wrap="square">
            <a:spAutoFit/>
          </a:bodyPr>
          <a:lstStyle/>
          <a:p>
            <a:r>
              <a:rPr lang="en-US" dirty="0"/>
              <a:t>Exponential distribution are usually used to model waiting time between independent events. Such as waiting time for passenger entering airport, waiting time to call customer service. Also , some material’s half life have an exponential distribution. </a:t>
            </a:r>
          </a:p>
          <a:p>
            <a:endParaRPr lang="en-US" dirty="0"/>
          </a:p>
          <a:p>
            <a:r>
              <a:rPr lang="en-US" dirty="0"/>
              <a:t>Let’s see how it’s mean is distributed:</a:t>
            </a:r>
          </a:p>
        </p:txBody>
      </p:sp>
      <p:pic>
        <p:nvPicPr>
          <p:cNvPr id="5" name="Picture 4">
            <a:extLst>
              <a:ext uri="{FF2B5EF4-FFF2-40B4-BE49-F238E27FC236}">
                <a16:creationId xmlns:a16="http://schemas.microsoft.com/office/drawing/2014/main" id="{E10F55A0-E052-4CD3-A631-06849741C7EF}"/>
              </a:ext>
            </a:extLst>
          </p:cNvPr>
          <p:cNvPicPr>
            <a:picLocks noChangeAspect="1"/>
          </p:cNvPicPr>
          <p:nvPr/>
        </p:nvPicPr>
        <p:blipFill>
          <a:blip r:embed="rId2"/>
          <a:stretch>
            <a:fillRect/>
          </a:stretch>
        </p:blipFill>
        <p:spPr>
          <a:xfrm>
            <a:off x="416012" y="2932947"/>
            <a:ext cx="5756189" cy="3582279"/>
          </a:xfrm>
          <a:prstGeom prst="rect">
            <a:avLst/>
          </a:prstGeom>
        </p:spPr>
      </p:pic>
      <p:sp>
        <p:nvSpPr>
          <p:cNvPr id="6" name="TextBox 5">
            <a:extLst>
              <a:ext uri="{FF2B5EF4-FFF2-40B4-BE49-F238E27FC236}">
                <a16:creationId xmlns:a16="http://schemas.microsoft.com/office/drawing/2014/main" id="{B39973BA-4EAC-4755-A9E6-6770414C5BB2}"/>
              </a:ext>
            </a:extLst>
          </p:cNvPr>
          <p:cNvSpPr txBox="1"/>
          <p:nvPr/>
        </p:nvSpPr>
        <p:spPr>
          <a:xfrm>
            <a:off x="7704438" y="2391033"/>
            <a:ext cx="2421925" cy="369332"/>
          </a:xfrm>
          <a:prstGeom prst="rect">
            <a:avLst/>
          </a:prstGeom>
          <a:noFill/>
        </p:spPr>
        <p:txBody>
          <a:bodyPr wrap="square" rtlCol="0">
            <a:spAutoFit/>
          </a:bodyPr>
          <a:lstStyle/>
          <a:p>
            <a:r>
              <a:rPr lang="en-US" dirty="0"/>
              <a:t>When n = 2:</a:t>
            </a:r>
          </a:p>
        </p:txBody>
      </p:sp>
      <p:pic>
        <p:nvPicPr>
          <p:cNvPr id="7" name="Picture 6">
            <a:extLst>
              <a:ext uri="{FF2B5EF4-FFF2-40B4-BE49-F238E27FC236}">
                <a16:creationId xmlns:a16="http://schemas.microsoft.com/office/drawing/2014/main" id="{565842F2-4E8D-4A55-BED0-B97F4D9DE929}"/>
              </a:ext>
            </a:extLst>
          </p:cNvPr>
          <p:cNvPicPr>
            <a:picLocks noChangeAspect="1"/>
          </p:cNvPicPr>
          <p:nvPr/>
        </p:nvPicPr>
        <p:blipFill>
          <a:blip r:embed="rId3"/>
          <a:stretch>
            <a:fillRect/>
          </a:stretch>
        </p:blipFill>
        <p:spPr>
          <a:xfrm>
            <a:off x="6221626" y="3077390"/>
            <a:ext cx="5209918" cy="3311567"/>
          </a:xfrm>
          <a:prstGeom prst="rect">
            <a:avLst/>
          </a:prstGeom>
        </p:spPr>
      </p:pic>
    </p:spTree>
    <p:extLst>
      <p:ext uri="{BB962C8B-B14F-4D97-AF65-F5344CB8AC3E}">
        <p14:creationId xmlns:p14="http://schemas.microsoft.com/office/powerpoint/2010/main" val="381818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 the Data in the First Set of Output we Generated Represents</a:t>
            </a:r>
          </a:p>
        </p:txBody>
      </p:sp>
      <p:sp>
        <p:nvSpPr>
          <p:cNvPr id="3" name="Content Placeholder 2"/>
          <p:cNvSpPr>
            <a:spLocks noGrp="1"/>
          </p:cNvSpPr>
          <p:nvPr>
            <p:ph idx="1"/>
          </p:nvPr>
        </p:nvSpPr>
        <p:spPr/>
        <p:txBody>
          <a:bodyPr/>
          <a:lstStyle/>
          <a:p>
            <a:r>
              <a:rPr lang="en-US" dirty="0"/>
              <a:t>This is a Population Distribution:  </a:t>
            </a:r>
          </a:p>
          <a:p>
            <a:pPr lvl="1"/>
            <a:r>
              <a:rPr lang="en-US" dirty="0"/>
              <a:t>The distribution of the population data – all data value from every item in the population.</a:t>
            </a:r>
          </a:p>
          <a:p>
            <a:r>
              <a:rPr lang="en-US" dirty="0"/>
              <a:t>The x-axis on the histogram provided tells us what the data values in the entire population are.   </a:t>
            </a:r>
          </a:p>
          <a:p>
            <a:r>
              <a:rPr lang="en-US" dirty="0"/>
              <a:t>Since the mean and standard deviation were calculated for the entire population these values are parameters.   </a:t>
            </a:r>
          </a:p>
        </p:txBody>
      </p:sp>
    </p:spTree>
    <p:extLst>
      <p:ext uri="{BB962C8B-B14F-4D97-AF65-F5344CB8AC3E}">
        <p14:creationId xmlns:p14="http://schemas.microsoft.com/office/powerpoint/2010/main" val="95920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 the Data in the Second Set of Output we Generated Represents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026" y="1630180"/>
                <a:ext cx="11614392" cy="4868341"/>
              </a:xfrm>
            </p:spPr>
            <p:txBody>
              <a:bodyPr>
                <a:normAutofit lnSpcReduction="10000"/>
              </a:bodyPr>
              <a:lstStyle/>
              <a:p>
                <a:r>
                  <a:rPr lang="en-US" dirty="0"/>
                  <a:t>We started by generating 500 different random samples from the exponential distribution of size 2 (n = 2).  Then we calculated the sample mean for each of these 500 samples (we have 500 different values for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t>
                </a:r>
              </a:p>
              <a:p>
                <a:r>
                  <a:rPr lang="en-US" dirty="0"/>
                  <a:t>The histogram we generated tells us what the different values of the statistic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were (not what the data itself in the sample looks like).  Thus, the x-axis should be labeled as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not x.</a:t>
                </a:r>
              </a:p>
              <a:p>
                <a:r>
                  <a:rPr lang="en-US" dirty="0"/>
                  <a:t>Explanation of the mean and standard deviation in tables 7.1-7.3: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 the mean of all sample means.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 this is the standard error, the standard deviation of all sample means.</a:t>
                </a:r>
              </a:p>
              <a:p>
                <a:r>
                  <a:rPr lang="en-US" dirty="0"/>
                  <a:t>This is a Sampling Distribution:</a:t>
                </a:r>
              </a:p>
              <a:p>
                <a:pPr lvl="2"/>
                <a:r>
                  <a:rPr lang="en-US" dirty="0"/>
                  <a:t>The distribution of the statistic.  </a:t>
                </a:r>
                <a:endParaRPr lang="en-US" sz="2800" dirty="0"/>
              </a:p>
              <a:p>
                <a:pPr lvl="2"/>
                <a:r>
                  <a:rPr lang="en-US" dirty="0"/>
                  <a:t>The value of the statistic will vary from sample to sample, so we get a distribution of possible values.</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026" y="1630180"/>
                <a:ext cx="11614392" cy="4868341"/>
              </a:xfrm>
              <a:blipFill>
                <a:blip r:embed="rId2"/>
                <a:stretch>
                  <a:fillRect l="-945" t="-2753" r="-1627" b="-375"/>
                </a:stretch>
              </a:blipFill>
            </p:spPr>
            <p:txBody>
              <a:bodyPr/>
              <a:lstStyle/>
              <a:p>
                <a:r>
                  <a:rPr lang="en-US">
                    <a:noFill/>
                  </a:rPr>
                  <a:t> </a:t>
                </a:r>
              </a:p>
            </p:txBody>
          </p:sp>
        </mc:Fallback>
      </mc:AlternateContent>
    </p:spTree>
    <p:extLst>
      <p:ext uri="{BB962C8B-B14F-4D97-AF65-F5344CB8AC3E}">
        <p14:creationId xmlns:p14="http://schemas.microsoft.com/office/powerpoint/2010/main" val="5671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 the Data in the Third Set of Output we Generated Represents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026" y="1630180"/>
                <a:ext cx="11614392" cy="4868341"/>
              </a:xfrm>
            </p:spPr>
            <p:txBody>
              <a:bodyPr>
                <a:normAutofit lnSpcReduction="10000"/>
              </a:bodyPr>
              <a:lstStyle/>
              <a:p>
                <a:r>
                  <a:rPr lang="en-US" dirty="0"/>
                  <a:t>We started by generating 500 different random samples from the exponential distribution of size  </a:t>
                </a:r>
                <a:r>
                  <a:rPr lang="en-US" b="1" dirty="0">
                    <a:solidFill>
                      <a:srgbClr val="FF0000"/>
                    </a:solidFill>
                  </a:rPr>
                  <a:t>30 (n = 30)</a:t>
                </a:r>
                <a:r>
                  <a:rPr lang="en-US" dirty="0"/>
                  <a:t>.  Then we calculated the sample mean for each of these 500 samples (we have 500 different values for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t>
                </a:r>
              </a:p>
              <a:p>
                <a:r>
                  <a:rPr lang="en-US" dirty="0"/>
                  <a:t>The histogram we generated tells us what the different values of the statistic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were (not what the data itself in the sample looks like).  Thus, the x-axis should be labeled as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not x.</a:t>
                </a:r>
              </a:p>
              <a:p>
                <a:r>
                  <a:rPr lang="en-US" dirty="0"/>
                  <a:t>Explanation of the mean and standard deviation in tables 7.1-7.3: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 the mean of all sample means.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 this is the standard error, the standard deviation of all sample means.</a:t>
                </a:r>
              </a:p>
              <a:p>
                <a:r>
                  <a:rPr lang="en-US" dirty="0"/>
                  <a:t>This is a Sampling Distribution:</a:t>
                </a:r>
              </a:p>
              <a:p>
                <a:pPr lvl="2"/>
                <a:r>
                  <a:rPr lang="en-US" dirty="0"/>
                  <a:t>The distribution of the statistic.  </a:t>
                </a:r>
                <a:endParaRPr lang="en-US" sz="2800" dirty="0"/>
              </a:p>
              <a:p>
                <a:pPr lvl="2"/>
                <a:r>
                  <a:rPr lang="en-US" dirty="0"/>
                  <a:t>The value of the statistic will vary from sample to sample, so we get a distribution of possible values.</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026" y="1630180"/>
                <a:ext cx="11614392" cy="4868341"/>
              </a:xfrm>
              <a:blipFill>
                <a:blip r:embed="rId2"/>
                <a:stretch>
                  <a:fillRect l="-945" t="-2753" r="-1627" b="-375"/>
                </a:stretch>
              </a:blipFill>
            </p:spPr>
            <p:txBody>
              <a:bodyPr/>
              <a:lstStyle/>
              <a:p>
                <a:r>
                  <a:rPr lang="en-US">
                    <a:noFill/>
                  </a:rPr>
                  <a:t> </a:t>
                </a:r>
              </a:p>
            </p:txBody>
          </p:sp>
        </mc:Fallback>
      </mc:AlternateContent>
    </p:spTree>
    <p:extLst>
      <p:ext uri="{BB962C8B-B14F-4D97-AF65-F5344CB8AC3E}">
        <p14:creationId xmlns:p14="http://schemas.microsoft.com/office/powerpoint/2010/main" val="290432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Your Output </a:t>
            </a:r>
          </a:p>
        </p:txBody>
      </p:sp>
      <p:sp>
        <p:nvSpPr>
          <p:cNvPr id="3" name="Content Placeholder 2"/>
          <p:cNvSpPr>
            <a:spLocks noGrp="1"/>
          </p:cNvSpPr>
          <p:nvPr>
            <p:ph idx="1"/>
          </p:nvPr>
        </p:nvSpPr>
        <p:spPr>
          <a:xfrm>
            <a:off x="321276" y="1499286"/>
            <a:ext cx="11032524" cy="4677677"/>
          </a:xfrm>
        </p:spPr>
        <p:txBody>
          <a:bodyPr/>
          <a:lstStyle/>
          <a:p>
            <a:r>
              <a:rPr lang="en-US" dirty="0"/>
              <a:t>Follow the steps on the </a:t>
            </a:r>
            <a:r>
              <a:rPr lang="en-US" dirty="0">
                <a:solidFill>
                  <a:srgbClr val="FF0000"/>
                </a:solidFill>
              </a:rPr>
              <a:t>Lab7.pdf </a:t>
            </a:r>
            <a:r>
              <a:rPr lang="en-US" dirty="0"/>
              <a:t>provided.  </a:t>
            </a:r>
          </a:p>
          <a:p>
            <a:r>
              <a:rPr lang="en-US" dirty="0"/>
              <a:t>You will need to have tables 7.1 – 7.3 completed on page 55.</a:t>
            </a:r>
          </a:p>
          <a:p>
            <a:r>
              <a:rPr lang="en-US" dirty="0"/>
              <a:t>You will need copies of the following 9 graphs in a Word Document: </a:t>
            </a:r>
          </a:p>
          <a:p>
            <a:endParaRPr lang="en-US" dirty="0"/>
          </a:p>
          <a:p>
            <a:pPr lvl="1"/>
            <a:r>
              <a:rPr lang="en-US" dirty="0"/>
              <a:t>Exponential Distribution:  Population Distribution, Sampling Distribution (n = 2), Sampling Distribution (n =30). </a:t>
            </a:r>
          </a:p>
          <a:p>
            <a:pPr lvl="1"/>
            <a:r>
              <a:rPr lang="en-US" dirty="0"/>
              <a:t>Uniform  Distribution:  Population Distribution, Sampling Distribution (n = 2), Sampling Distribution (n =30). </a:t>
            </a:r>
          </a:p>
          <a:p>
            <a:pPr lvl="1"/>
            <a:r>
              <a:rPr lang="en-US" dirty="0"/>
              <a:t>Standard Normal Distribution:  Population Distribution, Sampling Distribution (n = 2), Sampling Distribution (n =30). </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4170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99402"/>
            <a:ext cx="9142046" cy="955675"/>
          </a:xfrm>
        </p:spPr>
        <p:txBody>
          <a:bodyPr/>
          <a:lstStyle/>
          <a:p>
            <a:r>
              <a:rPr lang="en-US" dirty="0"/>
              <a:t>Discussion Question Notes</a:t>
            </a:r>
          </a:p>
        </p:txBody>
      </p:sp>
      <p:sp>
        <p:nvSpPr>
          <p:cNvPr id="3" name="Content Placeholder 2"/>
          <p:cNvSpPr>
            <a:spLocks noGrp="1"/>
          </p:cNvSpPr>
          <p:nvPr>
            <p:ph idx="1"/>
          </p:nvPr>
        </p:nvSpPr>
        <p:spPr>
          <a:xfrm>
            <a:off x="226646" y="1055077"/>
            <a:ext cx="11127154" cy="5121886"/>
          </a:xfrm>
        </p:spPr>
        <p:txBody>
          <a:bodyPr>
            <a:normAutofit lnSpcReduction="10000"/>
          </a:bodyPr>
          <a:lstStyle/>
          <a:p>
            <a:r>
              <a:rPr lang="en-US" dirty="0"/>
              <a:t>1. The lab book gives you an overview of the central limit theorem and if you read this information and look at the histograms for n=30 you should be able to answer this question with minimal help.  </a:t>
            </a:r>
            <a:r>
              <a:rPr lang="en-US"/>
              <a:t>(page 51)</a:t>
            </a:r>
            <a:endParaRPr lang="en-US" dirty="0"/>
          </a:p>
          <a:p>
            <a:r>
              <a:rPr lang="en-US" dirty="0"/>
              <a:t>2.  Make sure you notice that the question is only asking about the standard normal population.</a:t>
            </a:r>
          </a:p>
          <a:p>
            <a:r>
              <a:rPr lang="en-US" dirty="0"/>
              <a:t>3. You need to do the calculation and compare it to your findings in table 7.3.  </a:t>
            </a:r>
          </a:p>
          <a:p>
            <a:r>
              <a:rPr lang="en-US" dirty="0"/>
              <a:t>4. This question you may need help with. Look at the original shape and determine if you had to physically rearrange the graph to look normal which would require more work to transform to approximately normal.  Basically if the graph was large blocks and you had to rearrange the blocks into the normal distribution which would require more work.</a:t>
            </a:r>
          </a:p>
          <a:p>
            <a:r>
              <a:rPr lang="en-US" dirty="0"/>
              <a:t>5.  Read the reality check.  </a:t>
            </a:r>
          </a:p>
        </p:txBody>
      </p:sp>
    </p:spTree>
    <p:extLst>
      <p:ext uri="{BB962C8B-B14F-4D97-AF65-F5344CB8AC3E}">
        <p14:creationId xmlns:p14="http://schemas.microsoft.com/office/powerpoint/2010/main" val="206443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765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Lab 7: The Sampling Distribution of the Sample Mean</vt:lpstr>
      <vt:lpstr>PowerPoint Presentation</vt:lpstr>
      <vt:lpstr>PowerPoint Presentation</vt:lpstr>
      <vt:lpstr>PowerPoint Presentation</vt:lpstr>
      <vt:lpstr>Understanding What the Data in the First Set of Output we Generated Represents</vt:lpstr>
      <vt:lpstr>Understanding What the Data in the Second Set of Output we Generated Represents</vt:lpstr>
      <vt:lpstr>Understanding What the Data in the Third Set of Output we Generated Represents</vt:lpstr>
      <vt:lpstr>Generate Your Output </vt:lpstr>
      <vt:lpstr>Discussion Question Notes</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Meeting 10/11</dc:title>
  <dc:creator>Murphy</dc:creator>
  <cp:lastModifiedBy>ZHONG, SHAN</cp:lastModifiedBy>
  <cp:revision>26</cp:revision>
  <cp:lastPrinted>2017-10-17T14:38:09Z</cp:lastPrinted>
  <dcterms:created xsi:type="dcterms:W3CDTF">2016-10-11T14:39:36Z</dcterms:created>
  <dcterms:modified xsi:type="dcterms:W3CDTF">2019-10-23T02:12:47Z</dcterms:modified>
</cp:coreProperties>
</file>