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60" r:id="rId3"/>
    <p:sldId id="269" r:id="rId4"/>
    <p:sldId id="270" r:id="rId5"/>
    <p:sldId id="271" r:id="rId6"/>
    <p:sldId id="267" r:id="rId7"/>
    <p:sldId id="272" r:id="rId8"/>
    <p:sldId id="268" r:id="rId9"/>
    <p:sldId id="26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41" y="2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BD070E8-D8DE-45F5-ADE0-45559DEA615D}" type="datetimeFigureOut">
              <a:rPr lang="en-US" smtClean="0"/>
              <a:t>10/10/2020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26C33E0-0AC5-4231-9869-342F54DA2440}" type="slidenum">
              <a:rPr lang="en-US" smtClean="0"/>
              <a:t>‹#›</a:t>
            </a:fld>
            <a:endParaRPr lang="en-US"/>
          </a:p>
        </p:txBody>
      </p:sp>
    </p:spTree>
    <p:extLst>
      <p:ext uri="{BB962C8B-B14F-4D97-AF65-F5344CB8AC3E}">
        <p14:creationId xmlns:p14="http://schemas.microsoft.com/office/powerpoint/2010/main" val="37936115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C9C77D-9FC9-43C1-BA4A-8A2AE1F9AE58}"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70991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33660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54618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9C77D-9FC9-43C1-BA4A-8A2AE1F9AE58}"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72122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9C77D-9FC9-43C1-BA4A-8A2AE1F9AE58}"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56755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C9C77D-9FC9-43C1-BA4A-8A2AE1F9AE58}"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53059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C9C77D-9FC9-43C1-BA4A-8A2AE1F9AE58}"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06072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C9C77D-9FC9-43C1-BA4A-8A2AE1F9AE58}"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81360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9C77D-9FC9-43C1-BA4A-8A2AE1F9AE58}"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125887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9C77D-9FC9-43C1-BA4A-8A2AE1F9AE58}"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342678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9C77D-9FC9-43C1-BA4A-8A2AE1F9AE58}"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0700F-8960-4E16-9B82-8D51664B2837}" type="slidenum">
              <a:rPr lang="en-US" smtClean="0"/>
              <a:t>‹#›</a:t>
            </a:fld>
            <a:endParaRPr lang="en-US"/>
          </a:p>
        </p:txBody>
      </p:sp>
    </p:spTree>
    <p:extLst>
      <p:ext uri="{BB962C8B-B14F-4D97-AF65-F5344CB8AC3E}">
        <p14:creationId xmlns:p14="http://schemas.microsoft.com/office/powerpoint/2010/main" val="59077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9C77D-9FC9-43C1-BA4A-8A2AE1F9AE58}" type="datetimeFigureOut">
              <a:rPr lang="en-US" smtClean="0"/>
              <a:t>10/10/2020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0700F-8960-4E16-9B82-8D51664B2837}" type="slidenum">
              <a:rPr lang="en-US" smtClean="0"/>
              <a:t>‹#›</a:t>
            </a:fld>
            <a:endParaRPr lang="en-US"/>
          </a:p>
        </p:txBody>
      </p:sp>
    </p:spTree>
    <p:extLst>
      <p:ext uri="{BB962C8B-B14F-4D97-AF65-F5344CB8AC3E}">
        <p14:creationId xmlns:p14="http://schemas.microsoft.com/office/powerpoint/2010/main" val="311902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Lab 7: The Sampling Distribution of the Sample Mean</a:t>
            </a:r>
          </a:p>
        </p:txBody>
      </p:sp>
      <p:sp>
        <p:nvSpPr>
          <p:cNvPr id="3" name="Subtitle 2"/>
          <p:cNvSpPr>
            <a:spLocks noGrp="1"/>
          </p:cNvSpPr>
          <p:nvPr>
            <p:ph type="subTitle" idx="1"/>
          </p:nvPr>
        </p:nvSpPr>
        <p:spPr/>
        <p:txBody>
          <a:bodyPr/>
          <a:lstStyle/>
          <a:p>
            <a:r>
              <a:rPr lang="en-US" dirty="0"/>
              <a:t>STAT 201: Elementary Statistics</a:t>
            </a:r>
          </a:p>
          <a:p>
            <a:r>
              <a:rPr lang="en-US" dirty="0"/>
              <a:t>Shan Zhong</a:t>
            </a:r>
          </a:p>
        </p:txBody>
      </p:sp>
    </p:spTree>
    <p:extLst>
      <p:ext uri="{BB962C8B-B14F-4D97-AF65-F5344CB8AC3E}">
        <p14:creationId xmlns:p14="http://schemas.microsoft.com/office/powerpoint/2010/main" val="344352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242277"/>
            <a:ext cx="11213123" cy="5934686"/>
          </a:xfrm>
        </p:spPr>
        <p:txBody>
          <a:bodyPr>
            <a:normAutofit/>
          </a:bodyPr>
          <a:lstStyle/>
          <a:p>
            <a:pPr marL="0" indent="0">
              <a:buNone/>
            </a:pPr>
            <a:endParaRPr lang="en-US" dirty="0"/>
          </a:p>
          <a:p>
            <a:r>
              <a:rPr lang="en-US" dirty="0"/>
              <a:t>Uses computer simulations to illustrate theories of sampling distribution of the sample mean.  </a:t>
            </a:r>
          </a:p>
          <a:p>
            <a:pPr marL="0" indent="0">
              <a:buNone/>
            </a:pPr>
            <a:endParaRPr lang="en-US" dirty="0"/>
          </a:p>
          <a:p>
            <a:r>
              <a:rPr lang="en-US" dirty="0"/>
              <a:t>We will create simulations per each of the following distributions:</a:t>
            </a:r>
          </a:p>
          <a:p>
            <a:pPr lvl="1"/>
            <a:r>
              <a:rPr lang="en-US" dirty="0"/>
              <a:t>Exponential</a:t>
            </a:r>
            <a:endParaRPr lang="en-US" i="1" dirty="0"/>
          </a:p>
          <a:p>
            <a:pPr lvl="1"/>
            <a:r>
              <a:rPr lang="en-US" dirty="0"/>
              <a:t>Uniform</a:t>
            </a:r>
          </a:p>
          <a:p>
            <a:pPr lvl="1"/>
            <a:r>
              <a:rPr lang="en-US" dirty="0"/>
              <a:t>Standard Normal</a:t>
            </a:r>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42359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917B5-584E-4949-B2CF-B86CF6A5551D}"/>
              </a:ext>
            </a:extLst>
          </p:cNvPr>
          <p:cNvPicPr>
            <a:picLocks noChangeAspect="1"/>
          </p:cNvPicPr>
          <p:nvPr/>
        </p:nvPicPr>
        <p:blipFill>
          <a:blip r:embed="rId2"/>
          <a:stretch>
            <a:fillRect/>
          </a:stretch>
        </p:blipFill>
        <p:spPr>
          <a:xfrm>
            <a:off x="0" y="319059"/>
            <a:ext cx="12192000" cy="6219881"/>
          </a:xfrm>
          <a:prstGeom prst="rect">
            <a:avLst/>
          </a:prstGeom>
        </p:spPr>
      </p:pic>
    </p:spTree>
    <p:extLst>
      <p:ext uri="{BB962C8B-B14F-4D97-AF65-F5344CB8AC3E}">
        <p14:creationId xmlns:p14="http://schemas.microsoft.com/office/powerpoint/2010/main" val="30250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52D6C5-4044-4494-B9BE-4C1D54ACC5FC}"/>
              </a:ext>
            </a:extLst>
          </p:cNvPr>
          <p:cNvPicPr>
            <a:picLocks noChangeAspect="1"/>
          </p:cNvPicPr>
          <p:nvPr/>
        </p:nvPicPr>
        <p:blipFill>
          <a:blip r:embed="rId2"/>
          <a:stretch>
            <a:fillRect/>
          </a:stretch>
        </p:blipFill>
        <p:spPr>
          <a:xfrm>
            <a:off x="0" y="379708"/>
            <a:ext cx="12192000" cy="6098584"/>
          </a:xfrm>
          <a:prstGeom prst="rect">
            <a:avLst/>
          </a:prstGeom>
        </p:spPr>
      </p:pic>
    </p:spTree>
    <p:extLst>
      <p:ext uri="{BB962C8B-B14F-4D97-AF65-F5344CB8AC3E}">
        <p14:creationId xmlns:p14="http://schemas.microsoft.com/office/powerpoint/2010/main" val="240007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5768E9-D872-4074-AB3C-EA69B5312B92}"/>
              </a:ext>
            </a:extLst>
          </p:cNvPr>
          <p:cNvPicPr>
            <a:picLocks noChangeAspect="1"/>
          </p:cNvPicPr>
          <p:nvPr/>
        </p:nvPicPr>
        <p:blipFill>
          <a:blip r:embed="rId2"/>
          <a:stretch>
            <a:fillRect/>
          </a:stretch>
        </p:blipFill>
        <p:spPr>
          <a:xfrm>
            <a:off x="0" y="339864"/>
            <a:ext cx="12192000" cy="6178271"/>
          </a:xfrm>
          <a:prstGeom prst="rect">
            <a:avLst/>
          </a:prstGeom>
        </p:spPr>
      </p:pic>
    </p:spTree>
    <p:extLst>
      <p:ext uri="{BB962C8B-B14F-4D97-AF65-F5344CB8AC3E}">
        <p14:creationId xmlns:p14="http://schemas.microsoft.com/office/powerpoint/2010/main" val="238410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 the Data in the Third Set of Output we Generated Represents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026" y="1630180"/>
                <a:ext cx="11614392" cy="4868341"/>
              </a:xfrm>
            </p:spPr>
            <p:txBody>
              <a:bodyPr>
                <a:normAutofit lnSpcReduction="10000"/>
              </a:bodyPr>
              <a:lstStyle/>
              <a:p>
                <a:r>
                  <a:rPr lang="en-US" dirty="0"/>
                  <a:t>We started by generating 500 different random samples from the exponential distribution of size  </a:t>
                </a:r>
                <a:r>
                  <a:rPr lang="en-US" b="1" dirty="0">
                    <a:solidFill>
                      <a:srgbClr val="FF0000"/>
                    </a:solidFill>
                  </a:rPr>
                  <a:t>30 (n = 30)</a:t>
                </a:r>
                <a:r>
                  <a:rPr lang="en-US" dirty="0"/>
                  <a:t>.  Then we calculated the sample mean for each of these 500 samples (we have 500 different values for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p>
              <a:p>
                <a:r>
                  <a:rPr lang="en-US" dirty="0"/>
                  <a:t>The histogram we generated tells us what the different values of the statistic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were (not what the data itself in the sample looks like).  Thus, the x-axis should be labeled as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not x.</a:t>
                </a:r>
              </a:p>
              <a:p>
                <a:r>
                  <a:rPr lang="en-US" dirty="0"/>
                  <a:t>Explanation of the mean and standard deviation in tables 7.1-7.3: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the mean of all sample means.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 this is the standard error, the standard deviation of all sample means.</a:t>
                </a:r>
              </a:p>
              <a:p>
                <a:r>
                  <a:rPr lang="en-US" dirty="0"/>
                  <a:t>This is a Sampling Distribution:</a:t>
                </a:r>
              </a:p>
              <a:p>
                <a:pPr lvl="2"/>
                <a:r>
                  <a:rPr lang="en-US" dirty="0"/>
                  <a:t>The distribution of the statistic.  </a:t>
                </a:r>
                <a:endParaRPr lang="en-US" sz="2800" dirty="0"/>
              </a:p>
              <a:p>
                <a:pPr lvl="2"/>
                <a:r>
                  <a:rPr lang="en-US" dirty="0"/>
                  <a:t>The value of the statistic will vary from sample to sample, so we get a distribution of possible values.</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026" y="1630180"/>
                <a:ext cx="11614392" cy="4868341"/>
              </a:xfrm>
              <a:blipFill>
                <a:blip r:embed="rId2"/>
                <a:stretch>
                  <a:fillRect l="-945" t="-2753" r="-1627" b="-375"/>
                </a:stretch>
              </a:blipFill>
            </p:spPr>
            <p:txBody>
              <a:bodyPr/>
              <a:lstStyle/>
              <a:p>
                <a:r>
                  <a:rPr lang="en-US">
                    <a:noFill/>
                  </a:rPr>
                  <a:t> </a:t>
                </a:r>
              </a:p>
            </p:txBody>
          </p:sp>
        </mc:Fallback>
      </mc:AlternateContent>
    </p:spTree>
    <p:extLst>
      <p:ext uri="{BB962C8B-B14F-4D97-AF65-F5344CB8AC3E}">
        <p14:creationId xmlns:p14="http://schemas.microsoft.com/office/powerpoint/2010/main" val="290432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A86D13-8E19-41B4-B074-C66357734A67}"/>
              </a:ext>
            </a:extLst>
          </p:cNvPr>
          <p:cNvPicPr>
            <a:picLocks noChangeAspect="1"/>
          </p:cNvPicPr>
          <p:nvPr/>
        </p:nvPicPr>
        <p:blipFill>
          <a:blip r:embed="rId2"/>
          <a:stretch>
            <a:fillRect/>
          </a:stretch>
        </p:blipFill>
        <p:spPr>
          <a:xfrm>
            <a:off x="0" y="104749"/>
            <a:ext cx="12192000" cy="6648502"/>
          </a:xfrm>
          <a:prstGeom prst="rect">
            <a:avLst/>
          </a:prstGeom>
        </p:spPr>
      </p:pic>
    </p:spTree>
    <p:extLst>
      <p:ext uri="{BB962C8B-B14F-4D97-AF65-F5344CB8AC3E}">
        <p14:creationId xmlns:p14="http://schemas.microsoft.com/office/powerpoint/2010/main" val="156593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Your Output </a:t>
            </a:r>
          </a:p>
        </p:txBody>
      </p:sp>
      <p:sp>
        <p:nvSpPr>
          <p:cNvPr id="3" name="Content Placeholder 2"/>
          <p:cNvSpPr>
            <a:spLocks noGrp="1"/>
          </p:cNvSpPr>
          <p:nvPr>
            <p:ph idx="1"/>
          </p:nvPr>
        </p:nvSpPr>
        <p:spPr>
          <a:xfrm>
            <a:off x="321276" y="1499286"/>
            <a:ext cx="11032524" cy="4677677"/>
          </a:xfrm>
        </p:spPr>
        <p:txBody>
          <a:bodyPr/>
          <a:lstStyle/>
          <a:p>
            <a:r>
              <a:rPr lang="en-US" dirty="0"/>
              <a:t>You will need to have tables 7.1 – 7.3 completed on page 55.</a:t>
            </a:r>
          </a:p>
          <a:p>
            <a:r>
              <a:rPr lang="en-US" dirty="0"/>
              <a:t>You will need copies of the following 9 graphs in a Word Document: </a:t>
            </a:r>
          </a:p>
          <a:p>
            <a:endParaRPr lang="en-US" dirty="0"/>
          </a:p>
          <a:p>
            <a:pPr lvl="1"/>
            <a:r>
              <a:rPr lang="en-US" dirty="0"/>
              <a:t>Exponential Distribution:  Population Distribution, Sampling Distribution (n = 2), Sampling Distribution (n =30). </a:t>
            </a:r>
          </a:p>
          <a:p>
            <a:pPr lvl="1"/>
            <a:r>
              <a:rPr lang="en-US" dirty="0"/>
              <a:t>Uniform  Distribution:  Population Distribution, Sampling Distribution (n = 2), Sampling Distribution (n =30). </a:t>
            </a:r>
          </a:p>
          <a:p>
            <a:pPr lvl="1"/>
            <a:r>
              <a:rPr lang="en-US" dirty="0"/>
              <a:t>Standard Normal Distribution:  Population Distribution, Sampling Distribution (n = 2), Sampling Distribution (n =30). </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4170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99402"/>
            <a:ext cx="9142046" cy="955675"/>
          </a:xfrm>
        </p:spPr>
        <p:txBody>
          <a:bodyPr/>
          <a:lstStyle/>
          <a:p>
            <a:r>
              <a:rPr lang="en-US" dirty="0"/>
              <a:t>Discussion Question Notes</a:t>
            </a:r>
          </a:p>
        </p:txBody>
      </p:sp>
      <p:sp>
        <p:nvSpPr>
          <p:cNvPr id="3" name="Content Placeholder 2"/>
          <p:cNvSpPr>
            <a:spLocks noGrp="1"/>
          </p:cNvSpPr>
          <p:nvPr>
            <p:ph idx="1"/>
          </p:nvPr>
        </p:nvSpPr>
        <p:spPr>
          <a:xfrm>
            <a:off x="226646" y="1055077"/>
            <a:ext cx="11127154" cy="5121886"/>
          </a:xfrm>
        </p:spPr>
        <p:txBody>
          <a:bodyPr>
            <a:normAutofit lnSpcReduction="10000"/>
          </a:bodyPr>
          <a:lstStyle/>
          <a:p>
            <a:r>
              <a:rPr lang="en-US" dirty="0"/>
              <a:t>1. The lab book gives you an overview of the central limit theorem and if you read this information and look at the histograms for n=30 you should be able to answer this question with minimal help.  </a:t>
            </a:r>
            <a:r>
              <a:rPr lang="en-US"/>
              <a:t>(page 51)</a:t>
            </a:r>
            <a:endParaRPr lang="en-US" dirty="0"/>
          </a:p>
          <a:p>
            <a:r>
              <a:rPr lang="en-US" dirty="0"/>
              <a:t>2.  Make sure you notice that the question is only asking about the standard normal population.</a:t>
            </a:r>
          </a:p>
          <a:p>
            <a:r>
              <a:rPr lang="en-US" dirty="0"/>
              <a:t>3. You need to do the calculation and compare it to your findings in table 7.3.  </a:t>
            </a:r>
          </a:p>
          <a:p>
            <a:r>
              <a:rPr lang="en-US" dirty="0"/>
              <a:t>4. This question you may need help with. Look at the original shape and determine if you had to physically rearrange the graph to look normal which would require more work to transform to approximately normal.  Basically if the graph was large blocks and you had to rearrange the blocks into the normal distribution which would require more work.</a:t>
            </a:r>
          </a:p>
          <a:p>
            <a:r>
              <a:rPr lang="en-US" dirty="0"/>
              <a:t>5.  Read the reality check.  </a:t>
            </a:r>
          </a:p>
        </p:txBody>
      </p:sp>
    </p:spTree>
    <p:extLst>
      <p:ext uri="{BB962C8B-B14F-4D97-AF65-F5344CB8AC3E}">
        <p14:creationId xmlns:p14="http://schemas.microsoft.com/office/powerpoint/2010/main" val="206443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456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Lab 7: The Sampling Distribution of the Sample Mean</vt:lpstr>
      <vt:lpstr>PowerPoint Presentation</vt:lpstr>
      <vt:lpstr>PowerPoint Presentation</vt:lpstr>
      <vt:lpstr>PowerPoint Presentation</vt:lpstr>
      <vt:lpstr>PowerPoint Presentation</vt:lpstr>
      <vt:lpstr>Understanding What the Data in the Third Set of Output we Generated Represents</vt:lpstr>
      <vt:lpstr>PowerPoint Presentation</vt:lpstr>
      <vt:lpstr>Generate Your Output </vt:lpstr>
      <vt:lpstr>Discussion Question Notes</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Meeting 10/11</dc:title>
  <dc:creator>Murphy</dc:creator>
  <cp:lastModifiedBy>Zhong Shan</cp:lastModifiedBy>
  <cp:revision>33</cp:revision>
  <cp:lastPrinted>2017-10-17T14:38:09Z</cp:lastPrinted>
  <dcterms:created xsi:type="dcterms:W3CDTF">2016-10-11T14:39:36Z</dcterms:created>
  <dcterms:modified xsi:type="dcterms:W3CDTF">2020-10-11T00:44:02Z</dcterms:modified>
</cp:coreProperties>
</file>