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88DD-84DB-4F56-991A-88A69271D99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9284"/>
            <a:ext cx="9144000" cy="2387600"/>
          </a:xfrm>
        </p:spPr>
        <p:txBody>
          <a:bodyPr/>
          <a:lstStyle/>
          <a:p>
            <a:r>
              <a:rPr lang="en-US" dirty="0"/>
              <a:t>Lab 6: A Binomial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19245"/>
            <a:ext cx="9144000" cy="3623095"/>
          </a:xfrm>
        </p:spPr>
        <p:txBody>
          <a:bodyPr>
            <a:normAutofit fontScale="92500"/>
          </a:bodyPr>
          <a:lstStyle/>
          <a:p>
            <a:r>
              <a:rPr lang="en-US" dirty="0"/>
              <a:t>STAT 201: Elementary Statistics</a:t>
            </a:r>
          </a:p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 Reports will be returned – keep these in case of an issue with the gradebook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9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should have the following :</a:t>
            </a:r>
          </a:p>
          <a:p>
            <a:pPr lvl="1"/>
            <a:r>
              <a:rPr lang="en-US" dirty="0"/>
              <a:t>4 wooden skewers </a:t>
            </a:r>
          </a:p>
          <a:p>
            <a:pPr lvl="1"/>
            <a:r>
              <a:rPr lang="en-US" dirty="0"/>
              <a:t>Bucket of beads </a:t>
            </a:r>
          </a:p>
          <a:p>
            <a:pPr lvl="1"/>
            <a:r>
              <a:rPr lang="en-US" dirty="0"/>
              <a:t>A stopwatch </a:t>
            </a:r>
          </a:p>
        </p:txBody>
      </p:sp>
    </p:spTree>
    <p:extLst>
      <p:ext uri="{BB962C8B-B14F-4D97-AF65-F5344CB8AC3E}">
        <p14:creationId xmlns:p14="http://schemas.microsoft.com/office/powerpoint/2010/main" val="25878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for this Lab : Binomial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922"/>
                <a:ext cx="10515600" cy="496926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binary data (exactly 2 outcomes) then the binomial experiment might be appropriate.   </a:t>
                </a:r>
              </a:p>
              <a:p>
                <a:r>
                  <a:rPr lang="en-US" dirty="0"/>
                  <a:t>A Binomial Experiment:</a:t>
                </a:r>
              </a:p>
              <a:p>
                <a:pPr lvl="1"/>
                <a:r>
                  <a:rPr lang="en-US" dirty="0"/>
                  <a:t>Consists of a predetermined number, n, of repeated trials where each trial has 2 possible outcomes, usually labeled “success” and “failure.”</a:t>
                </a:r>
              </a:p>
              <a:p>
                <a:pPr lvl="1"/>
                <a:r>
                  <a:rPr lang="en-US" dirty="0"/>
                  <a:t>The trials must be identical and independent:</a:t>
                </a:r>
              </a:p>
              <a:p>
                <a:pPr lvl="2"/>
                <a:r>
                  <a:rPr lang="en-US" dirty="0"/>
                  <a:t>Therefore, the probability of success on any trial is the same and the outcome of one trial does not affect the outcome of other trials.  </a:t>
                </a:r>
              </a:p>
              <a:p>
                <a:pPr lvl="1"/>
                <a:r>
                  <a:rPr lang="en-US" dirty="0"/>
                  <a:t>Let X = # of successes observed during the n trials. </a:t>
                </a:r>
              </a:p>
              <a:p>
                <a:r>
                  <a:rPr lang="en-US" dirty="0"/>
                  <a:t>(Theoretical) Mean of binomial distribution: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(Theoretical) Standard deviation of binomial distribution: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Probability of a binomial distribution: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922"/>
                <a:ext cx="10515600" cy="4969265"/>
              </a:xfrm>
              <a:blipFill>
                <a:blip r:embed="rId2"/>
                <a:stretch>
                  <a:fillRect l="-928" t="-245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12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up of the “Game”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526650"/>
            <a:ext cx="10995991" cy="4650313"/>
          </a:xfrm>
        </p:spPr>
        <p:txBody>
          <a:bodyPr/>
          <a:lstStyle/>
          <a:p>
            <a:r>
              <a:rPr lang="en-US" dirty="0"/>
              <a:t>The producers of a game show want 80% of competitors to be able to complete a task.  </a:t>
            </a:r>
          </a:p>
          <a:p>
            <a:r>
              <a:rPr lang="en-US" dirty="0"/>
              <a:t>Assume our class represents a random sample (it doesn’t but we are assuming it does).  </a:t>
            </a:r>
          </a:p>
          <a:p>
            <a:r>
              <a:rPr lang="en-US" dirty="0"/>
              <a:t>Each student will attempt the task.  </a:t>
            </a:r>
          </a:p>
          <a:p>
            <a:r>
              <a:rPr lang="en-US" dirty="0"/>
              <a:t>Question:  Based on the experiment, the producers would like to know if there is evidence that less than 80% will complete the task.  </a:t>
            </a:r>
          </a:p>
        </p:txBody>
      </p:sp>
    </p:spTree>
    <p:extLst>
      <p:ext uri="{BB962C8B-B14F-4D97-AF65-F5344CB8AC3E}">
        <p14:creationId xmlns:p14="http://schemas.microsoft.com/office/powerpoint/2010/main" val="314691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47" y="0"/>
            <a:ext cx="9045271" cy="834887"/>
          </a:xfrm>
        </p:spPr>
        <p:txBody>
          <a:bodyPr/>
          <a:lstStyle/>
          <a:p>
            <a:r>
              <a:rPr lang="en-US" dirty="0"/>
              <a:t>The Challenge (Data collection)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47" y="755374"/>
            <a:ext cx="11454516" cy="59237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student will have 60 seconds to complete the task (I will keep time) and you have 3 attempts to successfully complete the task.  Once you are successful you do not need to do the other attempts.  </a:t>
            </a:r>
          </a:p>
          <a:p>
            <a:r>
              <a:rPr lang="en-US" dirty="0"/>
              <a:t>Setting up the skewer:</a:t>
            </a:r>
          </a:p>
          <a:p>
            <a:pPr lvl="1"/>
            <a:r>
              <a:rPr lang="en-US" dirty="0"/>
              <a:t>Hold the skewer vertically (placing fingers at the bottom so the beads don’t fall off).  Pointed end of the skewer at top.  </a:t>
            </a:r>
          </a:p>
          <a:p>
            <a:pPr lvl="1"/>
            <a:r>
              <a:rPr lang="en-US" dirty="0"/>
              <a:t>Place a uniquely colored bead on the skewer and then place 21 beads of another color on the skewer.  </a:t>
            </a:r>
          </a:p>
          <a:p>
            <a:pPr lvl="1"/>
            <a:r>
              <a:rPr lang="en-US" dirty="0"/>
              <a:t>21 beads of the same color on top of a bead of a different color.   </a:t>
            </a:r>
          </a:p>
          <a:p>
            <a:r>
              <a:rPr lang="en-US" dirty="0"/>
              <a:t>When I say go: </a:t>
            </a:r>
          </a:p>
          <a:p>
            <a:pPr lvl="1"/>
            <a:r>
              <a:rPr lang="en-US" dirty="0"/>
              <a:t>Remove the top bead and place it on the bottom of the skewer.   </a:t>
            </a:r>
          </a:p>
          <a:p>
            <a:pPr lvl="1"/>
            <a:r>
              <a:rPr lang="en-US" dirty="0"/>
              <a:t>Keep moving the beads one at a time until the uniquely colored bead is on top or time is up.   </a:t>
            </a:r>
          </a:p>
          <a:p>
            <a:pPr lvl="1"/>
            <a:r>
              <a:rPr lang="en-US" dirty="0"/>
              <a:t>When time is up count the number of beads you were able to move.   (The number under your uniquely colored bead).  </a:t>
            </a:r>
          </a:p>
          <a:p>
            <a:pPr lvl="1"/>
            <a:r>
              <a:rPr lang="en-US" dirty="0"/>
              <a:t>Record your number in table 6.1 page 47.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were successful in moving all beads (the uniquely colored bead was on top) then you are done, if not then we try again.   </a:t>
            </a:r>
          </a:p>
        </p:txBody>
      </p:sp>
    </p:spTree>
    <p:extLst>
      <p:ext uri="{BB962C8B-B14F-4D97-AF65-F5344CB8AC3E}">
        <p14:creationId xmlns:p14="http://schemas.microsoft.com/office/powerpoint/2010/main" val="323442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65" y="395798"/>
            <a:ext cx="10956235" cy="5882765"/>
          </a:xfrm>
        </p:spPr>
        <p:txBody>
          <a:bodyPr/>
          <a:lstStyle/>
          <a:p>
            <a:r>
              <a:rPr lang="en-US" dirty="0"/>
              <a:t>Each student needs to fill out the last two columns in table 6.1:</a:t>
            </a:r>
          </a:p>
          <a:p>
            <a:pPr lvl="1"/>
            <a:r>
              <a:rPr lang="en-US" dirty="0"/>
              <a:t>Maximum number of beads moved in any one attempt.</a:t>
            </a:r>
          </a:p>
          <a:p>
            <a:pPr lvl="1"/>
            <a:r>
              <a:rPr lang="en-US" dirty="0"/>
              <a:t>Outcome.  </a:t>
            </a:r>
          </a:p>
          <a:p>
            <a:r>
              <a:rPr lang="en-US" dirty="0"/>
              <a:t>Class Results: each student must tell me the maximum number of beads moved and the outcome (success or failure).  </a:t>
            </a:r>
          </a:p>
          <a:p>
            <a:pPr lvl="1"/>
            <a:r>
              <a:rPr lang="en-US" dirty="0"/>
              <a:t>Enter class results in Table 6.2 page 47.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32" y="110684"/>
            <a:ext cx="11923643" cy="1050206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 to answer questions (I will print one for each student).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261" y="1160890"/>
            <a:ext cx="6613291" cy="58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7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34" y="94782"/>
            <a:ext cx="10007379" cy="851424"/>
          </a:xfrm>
        </p:spPr>
        <p:txBody>
          <a:bodyPr/>
          <a:lstStyle/>
          <a:p>
            <a:r>
              <a:rPr lang="en-US" dirty="0"/>
              <a:t>Question Reference: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534" y="763325"/>
                <a:ext cx="11553466" cy="5413638"/>
              </a:xfrm>
            </p:spPr>
            <p:txBody>
              <a:bodyPr/>
              <a:lstStyle/>
              <a:p>
                <a:r>
                  <a:rPr lang="en-US" dirty="0"/>
                  <a:t>(Theoretical) Mean of binomial distribution: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(Theoretical) Standard deviation of binomial distribution: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Probability of a binomial distribution: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Reality Check questions:</a:t>
                </a:r>
              </a:p>
              <a:p>
                <a:pPr lvl="1"/>
                <a:r>
                  <a:rPr lang="en-US" dirty="0"/>
                  <a:t>Need to recognize that n = 19 (total number of babies born).  </a:t>
                </a:r>
              </a:p>
              <a:p>
                <a:pPr lvl="1"/>
                <a:r>
                  <a:rPr lang="en-US" dirty="0"/>
                  <a:t>9a.  It is basically asking if P(X=19) is the lowest probability?  Illustrate your answer by calculating other probabilities X=18, X=17, X=16, ….</a:t>
                </a:r>
              </a:p>
              <a:p>
                <a:pPr lvl="1"/>
                <a:r>
                  <a:rPr lang="en-US" dirty="0"/>
                  <a:t>9b.  Think of what your value of X is for both situations.  Remember X = number of boys born.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534" y="763325"/>
                <a:ext cx="11553466" cy="5413638"/>
              </a:xfrm>
              <a:blipFill rotWithShape="0">
                <a:blip r:embed="rId2"/>
                <a:stretch>
                  <a:fillRect l="-94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3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705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Lab 6: A Binomial Experiment</vt:lpstr>
      <vt:lpstr>Materials Needed for this lab  </vt:lpstr>
      <vt:lpstr>Concepts for this Lab : Binomial</vt:lpstr>
      <vt:lpstr>The Set up of the “Game”</vt:lpstr>
      <vt:lpstr>The Challenge (Data collection) </vt:lpstr>
      <vt:lpstr>PowerPoint Presentation</vt:lpstr>
      <vt:lpstr>Histogram to answer questions (I will print one for each student). </vt:lpstr>
      <vt:lpstr>Question Reference: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6: A Binomial Experiment</dc:title>
  <dc:creator>Murphy</dc:creator>
  <cp:lastModifiedBy>ZHONG, SHAN</cp:lastModifiedBy>
  <cp:revision>16</cp:revision>
  <dcterms:created xsi:type="dcterms:W3CDTF">2016-10-04T14:30:20Z</dcterms:created>
  <dcterms:modified xsi:type="dcterms:W3CDTF">2019-10-15T05:28:11Z</dcterms:modified>
</cp:coreProperties>
</file>