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65" r:id="rId3"/>
    <p:sldId id="260" r:id="rId4"/>
    <p:sldId id="266" r:id="rId5"/>
    <p:sldId id="261" r:id="rId6"/>
    <p:sldId id="267" r:id="rId7"/>
    <p:sldId id="268" r:id="rId8"/>
    <p:sldId id="269" r:id="rId9"/>
    <p:sldId id="263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8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828497-B133-47ED-BB19-42F4D3E0744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894396-3E3A-4455-952E-E7583D13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3228-FF70-4911-9C29-93CE4A8BFC9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420" y="21729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Lab 3: Variability Due to the Measuring Instrument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6130" y="2715630"/>
            <a:ext cx="10353870" cy="3685170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Sign In by your Name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 Sit at any of the seats and the table you were assigned.</a:t>
            </a:r>
          </a:p>
          <a:p>
            <a:pPr marL="914400" lvl="1" indent="-457200">
              <a:buAutoNum type="arabicPeriod"/>
            </a:pPr>
            <a:endParaRPr lang="en-US" sz="3000" dirty="0">
              <a:solidFill>
                <a:srgbClr val="0070C0"/>
              </a:solidFill>
            </a:endParaRP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Graded Lab 2 Reports will be returned – keep these in case of an issue with the gradebook</a:t>
            </a:r>
          </a:p>
        </p:txBody>
      </p:sp>
    </p:spTree>
    <p:extLst>
      <p:ext uri="{BB962C8B-B14F-4D97-AF65-F5344CB8AC3E}">
        <p14:creationId xmlns:p14="http://schemas.microsoft.com/office/powerpoint/2010/main" val="413551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Needed for This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table should have the following:</a:t>
            </a:r>
          </a:p>
          <a:p>
            <a:pPr lvl="1"/>
            <a:r>
              <a:rPr lang="en-US" dirty="0"/>
              <a:t>A container of beads.</a:t>
            </a:r>
          </a:p>
          <a:p>
            <a:pPr lvl="1"/>
            <a:r>
              <a:rPr lang="en-US" dirty="0"/>
              <a:t>A Measuring Cup that measures 1 cup.</a:t>
            </a:r>
          </a:p>
          <a:p>
            <a:pPr lvl="1"/>
            <a:r>
              <a:rPr lang="en-US" dirty="0"/>
              <a:t>A Measuring Cup that measures 1/3 cup.</a:t>
            </a:r>
          </a:p>
          <a:p>
            <a:pPr lvl="1"/>
            <a:r>
              <a:rPr lang="en-US" dirty="0"/>
              <a:t>A plastic container to weigh the beads in.</a:t>
            </a:r>
          </a:p>
          <a:p>
            <a:pPr lvl="1"/>
            <a:r>
              <a:rPr lang="en-US" dirty="0"/>
              <a:t>A scale.  </a:t>
            </a:r>
          </a:p>
        </p:txBody>
      </p:sp>
    </p:spTree>
    <p:extLst>
      <p:ext uri="{BB962C8B-B14F-4D97-AF65-F5344CB8AC3E}">
        <p14:creationId xmlns:p14="http://schemas.microsoft.com/office/powerpoint/2010/main" val="365707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Needed for Lab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6613" y="1287624"/>
                <a:ext cx="11167188" cy="4889339"/>
              </a:xfrm>
            </p:spPr>
            <p:txBody>
              <a:bodyPr/>
              <a:lstStyle/>
              <a:p>
                <a:r>
                  <a:rPr lang="en-US" dirty="0"/>
                  <a:t>Variability in Quantitative Data:</a:t>
                </a:r>
              </a:p>
              <a:p>
                <a:pPr lvl="1"/>
                <a:r>
                  <a:rPr lang="en-US" dirty="0"/>
                  <a:t>Measures how different the values are for a given variable.   </a:t>
                </a:r>
              </a:p>
              <a:p>
                <a:pPr lvl="1"/>
                <a:r>
                  <a:rPr lang="en-US" dirty="0"/>
                  <a:t>It is important to know not only what  a typical value is for a variable (mean or median) but how much the data is scattered away from that typical value.  </a:t>
                </a:r>
              </a:p>
              <a:p>
                <a:pPr lvl="1"/>
                <a:r>
                  <a:rPr lang="en-US" dirty="0"/>
                  <a:t>The smaller the variability (scattering from the center) the mores consistent the data is).</a:t>
                </a:r>
              </a:p>
              <a:p>
                <a:r>
                  <a:rPr lang="en-US" dirty="0"/>
                  <a:t>Standard Deviation:</a:t>
                </a:r>
              </a:p>
              <a:p>
                <a:pPr lvl="1"/>
                <a:r>
                  <a:rPr lang="en-US" dirty="0"/>
                  <a:t>The average distance values from the mean. 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3"/>
                <a:endParaRPr lang="en-US" dirty="0"/>
              </a:p>
              <a:p>
                <a:pPr marL="1371600" lvl="3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613" y="1287624"/>
                <a:ext cx="11167188" cy="4889339"/>
              </a:xfrm>
              <a:blipFill rotWithShape="0">
                <a:blip r:embed="rId2"/>
                <a:stretch>
                  <a:fillRect l="-983" t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52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0"/>
            <a:ext cx="11213841" cy="776288"/>
          </a:xfrm>
        </p:spPr>
        <p:txBody>
          <a:bodyPr/>
          <a:lstStyle/>
          <a:p>
            <a:r>
              <a:rPr lang="en-US" dirty="0"/>
              <a:t>Concepts Needed for Lab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9918" y="933061"/>
                <a:ext cx="11073882" cy="5243902"/>
              </a:xfrm>
            </p:spPr>
            <p:txBody>
              <a:bodyPr/>
              <a:lstStyle/>
              <a:p>
                <a:r>
                  <a:rPr lang="en-US" dirty="0"/>
                  <a:t>Measures of Position:</a:t>
                </a:r>
              </a:p>
              <a:p>
                <a:pPr lvl="1"/>
                <a:r>
                  <a:rPr lang="en-US" dirty="0"/>
                  <a:t>Five Number Summary:</a:t>
                </a:r>
              </a:p>
              <a:p>
                <a:pPr lvl="2"/>
                <a:r>
                  <a:rPr lang="en-US" dirty="0"/>
                  <a:t>Min = smallest number.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1</a:t>
                </a:r>
                <a:r>
                  <a:rPr lang="en-US" baseline="30000" dirty="0"/>
                  <a:t>st</a:t>
                </a:r>
                <a:r>
                  <a:rPr lang="en-US" dirty="0"/>
                  <a:t> quartile.  The value such that 25% of the data is below it and 75% of the data is above it.  (find the middle number of the first half of the ordered dataset)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2</a:t>
                </a:r>
                <a:r>
                  <a:rPr lang="en-US" baseline="30000" dirty="0"/>
                  <a:t>nd</a:t>
                </a:r>
                <a:r>
                  <a:rPr lang="en-US" dirty="0"/>
                  <a:t> quartile = median.  The value such that 50% of the data is below it and 50% of the data is above it.  (find the middle number in the ordered dataset.)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= 3</a:t>
                </a:r>
                <a:r>
                  <a:rPr lang="en-US" baseline="30000" dirty="0"/>
                  <a:t>rd</a:t>
                </a:r>
                <a:r>
                  <a:rPr lang="en-US" dirty="0"/>
                  <a:t> quartile.  The value such that 75% of the data is below it and 25% of the data is above it.  (find the middle number of the second half of the ordered dataset).</a:t>
                </a:r>
              </a:p>
              <a:p>
                <a:pPr lvl="2"/>
                <a:r>
                  <a:rPr lang="en-US" dirty="0"/>
                  <a:t>Max = largest number.</a:t>
                </a:r>
              </a:p>
              <a:p>
                <a:pPr lvl="1"/>
                <a:r>
                  <a:rPr lang="en-US" dirty="0"/>
                  <a:t>Boxplot: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8" y="933061"/>
                <a:ext cx="11073882" cy="5243902"/>
              </a:xfrm>
              <a:blipFill rotWithShape="0">
                <a:blip r:embed="rId2"/>
                <a:stretch>
                  <a:fillRect l="-991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42" y="4245040"/>
            <a:ext cx="6781800" cy="140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7240" y="576940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11240" y="571966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40" y="5719665"/>
                <a:ext cx="137160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8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2130" y="5712074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130" y="5712074"/>
                <a:ext cx="13716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8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14426" y="57120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23278" y="571966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78" y="5719665"/>
                <a:ext cx="13716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8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2901042" y="5561045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62364" y="5541934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020576" y="5541934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443105" y="5526362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097732" y="5522823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0" y="0"/>
            <a:ext cx="11204510" cy="944239"/>
          </a:xfrm>
        </p:spPr>
        <p:txBody>
          <a:bodyPr/>
          <a:lstStyle/>
          <a:p>
            <a:r>
              <a:rPr lang="en-US" dirty="0"/>
              <a:t>Data Collection for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0" y="774442"/>
            <a:ext cx="9218645" cy="5934268"/>
          </a:xfrm>
        </p:spPr>
        <p:txBody>
          <a:bodyPr>
            <a:normAutofit/>
          </a:bodyPr>
          <a:lstStyle/>
          <a:p>
            <a:r>
              <a:rPr lang="en-US" dirty="0"/>
              <a:t>Each lab table will collect their own set of data.  </a:t>
            </a:r>
          </a:p>
          <a:p>
            <a:r>
              <a:rPr lang="en-US" dirty="0"/>
              <a:t>10 measurements will be taken with both measuring tools:</a:t>
            </a:r>
          </a:p>
          <a:p>
            <a:pPr lvl="1"/>
            <a:r>
              <a:rPr lang="en-US" dirty="0"/>
              <a:t>10 measurements will be taken with the 1 cup measuring cup.</a:t>
            </a:r>
          </a:p>
          <a:p>
            <a:pPr lvl="1"/>
            <a:r>
              <a:rPr lang="en-US" dirty="0"/>
              <a:t>10 measurements will be taken with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– 1/3 cup measuring cups.  </a:t>
            </a:r>
          </a:p>
        </p:txBody>
      </p:sp>
    </p:spTree>
    <p:extLst>
      <p:ext uri="{BB962C8B-B14F-4D97-AF65-F5344CB8AC3E}">
        <p14:creationId xmlns:p14="http://schemas.microsoft.com/office/powerpoint/2010/main" val="116447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0" y="0"/>
            <a:ext cx="11204510" cy="944239"/>
          </a:xfrm>
        </p:spPr>
        <p:txBody>
          <a:bodyPr/>
          <a:lstStyle/>
          <a:p>
            <a:r>
              <a:rPr lang="en-US" dirty="0"/>
              <a:t>Data Collection for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0" y="944238"/>
            <a:ext cx="8276253" cy="5764471"/>
          </a:xfrm>
        </p:spPr>
        <p:txBody>
          <a:bodyPr>
            <a:normAutofit/>
          </a:bodyPr>
          <a:lstStyle/>
          <a:p>
            <a:r>
              <a:rPr lang="en-US" dirty="0"/>
              <a:t>Step 1:  Randomize the order of the measurement tool:</a:t>
            </a:r>
          </a:p>
          <a:p>
            <a:pPr lvl="1"/>
            <a:r>
              <a:rPr lang="en-US" i="1" dirty="0"/>
              <a:t>We don’t want to do all 10 measurements with the 1 cup measuring cup and then all 10 measurements with the 1/3 measuring cup. </a:t>
            </a:r>
          </a:p>
          <a:p>
            <a:pPr lvl="2"/>
            <a:r>
              <a:rPr lang="en-US" i="1" dirty="0"/>
              <a:t>Think about why we want to randomize the order – this is question #6.  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Open the random_number_generator.xlsx excel sheet to generate random numbers.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Fill in the variable column in Table 3.</a:t>
            </a:r>
            <a:r>
              <a:rPr lang="en-US" altLang="zh-CN" dirty="0"/>
              <a:t>2</a:t>
            </a:r>
            <a:r>
              <a:rPr lang="en-US" dirty="0"/>
              <a:t> on page </a:t>
            </a:r>
            <a:r>
              <a:rPr lang="en-US" altLang="zh-CN" dirty="0"/>
              <a:t>19</a:t>
            </a:r>
          </a:p>
          <a:p>
            <a:pPr lvl="1"/>
            <a:r>
              <a:rPr lang="en-US" altLang="zh-CN" dirty="0"/>
              <a:t>On Page 20, Enter your Randomized Sequence(One and Thirds) in the variable column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6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for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2" y="1352939"/>
            <a:ext cx="11017898" cy="4824024"/>
          </a:xfrm>
        </p:spPr>
        <p:txBody>
          <a:bodyPr/>
          <a:lstStyle/>
          <a:p>
            <a:r>
              <a:rPr lang="en-US" dirty="0"/>
              <a:t>Step 2:  Following the order in column Variable in Table 3.3 on page 20 take the measurements.  </a:t>
            </a:r>
          </a:p>
          <a:p>
            <a:pPr lvl="1"/>
            <a:r>
              <a:rPr lang="en-US" dirty="0"/>
              <a:t>Place the empty plastic container on the scale and zero the scale. 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Take the appropriate measuring tool (either 1 cup or 1/3 cup measuring cups) and scope out beads to fill the measuring tool.  Then pour the beads into the plastic container on the scale.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Record the weight (in grams) for 1 cup measurements in table 3.3,</a:t>
            </a:r>
            <a:r>
              <a:rPr lang="en-US" altLang="zh-CN" dirty="0"/>
              <a:t> on page 20.</a:t>
            </a:r>
            <a:r>
              <a:rPr lang="en-US" dirty="0"/>
              <a:t> (under column weight(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))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Make sure you scoop </a:t>
            </a:r>
            <a:r>
              <a:rPr lang="en-US" i="1" dirty="0">
                <a:solidFill>
                  <a:srgbClr val="FF0000"/>
                </a:solidFill>
              </a:rPr>
              <a:t>3</a:t>
            </a:r>
            <a:r>
              <a:rPr lang="en-US" i="1" dirty="0"/>
              <a:t> 1/3 cups when you are doing the THIRDS.  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5394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8" y="102637"/>
            <a:ext cx="11176518" cy="916247"/>
          </a:xfrm>
        </p:spPr>
        <p:txBody>
          <a:bodyPr/>
          <a:lstStyle/>
          <a:p>
            <a:r>
              <a:rPr lang="en-US" dirty="0"/>
              <a:t>Data Analysis for Lab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935" y="895739"/>
                <a:ext cx="11756571" cy="57569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Two separate analyzes will be done:</a:t>
                </a:r>
              </a:p>
              <a:p>
                <a:pPr lvl="1"/>
                <a:r>
                  <a:rPr lang="en-US" dirty="0"/>
                  <a:t>1.  Using the 1 cup measurements.</a:t>
                </a:r>
              </a:p>
              <a:p>
                <a:pPr lvl="1"/>
                <a:r>
                  <a:rPr lang="en-US" dirty="0"/>
                  <a:t>2.  Using the 1/3 cup measurements.   </a:t>
                </a:r>
              </a:p>
              <a:p>
                <a:r>
                  <a:rPr lang="en-US" dirty="0"/>
                  <a:t>Calculate the following numerical summaries for both measuring tools:</a:t>
                </a:r>
              </a:p>
              <a:p>
                <a:pPr lvl="1"/>
                <a:r>
                  <a:rPr lang="en-US" i="1" dirty="0">
                    <a:solidFill>
                      <a:srgbClr val="FF0000"/>
                    </a:solidFill>
                  </a:rPr>
                  <a:t>All calculations should be done by hand (you will have to do it on the exam by hand) </a:t>
                </a:r>
                <a:r>
                  <a:rPr lang="en-US" i="1" dirty="0"/>
                  <a:t>and the following must be filled in Figure 3.1; Table 3.4; Table 3.5; Table 3.6.</a:t>
                </a:r>
              </a:p>
              <a:p>
                <a:pPr lvl="1"/>
                <a:r>
                  <a:rPr lang="en-US" dirty="0"/>
                  <a:t>Mean: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nary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Add together all values and divide by the sample size (10).  </a:t>
                </a:r>
              </a:p>
              <a:p>
                <a:pPr lvl="1"/>
                <a:r>
                  <a:rPr lang="en-US" dirty="0"/>
                  <a:t>5 # summary: </a:t>
                </a:r>
                <a:r>
                  <a:rPr lang="en-US" dirty="0">
                    <a:solidFill>
                      <a:srgbClr val="FF0000"/>
                    </a:solidFill>
                  </a:rPr>
                  <a:t>( you draw it by hand) (calculate it by hand then check it!)</a:t>
                </a:r>
              </a:p>
              <a:p>
                <a:pPr lvl="2"/>
                <a:r>
                  <a:rPr lang="en-US" dirty="0"/>
                  <a:t>Minimum, Quartiles, and Maximum.  </a:t>
                </a:r>
              </a:p>
              <a:p>
                <a:pPr lvl="2"/>
                <a:r>
                  <a:rPr lang="en-US" dirty="0"/>
                  <a:t>Use this to draw the boxplot.</a:t>
                </a:r>
              </a:p>
              <a:p>
                <a:pPr lvl="1"/>
                <a:r>
                  <a:rPr lang="en-US" dirty="0"/>
                  <a:t>Standard deviation: </a:t>
                </a:r>
                <a:r>
                  <a:rPr lang="en-US" dirty="0">
                    <a:solidFill>
                      <a:srgbClr val="FF0000"/>
                    </a:solidFill>
                  </a:rPr>
                  <a:t>(You should know how to do it by hand)</a:t>
                </a:r>
              </a:p>
              <a:p>
                <a:pPr lvl="2"/>
                <a:r>
                  <a:rPr lang="en-US" dirty="0"/>
                  <a:t>Use Tables 3.4 and 3.5 to help you do this by hand.   Column 1 is simply the measurements given (found in Table 3.3).  Column 2 is each value minus the mean.  Column 3 is the value in Column 2 squared.  The last row is the sum of the columns.   </a:t>
                </a:r>
              </a:p>
              <a:p>
                <a:pPr lvl="2"/>
                <a:r>
                  <a:rPr lang="en-US" dirty="0"/>
                  <a:t>Use the formula given to calculate the standard deviation.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935" y="895739"/>
                <a:ext cx="11756571" cy="5756988"/>
              </a:xfrm>
              <a:blipFill>
                <a:blip r:embed="rId2"/>
                <a:stretch>
                  <a:fillRect l="-934" t="-2436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32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5" y="74645"/>
            <a:ext cx="11251163" cy="654990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you Leave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65" y="729635"/>
            <a:ext cx="11120535" cy="5447328"/>
          </a:xfrm>
        </p:spPr>
        <p:txBody>
          <a:bodyPr>
            <a:normAutofit/>
          </a:bodyPr>
          <a:lstStyle/>
          <a:p>
            <a:r>
              <a:rPr lang="en-US" sz="3000" dirty="0"/>
              <a:t>Turn in pages 19-23 from the lab book (you can leave page 19 blank)  </a:t>
            </a:r>
            <a:r>
              <a:rPr lang="en-US" sz="3000" i="1" dirty="0"/>
              <a:t>Everyone needs to turn in their own work</a:t>
            </a:r>
            <a:r>
              <a:rPr lang="en-US" sz="3000" dirty="0"/>
              <a:t>.</a:t>
            </a:r>
          </a:p>
          <a:p>
            <a:pPr lvl="1"/>
            <a:r>
              <a:rPr lang="en-US" sz="3000" dirty="0"/>
              <a:t>Make sure all tables and figures are filled in on pages 20 – 21.  </a:t>
            </a:r>
          </a:p>
          <a:p>
            <a:pPr lvl="1"/>
            <a:r>
              <a:rPr lang="en-US" sz="3000" dirty="0"/>
              <a:t>Make sure you answer all questions completely.</a:t>
            </a:r>
          </a:p>
          <a:p>
            <a:pPr lvl="2"/>
            <a:r>
              <a:rPr lang="en-US" sz="3000" dirty="0"/>
              <a:t>If it says explain then you need to justify your answer using something from the analysis.  </a:t>
            </a:r>
          </a:p>
          <a:p>
            <a:pPr lvl="2"/>
            <a:r>
              <a:rPr lang="en-US" sz="3000" dirty="0"/>
              <a:t>Reality Check question is in reference to the Reality Check box on page 17.</a:t>
            </a:r>
          </a:p>
        </p:txBody>
      </p:sp>
    </p:spTree>
    <p:extLst>
      <p:ext uri="{BB962C8B-B14F-4D97-AF65-F5344CB8AC3E}">
        <p14:creationId xmlns:p14="http://schemas.microsoft.com/office/powerpoint/2010/main" val="224003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907</Words>
  <Application>Microsoft Office PowerPoint</Application>
  <PresentationFormat>宽屏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Lab 3: Variability Due to the Measuring Instrument</vt:lpstr>
      <vt:lpstr>Materials Needed for This Lab</vt:lpstr>
      <vt:lpstr>Concepts Needed for Lab 3</vt:lpstr>
      <vt:lpstr>Concepts Needed for Lab 3</vt:lpstr>
      <vt:lpstr>Data Collection for Lab 3</vt:lpstr>
      <vt:lpstr>Data Collection for Lab 3</vt:lpstr>
      <vt:lpstr>Data Collection for Lab 3</vt:lpstr>
      <vt:lpstr>Data Analysis for Lab 3</vt:lpstr>
      <vt:lpstr>Before you Leave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Exploring Data with Graphical Displays and Numerical Summaries</dc:title>
  <dc:creator>Murphy</dc:creator>
  <cp:lastModifiedBy>Zhong Shan</cp:lastModifiedBy>
  <cp:revision>30</cp:revision>
  <cp:lastPrinted>2019-01-10T15:02:02Z</cp:lastPrinted>
  <dcterms:created xsi:type="dcterms:W3CDTF">2019-01-10T13:46:49Z</dcterms:created>
  <dcterms:modified xsi:type="dcterms:W3CDTF">2019-09-04T03:10:04Z</dcterms:modified>
</cp:coreProperties>
</file>