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72" y="8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7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2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9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8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5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1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45-7B35-486D-9C79-5BF0BD04FB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6045-7B35-486D-9C79-5BF0BD04FB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861E6-6EBB-4FAE-B73D-0BA55FD5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9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1577" y="659026"/>
            <a:ext cx="9440563" cy="3196281"/>
          </a:xfrm>
        </p:spPr>
        <p:txBody>
          <a:bodyPr>
            <a:normAutofit fontScale="90000"/>
          </a:bodyPr>
          <a:lstStyle/>
          <a:p>
            <a:r>
              <a:rPr lang="en-US" dirty="0"/>
              <a:t>Lab 2: Exploring Data with Graphical Displays and Numerical Summaries</a:t>
            </a:r>
            <a:br>
              <a:rPr lang="en-US" dirty="0"/>
            </a:br>
            <a:r>
              <a:rPr lang="en-US" dirty="0"/>
              <a:t>“Got Data”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32914"/>
            <a:ext cx="9144000" cy="1655762"/>
          </a:xfrm>
        </p:spPr>
        <p:txBody>
          <a:bodyPr/>
          <a:lstStyle/>
          <a:p>
            <a:r>
              <a:rPr lang="en-US" dirty="0"/>
              <a:t>STAT 201: Elementary Statistics</a:t>
            </a:r>
          </a:p>
          <a:p>
            <a:r>
              <a:rPr lang="en-US" altLang="zh-CN" dirty="0"/>
              <a:t>Shan Zhong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8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738"/>
          </a:xfrm>
        </p:spPr>
        <p:txBody>
          <a:bodyPr/>
          <a:lstStyle/>
          <a:p>
            <a:r>
              <a:rPr lang="en-US" dirty="0"/>
              <a:t>Introduction to the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0864"/>
            <a:ext cx="10515600" cy="50860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purpose of this lab is to get familiar with working with the data in </a:t>
            </a:r>
            <a:r>
              <a:rPr lang="en-US" dirty="0" err="1"/>
              <a:t>StatCrunch</a:t>
            </a:r>
            <a:r>
              <a:rPr lang="en-US" dirty="0"/>
              <a:t>.  </a:t>
            </a:r>
          </a:p>
          <a:p>
            <a:r>
              <a:rPr lang="en-US" dirty="0"/>
              <a:t>This lab illustrates how software can be used to work with large amounts of data.  </a:t>
            </a:r>
          </a:p>
          <a:p>
            <a:r>
              <a:rPr lang="en-US" dirty="0"/>
              <a:t>We are going to be working with the data that has been created from the survey that all 201 students were asked to complete.   </a:t>
            </a:r>
          </a:p>
          <a:p>
            <a:r>
              <a:rPr lang="en-US" dirty="0"/>
              <a:t>We are going to use this data to create graphs and make observations from these graphs.   </a:t>
            </a:r>
          </a:p>
          <a:p>
            <a:pPr lvl="1"/>
            <a:r>
              <a:rPr lang="en-US" dirty="0"/>
              <a:t>Table 2.1 is a good reference for which types of graphs can be used with each type of data (categorical vs quantitative).  </a:t>
            </a:r>
          </a:p>
          <a:p>
            <a:r>
              <a:rPr lang="en-US" dirty="0"/>
              <a:t>We are going to create numerical summaries using this data. </a:t>
            </a:r>
          </a:p>
          <a:p>
            <a:pPr lvl="1"/>
            <a:r>
              <a:rPr lang="en-US" dirty="0"/>
              <a:t>Table 2.1 is a good reference for which types of numerical summaries can be used with each type of data (categorical vs quantitative).</a:t>
            </a:r>
          </a:p>
        </p:txBody>
      </p:sp>
    </p:spTree>
    <p:extLst>
      <p:ext uri="{BB962C8B-B14F-4D97-AF65-F5344CB8AC3E}">
        <p14:creationId xmlns:p14="http://schemas.microsoft.com/office/powerpoint/2010/main" val="213842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/>
          <a:lstStyle/>
          <a:p>
            <a:r>
              <a:rPr lang="en-US" dirty="0"/>
              <a:t>Categorical vs Quantitative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948"/>
            <a:ext cx="10515600" cy="5054015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/>
              <a:t>1.  Categorical variables:</a:t>
            </a:r>
            <a:endParaRPr lang="en-US" sz="3200" dirty="0"/>
          </a:p>
          <a:p>
            <a:pPr lvl="2"/>
            <a:r>
              <a:rPr lang="en-US" dirty="0"/>
              <a:t>Each observation belongs to one of a set of distinct categories.  </a:t>
            </a:r>
            <a:endParaRPr lang="en-US" sz="2800" dirty="0"/>
          </a:p>
          <a:p>
            <a:pPr lvl="2"/>
            <a:r>
              <a:rPr lang="en-US" dirty="0"/>
              <a:t>Yes/no response, gender, etc.  </a:t>
            </a:r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r>
              <a:rPr lang="en-US" dirty="0"/>
              <a:t>2.  Quantitative variables:</a:t>
            </a:r>
            <a:endParaRPr lang="en-US" sz="3200" dirty="0"/>
          </a:p>
          <a:p>
            <a:pPr lvl="2"/>
            <a:r>
              <a:rPr lang="en-US" dirty="0"/>
              <a:t>Observations take on numerical values that represent different magnitudes of the variable.   </a:t>
            </a:r>
            <a:endParaRPr lang="en-US" sz="2800" dirty="0"/>
          </a:p>
          <a:p>
            <a:pPr lvl="2"/>
            <a:r>
              <a:rPr lang="en-US" dirty="0"/>
              <a:t>Age, income, number of siblings.  </a:t>
            </a:r>
            <a:endParaRPr lang="en-US" sz="2800" dirty="0"/>
          </a:p>
          <a:p>
            <a:pPr lvl="2"/>
            <a:r>
              <a:rPr lang="en-US" dirty="0"/>
              <a:t>Note that not all number responses are quantitative.   </a:t>
            </a:r>
            <a:endParaRPr lang="en-US" sz="2800" dirty="0"/>
          </a:p>
          <a:p>
            <a:pPr lvl="2"/>
            <a:r>
              <a:rPr lang="en-US" dirty="0"/>
              <a:t>Ask yourself:</a:t>
            </a:r>
            <a:endParaRPr lang="en-US" sz="2800" dirty="0"/>
          </a:p>
          <a:p>
            <a:pPr lvl="3"/>
            <a:r>
              <a:rPr lang="en-US" dirty="0"/>
              <a:t>Does the number tell you how much of something?  </a:t>
            </a:r>
            <a:endParaRPr lang="en-US" sz="2400" dirty="0"/>
          </a:p>
          <a:p>
            <a:pPr lvl="4"/>
            <a:r>
              <a:rPr lang="en-US" dirty="0"/>
              <a:t>If no then categorical.  </a:t>
            </a:r>
            <a:endParaRPr lang="en-US" sz="2400" dirty="0"/>
          </a:p>
          <a:p>
            <a:pPr lvl="4"/>
            <a:r>
              <a:rPr lang="en-US" dirty="0"/>
              <a:t>If yes then quantitative.</a:t>
            </a:r>
            <a:endParaRPr lang="en-US" sz="2400" dirty="0"/>
          </a:p>
          <a:p>
            <a:pPr lvl="3"/>
            <a:r>
              <a:rPr lang="en-US" dirty="0"/>
              <a:t>Would the average of the numbers give a meaningful result?</a:t>
            </a:r>
            <a:endParaRPr lang="en-US" sz="2400" dirty="0"/>
          </a:p>
          <a:p>
            <a:pPr lvl="4"/>
            <a:r>
              <a:rPr lang="en-US" dirty="0"/>
              <a:t>If no then categorical.</a:t>
            </a:r>
            <a:endParaRPr lang="en-US" sz="2400" dirty="0"/>
          </a:p>
          <a:p>
            <a:pPr lvl="4"/>
            <a:r>
              <a:rPr lang="en-US" dirty="0"/>
              <a:t>If yes then quantitative.  </a:t>
            </a:r>
          </a:p>
          <a:p>
            <a:pPr marL="1828800" lvl="4" indent="0">
              <a:buNone/>
            </a:pPr>
            <a:endParaRPr lang="en-US" sz="2400" dirty="0"/>
          </a:p>
          <a:p>
            <a:pPr marL="228600" lvl="2">
              <a:spcBef>
                <a:spcPts val="1000"/>
              </a:spcBef>
            </a:pPr>
            <a:r>
              <a:rPr lang="en-US" dirty="0"/>
              <a:t>Examples of numbers that are not quantitative:  phone number, zip code, bank account numbers.  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7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628870" cy="417469"/>
          </a:xfrm>
        </p:spPr>
        <p:txBody>
          <a:bodyPr>
            <a:normAutofit fontScale="90000"/>
          </a:bodyPr>
          <a:lstStyle/>
          <a:p>
            <a:r>
              <a:rPr lang="en-US" dirty="0"/>
              <a:t>Steps for 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923" y="1039303"/>
            <a:ext cx="10991335" cy="53119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Log on to the computer.</a:t>
            </a:r>
          </a:p>
          <a:p>
            <a:r>
              <a:rPr lang="en-US" dirty="0"/>
              <a:t>Go to </a:t>
            </a:r>
            <a:r>
              <a:rPr lang="en-US" dirty="0" err="1"/>
              <a:t>StatCrunch.com</a:t>
            </a:r>
            <a:r>
              <a:rPr lang="en-US" dirty="0"/>
              <a:t>:   </a:t>
            </a:r>
          </a:p>
          <a:p>
            <a:pPr marL="0" indent="0">
              <a:buNone/>
            </a:pPr>
            <a:r>
              <a:rPr lang="en-US" dirty="0"/>
              <a:t>  ( Or Explore -&gt; Data -&gt; </a:t>
            </a:r>
            <a:r>
              <a:rPr lang="en-US" dirty="0">
                <a:solidFill>
                  <a:srgbClr val="FF0000"/>
                </a:solidFill>
              </a:rPr>
              <a:t>USC STAT 201 Fall 2016 Thursday/Friday ) </a:t>
            </a:r>
          </a:p>
          <a:p>
            <a:r>
              <a:rPr lang="en-US" dirty="0"/>
              <a:t>Follow the instructions on page 13 and 14 (the pages can be found in the Blackboard Lab 2 folder) and answer all the questions that follow.  Several of the questions have multiple parts so make sure you answer everything.   </a:t>
            </a:r>
          </a:p>
          <a:p>
            <a:r>
              <a:rPr lang="en-US" dirty="0"/>
              <a:t>Make sure you try to find all options to create graphs and numerical summary before asking for help (use trial and error).   </a:t>
            </a:r>
          </a:p>
          <a:p>
            <a:r>
              <a:rPr lang="en-US" dirty="0"/>
              <a:t>Some fine points to be followed—  </a:t>
            </a:r>
          </a:p>
          <a:p>
            <a:pPr lvl="1"/>
            <a:r>
              <a:rPr lang="en-US" dirty="0"/>
              <a:t>Each student must turn in their own work.   </a:t>
            </a:r>
          </a:p>
          <a:p>
            <a:pPr lvl="1"/>
            <a:r>
              <a:rPr lang="en-US" dirty="0"/>
              <a:t>On the word document, please include your name and section.  </a:t>
            </a:r>
          </a:p>
          <a:p>
            <a:pPr lvl="1"/>
            <a:r>
              <a:rPr lang="en-US" dirty="0"/>
              <a:t>Please label each question with the correct number to make grading easier.  </a:t>
            </a:r>
          </a:p>
          <a:p>
            <a:pPr lvl="1"/>
            <a:r>
              <a:rPr lang="en-US" dirty="0"/>
              <a:t>You may minimize the graphs so you aren’t using too much paper.  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8728" y="1451229"/>
            <a:ext cx="6021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www.statcrunch.com</a:t>
            </a:r>
            <a:r>
              <a:rPr lang="en-US" dirty="0"/>
              <a:t>/app/</a:t>
            </a:r>
            <a:r>
              <a:rPr lang="en-US" dirty="0" err="1"/>
              <a:t>index.php?dataid</a:t>
            </a:r>
            <a:r>
              <a:rPr lang="en-US" dirty="0"/>
              <a:t>=1878467</a:t>
            </a:r>
          </a:p>
        </p:txBody>
      </p:sp>
    </p:spTree>
    <p:extLst>
      <p:ext uri="{BB962C8B-B14F-4D97-AF65-F5344CB8AC3E}">
        <p14:creationId xmlns:p14="http://schemas.microsoft.com/office/powerpoint/2010/main" val="319089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459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Lab 2: Exploring Data with Graphical Displays and Numerical Summaries “Got Data”</vt:lpstr>
      <vt:lpstr>Introduction to the lab</vt:lpstr>
      <vt:lpstr>Categorical vs Quantitative Review</vt:lpstr>
      <vt:lpstr>Steps for Lab 2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Exploring Data with Graphical Displays and Numerical Summaries “Got Data”</dc:title>
  <dc:creator>Murphy</dc:creator>
  <cp:lastModifiedBy>ZHONG, SHAN</cp:lastModifiedBy>
  <cp:revision>16</cp:revision>
  <dcterms:created xsi:type="dcterms:W3CDTF">2016-08-17T13:51:47Z</dcterms:created>
  <dcterms:modified xsi:type="dcterms:W3CDTF">2020-08-15T05:50:03Z</dcterms:modified>
</cp:coreProperties>
</file>